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4.xml" ContentType="application/vnd.openxmlformats-officedocument.themeOverr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theme/themeOverride5.xml" ContentType="application/vnd.openxmlformats-officedocument.themeOverride+xml"/>
  <Override PartName="/ppt/notesSlides/notesSlide4.xml" ContentType="application/vnd.openxmlformats-officedocument.presentationml.notesSlide+xml"/>
  <Override PartName="/ppt/theme/themeOverride6.xml" ContentType="application/vnd.openxmlformats-officedocument.themeOverride+xml"/>
  <Override PartName="/ppt/notesSlides/notesSlide5.xml" ContentType="application/vnd.openxmlformats-officedocument.presentationml.notesSlide+xml"/>
  <Override PartName="/ppt/theme/themeOverride7.xml" ContentType="application/vnd.openxmlformats-officedocument.themeOverr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6.xml" ContentType="application/vnd.openxmlformats-officedocument.presentationml.notesSlide+xml"/>
  <Override PartName="/ppt/charts/chart1.xml" ContentType="application/vnd.openxmlformats-officedocument.drawingml.chart+xml"/>
  <Override PartName="/ppt/theme/themeOverride8.xml" ContentType="application/vnd.openxmlformats-officedocument.themeOverride+xml"/>
  <Override PartName="/ppt/notesSlides/notesSlide7.xml" ContentType="application/vnd.openxmlformats-officedocument.presentationml.notesSlide+xml"/>
  <Override PartName="/ppt/theme/themeOverride9.xml" ContentType="application/vnd.openxmlformats-officedocument.themeOverride+xml"/>
  <Override PartName="/ppt/notesSlides/notesSlide8.xml" ContentType="application/vnd.openxmlformats-officedocument.presentationml.notesSlide+xml"/>
  <Override PartName="/ppt/theme/themeOverride10.xml" ContentType="application/vnd.openxmlformats-officedocument.themeOverride+xml"/>
  <Override PartName="/ppt/notesSlides/notesSlide9.xml" ContentType="application/vnd.openxmlformats-officedocument.presentationml.notesSlide+xml"/>
  <Override PartName="/ppt/theme/themeOverride11.xml" ContentType="application/vnd.openxmlformats-officedocument.themeOverride+xml"/>
  <Override PartName="/ppt/notesSlides/notesSlide10.xml" ContentType="application/vnd.openxmlformats-officedocument.presentationml.notesSlide+xml"/>
  <Override PartName="/ppt/theme/themeOverride12.xml" ContentType="application/vnd.openxmlformats-officedocument.themeOverride+xml"/>
  <Override PartName="/ppt/notesSlides/notesSlide11.xml" ContentType="application/vnd.openxmlformats-officedocument.presentationml.notesSlide+xml"/>
  <Override PartName="/ppt/theme/themeOverride13.xml" ContentType="application/vnd.openxmlformats-officedocument.themeOverride+xml"/>
  <Override PartName="/ppt/theme/themeOverride14.xml" ContentType="application/vnd.openxmlformats-officedocument.themeOverr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2.xml" ContentType="application/vnd.openxmlformats-officedocument.presentationml.notesSlide+xml"/>
  <Override PartName="/ppt/theme/themeOverride15.xml" ContentType="application/vnd.openxmlformats-officedocument.themeOverride+xml"/>
  <Override PartName="/ppt/notesSlides/notesSlide13.xml" ContentType="application/vnd.openxmlformats-officedocument.presentationml.notesSlide+xml"/>
  <Override PartName="/ppt/theme/themeOverride16.xml" ContentType="application/vnd.openxmlformats-officedocument.themeOverride+xml"/>
  <Override PartName="/ppt/theme/themeOverride17.xml" ContentType="application/vnd.openxmlformats-officedocument.themeOverride+xml"/>
  <Override PartName="/ppt/notesSlides/notesSlide14.xml" ContentType="application/vnd.openxmlformats-officedocument.presentationml.notesSlide+xml"/>
  <Override PartName="/ppt/theme/themeOverride18.xml" ContentType="application/vnd.openxmlformats-officedocument.themeOverride+xml"/>
  <Override PartName="/ppt/notesSlides/notesSlide15.xml" ContentType="application/vnd.openxmlformats-officedocument.presentationml.notesSlide+xml"/>
  <Override PartName="/ppt/theme/themeOverride19.xml" ContentType="application/vnd.openxmlformats-officedocument.themeOverride+xml"/>
  <Override PartName="/ppt/notesSlides/notesSlide16.xml" ContentType="application/vnd.openxmlformats-officedocument.presentationml.notesSlide+xml"/>
  <Override PartName="/ppt/theme/themeOverride20.xml" ContentType="application/vnd.openxmlformats-officedocument.themeOverride+xml"/>
  <Override PartName="/ppt/theme/themeOverride21.xml" ContentType="application/vnd.openxmlformats-officedocument.themeOverride+xml"/>
  <Override PartName="/ppt/notesSlides/notesSlide17.xml" ContentType="application/vnd.openxmlformats-officedocument.presentationml.notesSlide+xml"/>
  <Override PartName="/ppt/theme/themeOverride22.xml" ContentType="application/vnd.openxmlformats-officedocument.themeOverride+xml"/>
  <Override PartName="/ppt/notesSlides/notesSlide18.xml" ContentType="application/vnd.openxmlformats-officedocument.presentationml.notesSlide+xml"/>
  <Override PartName="/ppt/theme/themeOverride23.xml" ContentType="application/vnd.openxmlformats-officedocument.themeOverride+xml"/>
  <Override PartName="/ppt/notesSlides/notesSlide19.xml" ContentType="application/vnd.openxmlformats-officedocument.presentationml.notesSlide+xml"/>
  <Override PartName="/ppt/theme/themeOverride24.xml" ContentType="application/vnd.openxmlformats-officedocument.themeOverride+xml"/>
  <Override PartName="/ppt/notesSlides/notesSlide20.xml" ContentType="application/vnd.openxmlformats-officedocument.presentationml.notesSlide+xml"/>
  <Override PartName="/ppt/theme/themeOverride25.xml" ContentType="application/vnd.openxmlformats-officedocument.themeOverride+xml"/>
  <Override PartName="/ppt/notesSlides/notesSlide21.xml" ContentType="application/vnd.openxmlformats-officedocument.presentationml.notesSlide+xml"/>
  <Override PartName="/ppt/theme/themeOverride26.xml" ContentType="application/vnd.openxmlformats-officedocument.themeOverride+xml"/>
  <Override PartName="/ppt/theme/themeOverride27.xml" ContentType="application/vnd.openxmlformats-officedocument.themeOverride+xml"/>
  <Override PartName="/ppt/notesSlides/notesSlide22.xml" ContentType="application/vnd.openxmlformats-officedocument.presentationml.notesSlide+xml"/>
  <Override PartName="/ppt/theme/themeOverride28.xml" ContentType="application/vnd.openxmlformats-officedocument.themeOverride+xml"/>
  <Override PartName="/ppt/theme/themeOverride29.xml" ContentType="application/vnd.openxmlformats-officedocument.themeOverride+xml"/>
  <Override PartName="/ppt/notesSlides/notesSlide23.xml" ContentType="application/vnd.openxmlformats-officedocument.presentationml.notesSlide+xml"/>
  <Override PartName="/ppt/theme/themeOverride30.xml" ContentType="application/vnd.openxmlformats-officedocument.themeOverride+xml"/>
  <Override PartName="/ppt/notesSlides/notesSlide24.xml" ContentType="application/vnd.openxmlformats-officedocument.presentationml.notesSlide+xml"/>
  <Override PartName="/ppt/theme/themeOverride31.xml" ContentType="application/vnd.openxmlformats-officedocument.themeOverride+xml"/>
  <Override PartName="/ppt/theme/themeOverride32.xml" ContentType="application/vnd.openxmlformats-officedocument.themeOverride+xml"/>
  <Override PartName="/ppt/notesSlides/notesSlide25.xml" ContentType="application/vnd.openxmlformats-officedocument.presentationml.notesSlide+xml"/>
  <Override PartName="/ppt/theme/themeOverride33.xml" ContentType="application/vnd.openxmlformats-officedocument.themeOverride+xml"/>
  <Override PartName="/ppt/tags/tag12.xml" ContentType="application/vnd.openxmlformats-officedocument.presentationml.tags+xml"/>
  <Override PartName="/ppt/notesSlides/notesSlide26.xml" ContentType="application/vnd.openxmlformats-officedocument.presentationml.notesSlide+xml"/>
  <Override PartName="/ppt/theme/themeOverride34.xml" ContentType="application/vnd.openxmlformats-officedocument.themeOverride+xml"/>
  <Override PartName="/ppt/notesSlides/notesSlide27.xml" ContentType="application/vnd.openxmlformats-officedocument.presentationml.notesSlide+xml"/>
  <Override PartName="/ppt/theme/themeOverride35.xml" ContentType="application/vnd.openxmlformats-officedocument.themeOverride+xml"/>
  <Override PartName="/ppt/tags/tag13.xml" ContentType="application/vnd.openxmlformats-officedocument.presentationml.tags+xml"/>
  <Override PartName="/ppt/notesSlides/notesSlide28.xml" ContentType="application/vnd.openxmlformats-officedocument.presentationml.notesSlide+xml"/>
  <Override PartName="/ppt/theme/themeOverride36.xml" ContentType="application/vnd.openxmlformats-officedocument.themeOverride+xml"/>
  <Override PartName="/ppt/notesSlides/notesSlide29.xml" ContentType="application/vnd.openxmlformats-officedocument.presentationml.notesSlide+xml"/>
  <Override PartName="/ppt/theme/themeOverride37.xml" ContentType="application/vnd.openxmlformats-officedocument.themeOverride+xml"/>
  <Override PartName="/ppt/notesSlides/notesSlide30.xml" ContentType="application/vnd.openxmlformats-officedocument.presentationml.notesSlide+xml"/>
  <Override PartName="/ppt/theme/themeOverride38.xml" ContentType="application/vnd.openxmlformats-officedocument.themeOverride+xml"/>
  <Override PartName="/ppt/theme/themeOverride39.xml" ContentType="application/vnd.openxmlformats-officedocument.themeOverride+xml"/>
  <Override PartName="/ppt/notesSlides/notesSlide31.xml" ContentType="application/vnd.openxmlformats-officedocument.presentationml.notesSlide+xml"/>
  <Override PartName="/ppt/theme/themeOverride40.xml" ContentType="application/vnd.openxmlformats-officedocument.themeOverride+xml"/>
  <Override PartName="/ppt/notesSlides/notesSlide32.xml" ContentType="application/vnd.openxmlformats-officedocument.presentationml.notesSlide+xml"/>
  <Override PartName="/ppt/theme/themeOverride41.xml" ContentType="application/vnd.openxmlformats-officedocument.themeOverride+xml"/>
  <Override PartName="/ppt/notesSlides/notesSlide33.xml" ContentType="application/vnd.openxmlformats-officedocument.presentationml.notesSlide+xml"/>
  <Override PartName="/ppt/theme/themeOverride42.xml" ContentType="application/vnd.openxmlformats-officedocument.themeOverride+xml"/>
  <Override PartName="/ppt/theme/themeOverride43.xml" ContentType="application/vnd.openxmlformats-officedocument.themeOverride+xml"/>
  <Override PartName="/ppt/notesSlides/notesSlide34.xml" ContentType="application/vnd.openxmlformats-officedocument.presentationml.notesSlide+xml"/>
  <Override PartName="/ppt/theme/themeOverride44.xml" ContentType="application/vnd.openxmlformats-officedocument.themeOverride+xml"/>
  <Override PartName="/ppt/notesSlides/notesSlide35.xml" ContentType="application/vnd.openxmlformats-officedocument.presentationml.notesSlide+xml"/>
  <Override PartName="/ppt/theme/themeOverride45.xml" ContentType="application/vnd.openxmlformats-officedocument.themeOverride+xml"/>
  <Override PartName="/ppt/theme/themeOverride46.xml" ContentType="application/vnd.openxmlformats-officedocument.themeOverride+xml"/>
  <Override PartName="/ppt/notesSlides/notesSlide36.xml" ContentType="application/vnd.openxmlformats-officedocument.presentationml.notesSlide+xml"/>
  <Override PartName="/ppt/theme/themeOverride47.xml" ContentType="application/vnd.openxmlformats-officedocument.themeOverride+xml"/>
  <Override PartName="/ppt/notesSlides/notesSlide37.xml" ContentType="application/vnd.openxmlformats-officedocument.presentationml.notesSlide+xml"/>
  <Override PartName="/ppt/theme/themeOverride48.xml" ContentType="application/vnd.openxmlformats-officedocument.themeOverride+xml"/>
  <Override PartName="/ppt/notesSlides/notesSlide38.xml" ContentType="application/vnd.openxmlformats-officedocument.presentationml.notesSlide+xml"/>
  <Override PartName="/ppt/theme/themeOverride49.xml" ContentType="application/vnd.openxmlformats-officedocument.themeOverride+xml"/>
  <Override PartName="/ppt/notesSlides/notesSlide39.xml" ContentType="application/vnd.openxmlformats-officedocument.presentationml.notesSlide+xml"/>
  <Override PartName="/ppt/theme/themeOverride50.xml" ContentType="application/vnd.openxmlformats-officedocument.themeOverride+xml"/>
  <Override PartName="/ppt/notesSlides/notesSlide40.xml" ContentType="application/vnd.openxmlformats-officedocument.presentationml.notesSlide+xml"/>
  <Override PartName="/ppt/theme/themeOverride51.xml" ContentType="application/vnd.openxmlformats-officedocument.themeOverride+xml"/>
  <Override PartName="/ppt/notesSlides/notesSlide41.xml" ContentType="application/vnd.openxmlformats-officedocument.presentationml.notesSlide+xml"/>
  <Override PartName="/ppt/theme/themeOverride52.xml" ContentType="application/vnd.openxmlformats-officedocument.themeOverride+xml"/>
  <Override PartName="/ppt/notesSlides/notesSlide42.xml" ContentType="application/vnd.openxmlformats-officedocument.presentationml.notesSlide+xml"/>
  <Override PartName="/ppt/theme/themeOverride53.xml" ContentType="application/vnd.openxmlformats-officedocument.themeOverride+xml"/>
  <Override PartName="/ppt/notesSlides/notesSlide43.xml" ContentType="application/vnd.openxmlformats-officedocument.presentationml.notesSlide+xml"/>
  <Override PartName="/ppt/theme/themeOverride54.xml" ContentType="application/vnd.openxmlformats-officedocument.themeOverride+xml"/>
  <Override PartName="/ppt/notesSlides/notesSlide44.xml" ContentType="application/vnd.openxmlformats-officedocument.presentationml.notesSlide+xml"/>
  <Override PartName="/ppt/theme/themeOverride55.xml" ContentType="application/vnd.openxmlformats-officedocument.themeOverride+xml"/>
  <Override PartName="/ppt/notesSlides/notesSlide45.xml" ContentType="application/vnd.openxmlformats-officedocument.presentationml.notesSlide+xml"/>
  <Override PartName="/ppt/theme/themeOverride56.xml" ContentType="application/vnd.openxmlformats-officedocument.themeOverride+xml"/>
  <Override PartName="/ppt/notesSlides/notesSlide46.xml" ContentType="application/vnd.openxmlformats-officedocument.presentationml.notesSlide+xml"/>
  <Override PartName="/ppt/theme/themeOverride57.xml" ContentType="application/vnd.openxmlformats-officedocument.themeOverride+xml"/>
  <Override PartName="/ppt/notesSlides/notesSlide47.xml" ContentType="application/vnd.openxmlformats-officedocument.presentationml.notesSlide+xml"/>
  <Override PartName="/ppt/theme/themeOverride58.xml" ContentType="application/vnd.openxmlformats-officedocument.themeOverride+xml"/>
  <Override PartName="/ppt/notesSlides/notesSlide48.xml" ContentType="application/vnd.openxmlformats-officedocument.presentationml.notesSlide+xml"/>
  <Override PartName="/ppt/theme/themeOverride59.xml" ContentType="application/vnd.openxmlformats-officedocument.themeOverride+xml"/>
  <Override PartName="/ppt/notesSlides/notesSlide49.xml" ContentType="application/vnd.openxmlformats-officedocument.presentationml.notesSlide+xml"/>
  <Override PartName="/ppt/theme/themeOverride60.xml" ContentType="application/vnd.openxmlformats-officedocument.themeOverride+xml"/>
  <Override PartName="/ppt/notesSlides/notesSlide50.xml" ContentType="application/vnd.openxmlformats-officedocument.presentationml.notesSlide+xml"/>
  <Override PartName="/ppt/theme/themeOverride61.xml" ContentType="application/vnd.openxmlformats-officedocument.themeOverride+xml"/>
  <Override PartName="/ppt/notesSlides/notesSlide51.xml" ContentType="application/vnd.openxmlformats-officedocument.presentationml.notesSlide+xml"/>
  <Override PartName="/ppt/theme/themeOverride62.xml" ContentType="application/vnd.openxmlformats-officedocument.themeOverride+xml"/>
  <Override PartName="/ppt/theme/themeOverride63.xml" ContentType="application/vnd.openxmlformats-officedocument.themeOverride+xml"/>
  <Override PartName="/ppt/notesSlides/notesSlide52.xml" ContentType="application/vnd.openxmlformats-officedocument.presentationml.notesSlide+xml"/>
  <Override PartName="/ppt/theme/themeOverride64.xml" ContentType="application/vnd.openxmlformats-officedocument.themeOverride+xml"/>
  <Override PartName="/ppt/notesSlides/notesSlide53.xml" ContentType="application/vnd.openxmlformats-officedocument.presentationml.notesSlide+xml"/>
  <Override PartName="/ppt/theme/themeOverride65.xml" ContentType="application/vnd.openxmlformats-officedocument.themeOverride+xml"/>
  <Override PartName="/ppt/notesSlides/notesSlide54.xml" ContentType="application/vnd.openxmlformats-officedocument.presentationml.notesSlide+xml"/>
  <Override PartName="/ppt/theme/themeOverride66.xml" ContentType="application/vnd.openxmlformats-officedocument.themeOverride+xml"/>
  <Override PartName="/ppt/tags/tag14.xml" ContentType="application/vnd.openxmlformats-officedocument.presentationml.tags+xml"/>
  <Override PartName="/ppt/notesSlides/notesSlide55.xml" ContentType="application/vnd.openxmlformats-officedocument.presentationml.notesSlide+xml"/>
  <Override PartName="/ppt/theme/themeOverride67.xml" ContentType="application/vnd.openxmlformats-officedocument.themeOverride+xml"/>
  <Override PartName="/ppt/notesSlides/notesSlide56.xml" ContentType="application/vnd.openxmlformats-officedocument.presentationml.notesSlide+xml"/>
  <Override PartName="/ppt/theme/themeOverride68.xml" ContentType="application/vnd.openxmlformats-officedocument.themeOverride+xml"/>
  <Override PartName="/ppt/notesSlides/notesSlide57.xml" ContentType="application/vnd.openxmlformats-officedocument.presentationml.notesSlide+xml"/>
  <Override PartName="/ppt/theme/themeOverride69.xml" ContentType="application/vnd.openxmlformats-officedocument.themeOverride+xml"/>
  <Override PartName="/ppt/notesSlides/notesSlide58.xml" ContentType="application/vnd.openxmlformats-officedocument.presentationml.notesSlide+xml"/>
  <Override PartName="/ppt/theme/themeOverride70.xml" ContentType="application/vnd.openxmlformats-officedocument.themeOverride+xml"/>
  <Override PartName="/ppt/notesSlides/notesSlide59.xml" ContentType="application/vnd.openxmlformats-officedocument.presentationml.notesSlide+xml"/>
  <Override PartName="/ppt/theme/themeOverride71.xml" ContentType="application/vnd.openxmlformats-officedocument.themeOverride+xml"/>
  <Override PartName="/ppt/theme/themeOverride72.xml" ContentType="application/vnd.openxmlformats-officedocument.themeOverride+xml"/>
  <Override PartName="/ppt/theme/themeOverride73.xml" ContentType="application/vnd.openxmlformats-officedocument.themeOverride+xml"/>
  <Override PartName="/ppt/notesSlides/notesSlide60.xml" ContentType="application/vnd.openxmlformats-officedocument.presentationml.notesSlide+xml"/>
  <Override PartName="/ppt/theme/themeOverride74.xml" ContentType="application/vnd.openxmlformats-officedocument.themeOverride+xml"/>
  <Override PartName="/ppt/theme/themeOverride75.xml" ContentType="application/vnd.openxmlformats-officedocument.themeOverr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61.xml" ContentType="application/vnd.openxmlformats-officedocument.presentationml.notesSlide+xml"/>
  <Override PartName="/ppt/theme/themeOverride76.xml" ContentType="application/vnd.openxmlformats-officedocument.themeOverride+xml"/>
  <Override PartName="/ppt/tags/tag20.xml" ContentType="application/vnd.openxmlformats-officedocument.presentationml.tags+xml"/>
  <Override PartName="/ppt/notesSlides/notesSlide62.xml" ContentType="application/vnd.openxmlformats-officedocument.presentationml.notesSlide+xml"/>
  <Override PartName="/ppt/theme/themeOverride77.xml" ContentType="application/vnd.openxmlformats-officedocument.themeOverride+xml"/>
  <Override PartName="/ppt/theme/themeOverride78.xml" ContentType="application/vnd.openxmlformats-officedocument.themeOverride+xml"/>
  <Override PartName="/ppt/tags/tag21.xml" ContentType="application/vnd.openxmlformats-officedocument.presentationml.tags+xml"/>
  <Override PartName="/ppt/notesSlides/notesSlide63.xml" ContentType="application/vnd.openxmlformats-officedocument.presentationml.notesSlide+xml"/>
  <Override PartName="/ppt/theme/themeOverride79.xml" ContentType="application/vnd.openxmlformats-officedocument.themeOverride+xml"/>
  <Override PartName="/ppt/notesSlides/notesSlide64.xml" ContentType="application/vnd.openxmlformats-officedocument.presentationml.notesSlide+xml"/>
  <Override PartName="/ppt/theme/themeOverride80.xml" ContentType="application/vnd.openxmlformats-officedocument.themeOverride+xml"/>
  <Override PartName="/ppt/theme/themeOverride81.xml" ContentType="application/vnd.openxmlformats-officedocument.themeOverride+xml"/>
  <Override PartName="/ppt/notesSlides/notesSlide65.xml" ContentType="application/vnd.openxmlformats-officedocument.presentationml.notesSlide+xml"/>
  <Override PartName="/ppt/theme/themeOverride82.xml" ContentType="application/vnd.openxmlformats-officedocument.themeOverride+xml"/>
  <Override PartName="/ppt/notesSlides/notesSlide66.xml" ContentType="application/vnd.openxmlformats-officedocument.presentationml.notesSlide+xml"/>
  <Override PartName="/ppt/theme/themeOverride83.xml" ContentType="application/vnd.openxmlformats-officedocument.themeOverride+xml"/>
  <Override PartName="/ppt/tags/tag22.xml" ContentType="application/vnd.openxmlformats-officedocument.presentationml.tags+xml"/>
  <Override PartName="/ppt/notesSlides/notesSlide67.xml" ContentType="application/vnd.openxmlformats-officedocument.presentationml.notesSlide+xml"/>
  <Override PartName="/ppt/theme/themeOverride84.xml" ContentType="application/vnd.openxmlformats-officedocument.themeOverr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90"/>
  </p:notesMasterIdLst>
  <p:sldIdLst>
    <p:sldId id="343" r:id="rId5"/>
    <p:sldId id="368" r:id="rId6"/>
    <p:sldId id="363" r:id="rId7"/>
    <p:sldId id="261" r:id="rId8"/>
    <p:sldId id="351" r:id="rId9"/>
    <p:sldId id="369" r:id="rId10"/>
    <p:sldId id="366" r:id="rId11"/>
    <p:sldId id="268" r:id="rId12"/>
    <p:sldId id="345" r:id="rId13"/>
    <p:sldId id="346" r:id="rId14"/>
    <p:sldId id="269" r:id="rId15"/>
    <p:sldId id="275" r:id="rId16"/>
    <p:sldId id="361" r:id="rId17"/>
    <p:sldId id="277" r:id="rId18"/>
    <p:sldId id="336" r:id="rId19"/>
    <p:sldId id="360" r:id="rId20"/>
    <p:sldId id="270" r:id="rId21"/>
    <p:sldId id="347" r:id="rId22"/>
    <p:sldId id="279" r:id="rId23"/>
    <p:sldId id="334" r:id="rId24"/>
    <p:sldId id="318" r:id="rId25"/>
    <p:sldId id="312" r:id="rId26"/>
    <p:sldId id="362" r:id="rId27"/>
    <p:sldId id="280" r:id="rId28"/>
    <p:sldId id="281" r:id="rId29"/>
    <p:sldId id="356" r:id="rId30"/>
    <p:sldId id="283" r:id="rId31"/>
    <p:sldId id="308" r:id="rId32"/>
    <p:sldId id="284" r:id="rId33"/>
    <p:sldId id="285" r:id="rId34"/>
    <p:sldId id="348" r:id="rId35"/>
    <p:sldId id="357" r:id="rId36"/>
    <p:sldId id="365" r:id="rId37"/>
    <p:sldId id="286" r:id="rId38"/>
    <p:sldId id="287" r:id="rId39"/>
    <p:sldId id="289" r:id="rId40"/>
    <p:sldId id="290" r:id="rId41"/>
    <p:sldId id="309" r:id="rId42"/>
    <p:sldId id="291" r:id="rId43"/>
    <p:sldId id="292" r:id="rId44"/>
    <p:sldId id="294" r:id="rId45"/>
    <p:sldId id="314" r:id="rId46"/>
    <p:sldId id="293" r:id="rId47"/>
    <p:sldId id="295" r:id="rId48"/>
    <p:sldId id="349" r:id="rId49"/>
    <p:sldId id="272" r:id="rId50"/>
    <p:sldId id="372" r:id="rId51"/>
    <p:sldId id="310" r:id="rId52"/>
    <p:sldId id="296" r:id="rId53"/>
    <p:sldId id="297" r:id="rId54"/>
    <p:sldId id="373" r:id="rId55"/>
    <p:sldId id="311" r:id="rId56"/>
    <p:sldId id="358" r:id="rId57"/>
    <p:sldId id="298" r:id="rId58"/>
    <p:sldId id="299" r:id="rId59"/>
    <p:sldId id="300" r:id="rId60"/>
    <p:sldId id="301" r:id="rId61"/>
    <p:sldId id="371" r:id="rId62"/>
    <p:sldId id="302" r:id="rId63"/>
    <p:sldId id="303" r:id="rId64"/>
    <p:sldId id="304" r:id="rId65"/>
    <p:sldId id="359" r:id="rId66"/>
    <p:sldId id="321" r:id="rId67"/>
    <p:sldId id="352" r:id="rId68"/>
    <p:sldId id="367" r:id="rId69"/>
    <p:sldId id="322" r:id="rId70"/>
    <p:sldId id="353" r:id="rId71"/>
    <p:sldId id="323" r:id="rId72"/>
    <p:sldId id="324" r:id="rId73"/>
    <p:sldId id="325" r:id="rId74"/>
    <p:sldId id="335" r:id="rId75"/>
    <p:sldId id="350" r:id="rId76"/>
    <p:sldId id="273" r:id="rId77"/>
    <p:sldId id="316" r:id="rId78"/>
    <p:sldId id="364" r:id="rId79"/>
    <p:sldId id="326" r:id="rId80"/>
    <p:sldId id="305" r:id="rId81"/>
    <p:sldId id="327" r:id="rId82"/>
    <p:sldId id="306" r:id="rId83"/>
    <p:sldId id="313" r:id="rId84"/>
    <p:sldId id="328" r:id="rId85"/>
    <p:sldId id="329" r:id="rId86"/>
    <p:sldId id="330" r:id="rId87"/>
    <p:sldId id="331" r:id="rId88"/>
    <p:sldId id="370" r:id="rId8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oysky, Athena" initials="PA" lastIdx="8" clrIdx="0"/>
  <p:cmAuthor id="2" name="AMPATZIS Konstantinos" initials="AK"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4DA1"/>
    <a:srgbClr val="006600"/>
    <a:srgbClr val="374B4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115" autoAdjust="0"/>
    <p:restoredTop sz="98556" autoAdjust="0"/>
  </p:normalViewPr>
  <p:slideViewPr>
    <p:cSldViewPr snapToGrid="0" snapToObjects="1">
      <p:cViewPr varScale="1">
        <p:scale>
          <a:sx n="85" d="100"/>
          <a:sy n="85" d="100"/>
        </p:scale>
        <p:origin x="496" y="4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slide" Target="slides/slide85.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notesMaster" Target="notesMasters/notesMaster1.xml"/><Relationship Id="rId95"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282981844119241"/>
          <c:y val="8.7390277346838685E-2"/>
          <c:w val="0.65433986709595693"/>
          <c:h val="0.82521944530632263"/>
        </c:manualLayout>
      </c:layout>
      <c:doughnutChart>
        <c:varyColors val="1"/>
        <c:ser>
          <c:idx val="0"/>
          <c:order val="0"/>
          <c:tx>
            <c:strRef>
              <c:f>Sheet1!$B$1</c:f>
              <c:strCache>
                <c:ptCount val="1"/>
                <c:pt idx="0">
                  <c:v>Sales</c:v>
                </c:pt>
              </c:strCache>
            </c:strRef>
          </c:tx>
          <c:spPr>
            <a:ln>
              <a:noFill/>
            </a:ln>
          </c:spPr>
          <c:dPt>
            <c:idx val="0"/>
            <c:bubble3D val="0"/>
            <c:spPr>
              <a:solidFill>
                <a:schemeClr val="accent3"/>
              </a:solidFill>
              <a:ln>
                <a:noFill/>
              </a:ln>
            </c:spPr>
            <c:extLst>
              <c:ext xmlns:c16="http://schemas.microsoft.com/office/drawing/2014/chart" uri="{C3380CC4-5D6E-409C-BE32-E72D297353CC}">
                <c16:uniqueId val="{00000001-B14B-4A8A-814E-C7D59DED11B1}"/>
              </c:ext>
            </c:extLst>
          </c:dPt>
          <c:dPt>
            <c:idx val="1"/>
            <c:bubble3D val="0"/>
            <c:spPr>
              <a:solidFill>
                <a:schemeClr val="accent5"/>
              </a:solidFill>
              <a:ln>
                <a:noFill/>
              </a:ln>
            </c:spPr>
            <c:extLst>
              <c:ext xmlns:c16="http://schemas.microsoft.com/office/drawing/2014/chart" uri="{C3380CC4-5D6E-409C-BE32-E72D297353CC}">
                <c16:uniqueId val="{00000003-B14B-4A8A-814E-C7D59DED11B1}"/>
              </c:ext>
            </c:extLst>
          </c:dPt>
          <c:dPt>
            <c:idx val="2"/>
            <c:bubble3D val="0"/>
            <c:explosion val="8"/>
            <c:spPr>
              <a:solidFill>
                <a:schemeClr val="accent6"/>
              </a:solidFill>
              <a:ln>
                <a:noFill/>
              </a:ln>
            </c:spPr>
            <c:extLst>
              <c:ext xmlns:c16="http://schemas.microsoft.com/office/drawing/2014/chart" uri="{C3380CC4-5D6E-409C-BE32-E72D297353CC}">
                <c16:uniqueId val="{00000005-B14B-4A8A-814E-C7D59DED11B1}"/>
              </c:ext>
            </c:extLst>
          </c:dPt>
          <c:dPt>
            <c:idx val="3"/>
            <c:bubble3D val="0"/>
            <c:spPr>
              <a:solidFill>
                <a:schemeClr val="bg1">
                  <a:lumMod val="75000"/>
                </a:schemeClr>
              </a:solidFill>
              <a:ln>
                <a:noFill/>
              </a:ln>
            </c:spPr>
            <c:extLst>
              <c:ext xmlns:c16="http://schemas.microsoft.com/office/drawing/2014/chart" uri="{C3380CC4-5D6E-409C-BE32-E72D297353CC}">
                <c16:uniqueId val="{00000007-B14B-4A8A-814E-C7D59DED11B1}"/>
              </c:ext>
            </c:extLst>
          </c:dPt>
          <c:cat>
            <c:strRef>
              <c:f>Sheet1!$A$2:$A$4</c:f>
              <c:strCache>
                <c:ptCount val="3"/>
                <c:pt idx="0">
                  <c:v>1st Qtr</c:v>
                </c:pt>
                <c:pt idx="1">
                  <c:v>2nd Qtr</c:v>
                </c:pt>
                <c:pt idx="2">
                  <c:v>3rd Qtr</c:v>
                </c:pt>
              </c:strCache>
            </c:strRef>
          </c:cat>
          <c:val>
            <c:numRef>
              <c:f>Sheet1!$B$2:$B$4</c:f>
              <c:numCache>
                <c:formatCode>0%</c:formatCode>
                <c:ptCount val="3"/>
                <c:pt idx="0">
                  <c:v>0.3</c:v>
                </c:pt>
                <c:pt idx="1">
                  <c:v>0.3</c:v>
                </c:pt>
                <c:pt idx="2">
                  <c:v>0.3</c:v>
                </c:pt>
              </c:numCache>
            </c:numRef>
          </c:val>
          <c:extLst>
            <c:ext xmlns:c16="http://schemas.microsoft.com/office/drawing/2014/chart" uri="{C3380CC4-5D6E-409C-BE32-E72D297353CC}">
              <c16:uniqueId val="{00000008-B14B-4A8A-814E-C7D59DED11B1}"/>
            </c:ext>
          </c:extLst>
        </c:ser>
        <c:dLbls>
          <c:showLegendKey val="0"/>
          <c:showVal val="0"/>
          <c:showCatName val="0"/>
          <c:showSerName val="0"/>
          <c:showPercent val="0"/>
          <c:showBubbleSize val="0"/>
          <c:showLeaderLines val="1"/>
        </c:dLbls>
        <c:firstSliceAng val="319"/>
        <c:holeSize val="65"/>
      </c:doughnutChart>
    </c:plotArea>
    <c:plotVisOnly val="1"/>
    <c:dispBlanksAs val="gap"/>
    <c:showDLblsOverMax val="0"/>
  </c:chart>
  <c:txPr>
    <a:bodyPr/>
    <a:lstStyle/>
    <a:p>
      <a:pPr>
        <a:defRPr sz="1800"/>
      </a:pPr>
      <a:endParaRPr lang="el-GR"/>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F70729-B67B-4C2A-AC63-B4D1F4D8F31B}" type="doc">
      <dgm:prSet loTypeId="urn:microsoft.com/office/officeart/2005/8/layout/hProcess9" loCatId="process" qsTypeId="urn:microsoft.com/office/officeart/2005/8/quickstyle/simple1" qsCatId="simple" csTypeId="urn:microsoft.com/office/officeart/2005/8/colors/accent1_2" csCatId="accent1" phldr="1"/>
      <dgm:spPr/>
    </dgm:pt>
    <dgm:pt modelId="{0E124169-4CD9-45FC-BF89-47402E06688B}">
      <dgm:prSet phldrT="[Text]" custT="1"/>
      <dgm:spPr>
        <a:solidFill>
          <a:schemeClr val="accent5">
            <a:lumMod val="40000"/>
            <a:lumOff val="60000"/>
          </a:schemeClr>
        </a:solidFill>
      </dgm:spPr>
      <dgm:t>
        <a:bodyPr/>
        <a:lstStyle/>
        <a:p>
          <a:r>
            <a:rPr lang="en-US" sz="1000" dirty="0">
              <a:solidFill>
                <a:schemeClr val="tx2"/>
              </a:solidFill>
              <a:latin typeface="Arial" panose="020B0604020202020204" pitchFamily="34" charset="0"/>
              <a:cs typeface="Arial" panose="020B0604020202020204" pitchFamily="34" charset="0"/>
            </a:rPr>
            <a:t>LoA4: </a:t>
          </a:r>
          <a:r>
            <a:rPr lang="en-US" sz="1200" b="1" dirty="0">
              <a:solidFill>
                <a:schemeClr val="tx2"/>
              </a:solidFill>
              <a:latin typeface="Arial" panose="020B0604020202020204" pitchFamily="34" charset="0"/>
              <a:cs typeface="Arial" panose="020B0604020202020204" pitchFamily="34" charset="0"/>
            </a:rPr>
            <a:t>Intensify Network Engagement</a:t>
          </a:r>
        </a:p>
      </dgm:t>
    </dgm:pt>
    <dgm:pt modelId="{BE303E50-7FBD-4427-84DB-BD45ED768B34}" type="parTrans" cxnId="{8892896C-98BD-47F0-A79E-909CB2478860}">
      <dgm:prSet/>
      <dgm:spPr/>
      <dgm:t>
        <a:bodyPr/>
        <a:lstStyle/>
        <a:p>
          <a:endParaRPr lang="en-US">
            <a:latin typeface="Arial" panose="020B0604020202020204" pitchFamily="34" charset="0"/>
            <a:cs typeface="Arial" panose="020B0604020202020204" pitchFamily="34" charset="0"/>
          </a:endParaRPr>
        </a:p>
      </dgm:t>
    </dgm:pt>
    <dgm:pt modelId="{239D769F-D215-4F64-9CD9-D47C3A3720BE}" type="sibTrans" cxnId="{8892896C-98BD-47F0-A79E-909CB2478860}">
      <dgm:prSet/>
      <dgm:spPr/>
      <dgm:t>
        <a:bodyPr/>
        <a:lstStyle/>
        <a:p>
          <a:endParaRPr lang="en-US">
            <a:latin typeface="Arial" panose="020B0604020202020204" pitchFamily="34" charset="0"/>
            <a:cs typeface="Arial" panose="020B0604020202020204" pitchFamily="34" charset="0"/>
          </a:endParaRPr>
        </a:p>
      </dgm:t>
    </dgm:pt>
    <dgm:pt modelId="{ECEF7B22-FB89-4AB3-B2AF-8BD69BCFBCD7}">
      <dgm:prSet phldrT="[Text]" custT="1"/>
      <dgm:spPr>
        <a:solidFill>
          <a:schemeClr val="accent1">
            <a:lumMod val="60000"/>
            <a:lumOff val="40000"/>
          </a:schemeClr>
        </a:solidFill>
      </dgm:spPr>
      <dgm:t>
        <a:bodyPr/>
        <a:lstStyle/>
        <a:p>
          <a:r>
            <a:rPr lang="en-US" sz="1000" dirty="0">
              <a:solidFill>
                <a:schemeClr val="tx2"/>
              </a:solidFill>
              <a:latin typeface="Arial" panose="020B0604020202020204" pitchFamily="34" charset="0"/>
              <a:cs typeface="Arial" panose="020B0604020202020204" pitchFamily="34" charset="0"/>
            </a:rPr>
            <a:t>ECP4:</a:t>
          </a:r>
          <a:r>
            <a:rPr lang="en-US" sz="1050" dirty="0">
              <a:solidFill>
                <a:schemeClr val="tx2"/>
              </a:solidFill>
              <a:latin typeface="Arial" panose="020B0604020202020204" pitchFamily="34" charset="0"/>
              <a:cs typeface="Arial" panose="020B0604020202020204" pitchFamily="34" charset="0"/>
            </a:rPr>
            <a:t> </a:t>
          </a:r>
        </a:p>
        <a:p>
          <a:r>
            <a:rPr lang="en-US" sz="1200" b="1" dirty="0">
              <a:solidFill>
                <a:schemeClr val="tx2"/>
              </a:solidFill>
              <a:latin typeface="Arial" panose="020B0604020202020204" pitchFamily="34" charset="0"/>
              <a:cs typeface="Arial" panose="020B0604020202020204" pitchFamily="34" charset="0"/>
            </a:rPr>
            <a:t>Shared Services and Practices</a:t>
          </a:r>
        </a:p>
      </dgm:t>
    </dgm:pt>
    <dgm:pt modelId="{3A669CE1-1233-40C9-B5C5-ADB1A7B1302D}" type="parTrans" cxnId="{0B997A8A-51E8-46A0-8D92-0FFA8BE3209E}">
      <dgm:prSet/>
      <dgm:spPr/>
      <dgm:t>
        <a:bodyPr/>
        <a:lstStyle/>
        <a:p>
          <a:endParaRPr lang="en-US">
            <a:latin typeface="Arial" panose="020B0604020202020204" pitchFamily="34" charset="0"/>
            <a:cs typeface="Arial" panose="020B0604020202020204" pitchFamily="34" charset="0"/>
          </a:endParaRPr>
        </a:p>
      </dgm:t>
    </dgm:pt>
    <dgm:pt modelId="{31A6772F-B5E4-4700-8877-B514791D82E4}" type="sibTrans" cxnId="{0B997A8A-51E8-46A0-8D92-0FFA8BE3209E}">
      <dgm:prSet/>
      <dgm:spPr/>
      <dgm:t>
        <a:bodyPr/>
        <a:lstStyle/>
        <a:p>
          <a:endParaRPr lang="en-US">
            <a:latin typeface="Arial" panose="020B0604020202020204" pitchFamily="34" charset="0"/>
            <a:cs typeface="Arial" panose="020B0604020202020204" pitchFamily="34" charset="0"/>
          </a:endParaRPr>
        </a:p>
      </dgm:t>
    </dgm:pt>
    <dgm:pt modelId="{282976B8-EDF6-404E-9038-2B02D06E83B2}">
      <dgm:prSet phldrT="[Text]" custT="1"/>
      <dgm:spPr>
        <a:solidFill>
          <a:schemeClr val="accent1">
            <a:lumMod val="75000"/>
          </a:schemeClr>
        </a:solidFill>
      </dgm:spPr>
      <dgm:t>
        <a:bodyPr/>
        <a:lstStyle/>
        <a:p>
          <a:r>
            <a:rPr lang="en-US" sz="1000" dirty="0">
              <a:solidFill>
                <a:schemeClr val="accent1">
                  <a:lumMod val="20000"/>
                  <a:lumOff val="80000"/>
                </a:schemeClr>
              </a:solidFill>
              <a:latin typeface="Arial" panose="020B0604020202020204" pitchFamily="34" charset="0"/>
              <a:cs typeface="Arial" panose="020B0604020202020204" pitchFamily="34" charset="0"/>
            </a:rPr>
            <a:t>Subproject ECP4:</a:t>
          </a:r>
        </a:p>
        <a:p>
          <a:r>
            <a:rPr lang="en-US" sz="1050" dirty="0">
              <a:solidFill>
                <a:schemeClr val="accent1">
                  <a:lumMod val="20000"/>
                  <a:lumOff val="80000"/>
                </a:schemeClr>
              </a:solidFill>
              <a:latin typeface="Arial" panose="020B0604020202020204" pitchFamily="34" charset="0"/>
              <a:cs typeface="Arial" panose="020B0604020202020204" pitchFamily="34" charset="0"/>
            </a:rPr>
            <a:t> </a:t>
          </a:r>
        </a:p>
        <a:p>
          <a:r>
            <a:rPr lang="en-US" sz="1200" b="1" dirty="0">
              <a:solidFill>
                <a:schemeClr val="accent1">
                  <a:lumMod val="20000"/>
                  <a:lumOff val="80000"/>
                </a:schemeClr>
              </a:solidFill>
              <a:latin typeface="Arial" panose="020B0604020202020204" pitchFamily="34" charset="0"/>
              <a:cs typeface="Arial" panose="020B0604020202020204" pitchFamily="34" charset="0"/>
            </a:rPr>
            <a:t>Convergence Analysis Project</a:t>
          </a:r>
        </a:p>
      </dgm:t>
    </dgm:pt>
    <dgm:pt modelId="{53C955E8-8794-4079-AFE6-23AD95F0B9CF}" type="parTrans" cxnId="{49485293-37E3-407A-8765-24958A1F1362}">
      <dgm:prSet/>
      <dgm:spPr/>
      <dgm:t>
        <a:bodyPr/>
        <a:lstStyle/>
        <a:p>
          <a:endParaRPr lang="en-US">
            <a:latin typeface="Arial" panose="020B0604020202020204" pitchFamily="34" charset="0"/>
            <a:cs typeface="Arial" panose="020B0604020202020204" pitchFamily="34" charset="0"/>
          </a:endParaRPr>
        </a:p>
      </dgm:t>
    </dgm:pt>
    <dgm:pt modelId="{99FB7D48-73A2-4F83-9AB4-8928F5BEF6DC}" type="sibTrans" cxnId="{49485293-37E3-407A-8765-24958A1F1362}">
      <dgm:prSet/>
      <dgm:spPr/>
      <dgm:t>
        <a:bodyPr/>
        <a:lstStyle/>
        <a:p>
          <a:endParaRPr lang="en-US">
            <a:latin typeface="Arial" panose="020B0604020202020204" pitchFamily="34" charset="0"/>
            <a:cs typeface="Arial" panose="020B0604020202020204" pitchFamily="34" charset="0"/>
          </a:endParaRPr>
        </a:p>
      </dgm:t>
    </dgm:pt>
    <dgm:pt modelId="{1306E215-B80E-481F-87AD-27E347581EE5}" type="pres">
      <dgm:prSet presAssocID="{10F70729-B67B-4C2A-AC63-B4D1F4D8F31B}" presName="CompostProcess" presStyleCnt="0">
        <dgm:presLayoutVars>
          <dgm:dir/>
          <dgm:resizeHandles val="exact"/>
        </dgm:presLayoutVars>
      </dgm:prSet>
      <dgm:spPr/>
    </dgm:pt>
    <dgm:pt modelId="{860F162A-CF15-49CA-AA3D-F782E200A9C0}" type="pres">
      <dgm:prSet presAssocID="{10F70729-B67B-4C2A-AC63-B4D1F4D8F31B}" presName="arrow" presStyleLbl="bgShp" presStyleIdx="0" presStyleCnt="1" custScaleX="117647"/>
      <dgm:spPr>
        <a:ln w="12700">
          <a:solidFill>
            <a:schemeClr val="tx2">
              <a:lumMod val="60000"/>
              <a:lumOff val="40000"/>
            </a:schemeClr>
          </a:solidFill>
        </a:ln>
      </dgm:spPr>
    </dgm:pt>
    <dgm:pt modelId="{C17EFF65-754B-4B36-9752-299670A1AB0F}" type="pres">
      <dgm:prSet presAssocID="{10F70729-B67B-4C2A-AC63-B4D1F4D8F31B}" presName="linearProcess" presStyleCnt="0"/>
      <dgm:spPr/>
    </dgm:pt>
    <dgm:pt modelId="{AFC4E9BF-9CC4-47DA-A5EB-3C2258FD9E5A}" type="pres">
      <dgm:prSet presAssocID="{0E124169-4CD9-45FC-BF89-47402E06688B}" presName="textNode" presStyleLbl="node1" presStyleIdx="0" presStyleCnt="3" custScaleX="71395" custScaleY="101038" custLinFactX="10058" custLinFactNeighborX="100000" custLinFactNeighborY="2548">
        <dgm:presLayoutVars>
          <dgm:bulletEnabled val="1"/>
        </dgm:presLayoutVars>
      </dgm:prSet>
      <dgm:spPr/>
    </dgm:pt>
    <dgm:pt modelId="{2BB45996-3BA7-4D09-9C4E-A038171EFBCA}" type="pres">
      <dgm:prSet presAssocID="{239D769F-D215-4F64-9CD9-D47C3A3720BE}" presName="sibTrans" presStyleCnt="0"/>
      <dgm:spPr/>
    </dgm:pt>
    <dgm:pt modelId="{05DCB1EC-2F50-45E7-ACF6-229767B6164A}" type="pres">
      <dgm:prSet presAssocID="{ECEF7B22-FB89-4AB3-B2AF-8BD69BCFBCD7}" presName="textNode" presStyleLbl="node1" presStyleIdx="1" presStyleCnt="3" custScaleX="70799" custLinFactX="1610" custLinFactNeighborX="100000" custLinFactNeighborY="1760">
        <dgm:presLayoutVars>
          <dgm:bulletEnabled val="1"/>
        </dgm:presLayoutVars>
      </dgm:prSet>
      <dgm:spPr/>
    </dgm:pt>
    <dgm:pt modelId="{D3BCB50E-918F-4405-9E7A-32E6912C98A5}" type="pres">
      <dgm:prSet presAssocID="{31A6772F-B5E4-4700-8877-B514791D82E4}" presName="sibTrans" presStyleCnt="0"/>
      <dgm:spPr/>
    </dgm:pt>
    <dgm:pt modelId="{0F601C72-A11C-4D68-8768-BC9F889E21BF}" type="pres">
      <dgm:prSet presAssocID="{282976B8-EDF6-404E-9038-2B02D06E83B2}" presName="textNode" presStyleLbl="node1" presStyleIdx="2" presStyleCnt="3" custScaleX="95403" custLinFactNeighborX="45980" custLinFactNeighborY="3067">
        <dgm:presLayoutVars>
          <dgm:bulletEnabled val="1"/>
        </dgm:presLayoutVars>
      </dgm:prSet>
      <dgm:spPr/>
    </dgm:pt>
  </dgm:ptLst>
  <dgm:cxnLst>
    <dgm:cxn modelId="{13BDF53A-BAD0-45EA-B328-414F764998AC}" type="presOf" srcId="{10F70729-B67B-4C2A-AC63-B4D1F4D8F31B}" destId="{1306E215-B80E-481F-87AD-27E347581EE5}" srcOrd="0" destOrd="0" presId="urn:microsoft.com/office/officeart/2005/8/layout/hProcess9"/>
    <dgm:cxn modelId="{9D9A3D5F-63B7-401A-BC10-492855F70BD7}" type="presOf" srcId="{0E124169-4CD9-45FC-BF89-47402E06688B}" destId="{AFC4E9BF-9CC4-47DA-A5EB-3C2258FD9E5A}" srcOrd="0" destOrd="0" presId="urn:microsoft.com/office/officeart/2005/8/layout/hProcess9"/>
    <dgm:cxn modelId="{8892896C-98BD-47F0-A79E-909CB2478860}" srcId="{10F70729-B67B-4C2A-AC63-B4D1F4D8F31B}" destId="{0E124169-4CD9-45FC-BF89-47402E06688B}" srcOrd="0" destOrd="0" parTransId="{BE303E50-7FBD-4427-84DB-BD45ED768B34}" sibTransId="{239D769F-D215-4F64-9CD9-D47C3A3720BE}"/>
    <dgm:cxn modelId="{0B997A8A-51E8-46A0-8D92-0FFA8BE3209E}" srcId="{10F70729-B67B-4C2A-AC63-B4D1F4D8F31B}" destId="{ECEF7B22-FB89-4AB3-B2AF-8BD69BCFBCD7}" srcOrd="1" destOrd="0" parTransId="{3A669CE1-1233-40C9-B5C5-ADB1A7B1302D}" sibTransId="{31A6772F-B5E4-4700-8877-B514791D82E4}"/>
    <dgm:cxn modelId="{49485293-37E3-407A-8765-24958A1F1362}" srcId="{10F70729-B67B-4C2A-AC63-B4D1F4D8F31B}" destId="{282976B8-EDF6-404E-9038-2B02D06E83B2}" srcOrd="2" destOrd="0" parTransId="{53C955E8-8794-4079-AFE6-23AD95F0B9CF}" sibTransId="{99FB7D48-73A2-4F83-9AB4-8928F5BEF6DC}"/>
    <dgm:cxn modelId="{77AEEAC0-A68E-452D-AE1E-B49BAD403210}" type="presOf" srcId="{ECEF7B22-FB89-4AB3-B2AF-8BD69BCFBCD7}" destId="{05DCB1EC-2F50-45E7-ACF6-229767B6164A}" srcOrd="0" destOrd="0" presId="urn:microsoft.com/office/officeart/2005/8/layout/hProcess9"/>
    <dgm:cxn modelId="{CFE5E4F4-1652-4ED0-961F-10FBE2E7FBEF}" type="presOf" srcId="{282976B8-EDF6-404E-9038-2B02D06E83B2}" destId="{0F601C72-A11C-4D68-8768-BC9F889E21BF}" srcOrd="0" destOrd="0" presId="urn:microsoft.com/office/officeart/2005/8/layout/hProcess9"/>
    <dgm:cxn modelId="{D426080B-EB64-4800-8EBB-5EEB28D016E6}" type="presParOf" srcId="{1306E215-B80E-481F-87AD-27E347581EE5}" destId="{860F162A-CF15-49CA-AA3D-F782E200A9C0}" srcOrd="0" destOrd="0" presId="urn:microsoft.com/office/officeart/2005/8/layout/hProcess9"/>
    <dgm:cxn modelId="{09B083FC-B010-45FC-BF4F-8B055153AF0A}" type="presParOf" srcId="{1306E215-B80E-481F-87AD-27E347581EE5}" destId="{C17EFF65-754B-4B36-9752-299670A1AB0F}" srcOrd="1" destOrd="0" presId="urn:microsoft.com/office/officeart/2005/8/layout/hProcess9"/>
    <dgm:cxn modelId="{81CDCC43-A993-473D-A2FA-23863C60C6A1}" type="presParOf" srcId="{C17EFF65-754B-4B36-9752-299670A1AB0F}" destId="{AFC4E9BF-9CC4-47DA-A5EB-3C2258FD9E5A}" srcOrd="0" destOrd="0" presId="urn:microsoft.com/office/officeart/2005/8/layout/hProcess9"/>
    <dgm:cxn modelId="{FDDE99B2-F602-4158-9CD8-F9C9DA6DB248}" type="presParOf" srcId="{C17EFF65-754B-4B36-9752-299670A1AB0F}" destId="{2BB45996-3BA7-4D09-9C4E-A038171EFBCA}" srcOrd="1" destOrd="0" presId="urn:microsoft.com/office/officeart/2005/8/layout/hProcess9"/>
    <dgm:cxn modelId="{D6D8A960-B963-4855-AE36-23B3DDC5D8BA}" type="presParOf" srcId="{C17EFF65-754B-4B36-9752-299670A1AB0F}" destId="{05DCB1EC-2F50-45E7-ACF6-229767B6164A}" srcOrd="2" destOrd="0" presId="urn:microsoft.com/office/officeart/2005/8/layout/hProcess9"/>
    <dgm:cxn modelId="{5BA93693-BD17-4C92-B04A-47C8BDC75245}" type="presParOf" srcId="{C17EFF65-754B-4B36-9752-299670A1AB0F}" destId="{D3BCB50E-918F-4405-9E7A-32E6912C98A5}" srcOrd="3" destOrd="0" presId="urn:microsoft.com/office/officeart/2005/8/layout/hProcess9"/>
    <dgm:cxn modelId="{D5E39199-AF81-4206-B841-9A72F66E55E9}" type="presParOf" srcId="{C17EFF65-754B-4B36-9752-299670A1AB0F}" destId="{0F601C72-A11C-4D68-8768-BC9F889E21BF}" srcOrd="4"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0F162A-CF15-49CA-AA3D-F782E200A9C0}">
      <dsp:nvSpPr>
        <dsp:cNvPr id="0" name=""/>
        <dsp:cNvSpPr/>
      </dsp:nvSpPr>
      <dsp:spPr>
        <a:xfrm>
          <a:off x="1" y="0"/>
          <a:ext cx="4700368" cy="2568204"/>
        </a:xfrm>
        <a:prstGeom prst="rightArrow">
          <a:avLst/>
        </a:prstGeom>
        <a:solidFill>
          <a:schemeClr val="accent1">
            <a:tint val="40000"/>
            <a:hueOff val="0"/>
            <a:satOff val="0"/>
            <a:lumOff val="0"/>
            <a:alphaOff val="0"/>
          </a:schemeClr>
        </a:solidFill>
        <a:ln w="12700">
          <a:solidFill>
            <a:schemeClr val="tx2">
              <a:lumMod val="60000"/>
              <a:lumOff val="40000"/>
            </a:schemeClr>
          </a:solidFill>
        </a:ln>
        <a:effectLst/>
      </dsp:spPr>
      <dsp:style>
        <a:lnRef idx="0">
          <a:scrgbClr r="0" g="0" b="0"/>
        </a:lnRef>
        <a:fillRef idx="1">
          <a:scrgbClr r="0" g="0" b="0"/>
        </a:fillRef>
        <a:effectRef idx="0">
          <a:scrgbClr r="0" g="0" b="0"/>
        </a:effectRef>
        <a:fontRef idx="minor"/>
      </dsp:style>
    </dsp:sp>
    <dsp:sp modelId="{AFC4E9BF-9CC4-47DA-A5EB-3C2258FD9E5A}">
      <dsp:nvSpPr>
        <dsp:cNvPr id="0" name=""/>
        <dsp:cNvSpPr/>
      </dsp:nvSpPr>
      <dsp:spPr>
        <a:xfrm>
          <a:off x="596702" y="791304"/>
          <a:ext cx="1151272" cy="1037944"/>
        </a:xfrm>
        <a:prstGeom prst="roundRect">
          <a:avLst/>
        </a:prstGeom>
        <a:solidFill>
          <a:schemeClr val="accent5">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tx2"/>
              </a:solidFill>
              <a:latin typeface="Arial" panose="020B0604020202020204" pitchFamily="34" charset="0"/>
              <a:cs typeface="Arial" panose="020B0604020202020204" pitchFamily="34" charset="0"/>
            </a:rPr>
            <a:t>LoA4: </a:t>
          </a:r>
          <a:r>
            <a:rPr lang="en-US" sz="1200" b="1" kern="1200" dirty="0">
              <a:solidFill>
                <a:schemeClr val="tx2"/>
              </a:solidFill>
              <a:latin typeface="Arial" panose="020B0604020202020204" pitchFamily="34" charset="0"/>
              <a:cs typeface="Arial" panose="020B0604020202020204" pitchFamily="34" charset="0"/>
            </a:rPr>
            <a:t>Intensify Network Engagement</a:t>
          </a:r>
        </a:p>
      </dsp:txBody>
      <dsp:txXfrm>
        <a:off x="647370" y="841972"/>
        <a:ext cx="1049936" cy="936608"/>
      </dsp:txXfrm>
    </dsp:sp>
    <dsp:sp modelId="{05DCB1EC-2F50-45E7-ACF6-229767B6164A}">
      <dsp:nvSpPr>
        <dsp:cNvPr id="0" name=""/>
        <dsp:cNvSpPr/>
      </dsp:nvSpPr>
      <dsp:spPr>
        <a:xfrm>
          <a:off x="1846765" y="788541"/>
          <a:ext cx="1141661" cy="1027281"/>
        </a:xfrm>
        <a:prstGeom prst="roundRect">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tx2"/>
              </a:solidFill>
              <a:latin typeface="Arial" panose="020B0604020202020204" pitchFamily="34" charset="0"/>
              <a:cs typeface="Arial" panose="020B0604020202020204" pitchFamily="34" charset="0"/>
            </a:rPr>
            <a:t>ECP4:</a:t>
          </a:r>
          <a:r>
            <a:rPr lang="en-US" sz="1050" kern="1200" dirty="0">
              <a:solidFill>
                <a:schemeClr val="tx2"/>
              </a:solidFill>
              <a:latin typeface="Arial" panose="020B0604020202020204" pitchFamily="34" charset="0"/>
              <a:cs typeface="Arial" panose="020B0604020202020204" pitchFamily="34" charset="0"/>
            </a:rPr>
            <a:t> </a:t>
          </a:r>
        </a:p>
        <a:p>
          <a:pPr marL="0" lvl="0" indent="0" algn="ctr" defTabSz="444500">
            <a:lnSpc>
              <a:spcPct val="90000"/>
            </a:lnSpc>
            <a:spcBef>
              <a:spcPct val="0"/>
            </a:spcBef>
            <a:spcAft>
              <a:spcPct val="35000"/>
            </a:spcAft>
            <a:buNone/>
          </a:pPr>
          <a:r>
            <a:rPr lang="en-US" sz="1200" b="1" kern="1200" dirty="0">
              <a:solidFill>
                <a:schemeClr val="tx2"/>
              </a:solidFill>
              <a:latin typeface="Arial" panose="020B0604020202020204" pitchFamily="34" charset="0"/>
              <a:cs typeface="Arial" panose="020B0604020202020204" pitchFamily="34" charset="0"/>
            </a:rPr>
            <a:t>Shared Services and Practices</a:t>
          </a:r>
        </a:p>
      </dsp:txBody>
      <dsp:txXfrm>
        <a:off x="1896913" y="838689"/>
        <a:ext cx="1041365" cy="926985"/>
      </dsp:txXfrm>
    </dsp:sp>
    <dsp:sp modelId="{0F601C72-A11C-4D68-8768-BC9F889E21BF}">
      <dsp:nvSpPr>
        <dsp:cNvPr id="0" name=""/>
        <dsp:cNvSpPr/>
      </dsp:nvSpPr>
      <dsp:spPr>
        <a:xfrm>
          <a:off x="3070527" y="801967"/>
          <a:ext cx="1538410" cy="1027281"/>
        </a:xfrm>
        <a:prstGeom prst="round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accent1">
                  <a:lumMod val="20000"/>
                  <a:lumOff val="80000"/>
                </a:schemeClr>
              </a:solidFill>
              <a:latin typeface="Arial" panose="020B0604020202020204" pitchFamily="34" charset="0"/>
              <a:cs typeface="Arial" panose="020B0604020202020204" pitchFamily="34" charset="0"/>
            </a:rPr>
            <a:t>Subproject ECP4:</a:t>
          </a:r>
        </a:p>
        <a:p>
          <a:pPr marL="0" lvl="0" indent="0" algn="ctr" defTabSz="444500">
            <a:lnSpc>
              <a:spcPct val="90000"/>
            </a:lnSpc>
            <a:spcBef>
              <a:spcPct val="0"/>
            </a:spcBef>
            <a:spcAft>
              <a:spcPct val="35000"/>
            </a:spcAft>
            <a:buNone/>
          </a:pPr>
          <a:r>
            <a:rPr lang="en-US" sz="1050" kern="1200" dirty="0">
              <a:solidFill>
                <a:schemeClr val="accent1">
                  <a:lumMod val="20000"/>
                  <a:lumOff val="80000"/>
                </a:schemeClr>
              </a:solidFill>
              <a:latin typeface="Arial" panose="020B0604020202020204" pitchFamily="34" charset="0"/>
              <a:cs typeface="Arial" panose="020B0604020202020204" pitchFamily="34" charset="0"/>
            </a:rPr>
            <a:t> </a:t>
          </a:r>
        </a:p>
        <a:p>
          <a:pPr marL="0" lvl="0" indent="0" algn="ctr" defTabSz="444500">
            <a:lnSpc>
              <a:spcPct val="90000"/>
            </a:lnSpc>
            <a:spcBef>
              <a:spcPct val="0"/>
            </a:spcBef>
            <a:spcAft>
              <a:spcPct val="35000"/>
            </a:spcAft>
            <a:buNone/>
          </a:pPr>
          <a:r>
            <a:rPr lang="en-US" sz="1200" b="1" kern="1200" dirty="0">
              <a:solidFill>
                <a:schemeClr val="accent1">
                  <a:lumMod val="20000"/>
                  <a:lumOff val="80000"/>
                </a:schemeClr>
              </a:solidFill>
              <a:latin typeface="Arial" panose="020B0604020202020204" pitchFamily="34" charset="0"/>
              <a:cs typeface="Arial" panose="020B0604020202020204" pitchFamily="34" charset="0"/>
            </a:rPr>
            <a:t>Convergence Analysis Project</a:t>
          </a:r>
        </a:p>
      </dsp:txBody>
      <dsp:txXfrm>
        <a:off x="3120675" y="852115"/>
        <a:ext cx="1438114" cy="926985"/>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5DF795-62CF-4602-845A-24C6B64BFDCF}" type="datetimeFigureOut">
              <a:rPr lang="es-ES" smtClean="0"/>
              <a:t>05/05/2020</a:t>
            </a:fld>
            <a:endParaRPr lang="es-E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7115-BD27-44C3-8374-82D8B3279A32}" type="slidenum">
              <a:rPr lang="es-ES" smtClean="0"/>
              <a:t>‹#›</a:t>
            </a:fld>
            <a:endParaRPr lang="es-ES" dirty="0"/>
          </a:p>
        </p:txBody>
      </p:sp>
    </p:spTree>
    <p:extLst>
      <p:ext uri="{BB962C8B-B14F-4D97-AF65-F5344CB8AC3E}">
        <p14:creationId xmlns:p14="http://schemas.microsoft.com/office/powerpoint/2010/main" val="1183510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19E439-0A36-4389-B1D4-036D35E9F4EA}" type="slidenum">
              <a:rPr lang="en-US"/>
              <a:pPr>
                <a:defRPr/>
              </a:pPr>
              <a:t>1</a:t>
            </a:fld>
            <a:endParaRPr lang="en-US" dirty="0"/>
          </a:p>
        </p:txBody>
      </p:sp>
    </p:spTree>
    <p:extLst>
      <p:ext uri="{BB962C8B-B14F-4D97-AF65-F5344CB8AC3E}">
        <p14:creationId xmlns:p14="http://schemas.microsoft.com/office/powerpoint/2010/main" val="1600528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63017115-BD27-44C3-8374-82D8B3279A32}" type="slidenum">
              <a:rPr lang="es-ES" smtClean="0"/>
              <a:t>11</a:t>
            </a:fld>
            <a:endParaRPr lang="es-ES" dirty="0"/>
          </a:p>
        </p:txBody>
      </p:sp>
    </p:spTree>
    <p:extLst>
      <p:ext uri="{BB962C8B-B14F-4D97-AF65-F5344CB8AC3E}">
        <p14:creationId xmlns:p14="http://schemas.microsoft.com/office/powerpoint/2010/main" val="33025481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3017115-BD27-44C3-8374-82D8B3279A32}" type="slidenum">
              <a:rPr lang="es-ES" smtClean="0"/>
              <a:t>12</a:t>
            </a:fld>
            <a:endParaRPr lang="es-ES" dirty="0"/>
          </a:p>
        </p:txBody>
      </p:sp>
    </p:spTree>
    <p:extLst>
      <p:ext uri="{BB962C8B-B14F-4D97-AF65-F5344CB8AC3E}">
        <p14:creationId xmlns:p14="http://schemas.microsoft.com/office/powerpoint/2010/main" val="42690362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3017115-BD27-44C3-8374-82D8B3279A32}" type="slidenum">
              <a:rPr lang="es-ES" smtClean="0"/>
              <a:t>14</a:t>
            </a:fld>
            <a:endParaRPr lang="es-ES" dirty="0"/>
          </a:p>
        </p:txBody>
      </p:sp>
    </p:spTree>
    <p:extLst>
      <p:ext uri="{BB962C8B-B14F-4D97-AF65-F5344CB8AC3E}">
        <p14:creationId xmlns:p14="http://schemas.microsoft.com/office/powerpoint/2010/main" val="29706739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0F4A2C8-6C88-4E71-83EE-698B9D4FE22F}" type="slidenum">
              <a:rPr lang="en-US"/>
              <a:pPr/>
              <a:t>15</a:t>
            </a:fld>
            <a:endParaRPr lang="en-US" dirty="0"/>
          </a:p>
        </p:txBody>
      </p:sp>
    </p:spTree>
    <p:extLst>
      <p:ext uri="{BB962C8B-B14F-4D97-AF65-F5344CB8AC3E}">
        <p14:creationId xmlns:p14="http://schemas.microsoft.com/office/powerpoint/2010/main" val="30207937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63017115-BD27-44C3-8374-82D8B3279A32}" type="slidenum">
              <a:rPr lang="es-ES" smtClean="0"/>
              <a:t>17</a:t>
            </a:fld>
            <a:endParaRPr lang="es-ES" dirty="0"/>
          </a:p>
        </p:txBody>
      </p:sp>
    </p:spTree>
    <p:extLst>
      <p:ext uri="{BB962C8B-B14F-4D97-AF65-F5344CB8AC3E}">
        <p14:creationId xmlns:p14="http://schemas.microsoft.com/office/powerpoint/2010/main" val="21005925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63017115-BD27-44C3-8374-82D8B3279A32}" type="slidenum">
              <a:rPr lang="es-ES" smtClean="0"/>
              <a:t>18</a:t>
            </a:fld>
            <a:endParaRPr lang="es-ES" dirty="0"/>
          </a:p>
        </p:txBody>
      </p:sp>
    </p:spTree>
    <p:extLst>
      <p:ext uri="{BB962C8B-B14F-4D97-AF65-F5344CB8AC3E}">
        <p14:creationId xmlns:p14="http://schemas.microsoft.com/office/powerpoint/2010/main" val="21537419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63017115-BD27-44C3-8374-82D8B3279A32}" type="slidenum">
              <a:rPr lang="es-ES" smtClean="0"/>
              <a:t>19</a:t>
            </a:fld>
            <a:endParaRPr lang="es-ES" dirty="0"/>
          </a:p>
        </p:txBody>
      </p:sp>
    </p:spTree>
    <p:extLst>
      <p:ext uri="{BB962C8B-B14F-4D97-AF65-F5344CB8AC3E}">
        <p14:creationId xmlns:p14="http://schemas.microsoft.com/office/powerpoint/2010/main" val="41808921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63017115-BD27-44C3-8374-82D8B3279A32}" type="slidenum">
              <a:rPr lang="es-ES" smtClean="0"/>
              <a:t>21</a:t>
            </a:fld>
            <a:endParaRPr lang="es-ES" dirty="0"/>
          </a:p>
        </p:txBody>
      </p:sp>
    </p:spTree>
    <p:extLst>
      <p:ext uri="{BB962C8B-B14F-4D97-AF65-F5344CB8AC3E}">
        <p14:creationId xmlns:p14="http://schemas.microsoft.com/office/powerpoint/2010/main" val="19167717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63017115-BD27-44C3-8374-82D8B3279A32}" type="slidenum">
              <a:rPr lang="es-ES" smtClean="0"/>
              <a:t>22</a:t>
            </a:fld>
            <a:endParaRPr lang="es-ES" dirty="0"/>
          </a:p>
        </p:txBody>
      </p:sp>
    </p:spTree>
    <p:extLst>
      <p:ext uri="{BB962C8B-B14F-4D97-AF65-F5344CB8AC3E}">
        <p14:creationId xmlns:p14="http://schemas.microsoft.com/office/powerpoint/2010/main" val="5288346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63017115-BD27-44C3-8374-82D8B3279A32}" type="slidenum">
              <a:rPr lang="es-ES" smtClean="0"/>
              <a:t>23</a:t>
            </a:fld>
            <a:endParaRPr lang="es-ES" dirty="0"/>
          </a:p>
        </p:txBody>
      </p:sp>
    </p:spTree>
    <p:extLst>
      <p:ext uri="{BB962C8B-B14F-4D97-AF65-F5344CB8AC3E}">
        <p14:creationId xmlns:p14="http://schemas.microsoft.com/office/powerpoint/2010/main" val="690753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19E439-0A36-4389-B1D4-036D35E9F4EA}" type="slidenum">
              <a:rPr lang="en-US"/>
              <a:pPr>
                <a:defRPr/>
              </a:pPr>
              <a:t>2</a:t>
            </a:fld>
            <a:endParaRPr lang="en-US" dirty="0"/>
          </a:p>
        </p:txBody>
      </p:sp>
    </p:spTree>
    <p:extLst>
      <p:ext uri="{BB962C8B-B14F-4D97-AF65-F5344CB8AC3E}">
        <p14:creationId xmlns:p14="http://schemas.microsoft.com/office/powerpoint/2010/main" val="2801899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63017115-BD27-44C3-8374-82D8B3279A32}" type="slidenum">
              <a:rPr lang="es-ES" smtClean="0"/>
              <a:t>24</a:t>
            </a:fld>
            <a:endParaRPr lang="es-ES" dirty="0"/>
          </a:p>
        </p:txBody>
      </p:sp>
    </p:spTree>
    <p:extLst>
      <p:ext uri="{BB962C8B-B14F-4D97-AF65-F5344CB8AC3E}">
        <p14:creationId xmlns:p14="http://schemas.microsoft.com/office/powerpoint/2010/main" val="41522527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63017115-BD27-44C3-8374-82D8B3279A32}" type="slidenum">
              <a:rPr lang="es-ES" smtClean="0"/>
              <a:t>25</a:t>
            </a:fld>
            <a:endParaRPr lang="es-ES" dirty="0"/>
          </a:p>
        </p:txBody>
      </p:sp>
    </p:spTree>
    <p:extLst>
      <p:ext uri="{BB962C8B-B14F-4D97-AF65-F5344CB8AC3E}">
        <p14:creationId xmlns:p14="http://schemas.microsoft.com/office/powerpoint/2010/main" val="29178062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63017115-BD27-44C3-8374-82D8B3279A32}" type="slidenum">
              <a:rPr lang="es-ES" smtClean="0"/>
              <a:t>27</a:t>
            </a:fld>
            <a:endParaRPr lang="es-ES" dirty="0"/>
          </a:p>
        </p:txBody>
      </p:sp>
    </p:spTree>
    <p:extLst>
      <p:ext uri="{BB962C8B-B14F-4D97-AF65-F5344CB8AC3E}">
        <p14:creationId xmlns:p14="http://schemas.microsoft.com/office/powerpoint/2010/main" val="20743523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63017115-BD27-44C3-8374-82D8B3279A32}" type="slidenum">
              <a:rPr lang="es-ES" smtClean="0"/>
              <a:t>29</a:t>
            </a:fld>
            <a:endParaRPr lang="es-ES" dirty="0"/>
          </a:p>
        </p:txBody>
      </p:sp>
    </p:spTree>
    <p:extLst>
      <p:ext uri="{BB962C8B-B14F-4D97-AF65-F5344CB8AC3E}">
        <p14:creationId xmlns:p14="http://schemas.microsoft.com/office/powerpoint/2010/main" val="14785279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63017115-BD27-44C3-8374-82D8B3279A32}" type="slidenum">
              <a:rPr lang="es-ES" smtClean="0"/>
              <a:t>30</a:t>
            </a:fld>
            <a:endParaRPr lang="es-ES" dirty="0"/>
          </a:p>
        </p:txBody>
      </p:sp>
    </p:spTree>
    <p:extLst>
      <p:ext uri="{BB962C8B-B14F-4D97-AF65-F5344CB8AC3E}">
        <p14:creationId xmlns:p14="http://schemas.microsoft.com/office/powerpoint/2010/main" val="32819794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63017115-BD27-44C3-8374-82D8B3279A32}" type="slidenum">
              <a:rPr lang="es-ES" smtClean="0"/>
              <a:t>32</a:t>
            </a:fld>
            <a:endParaRPr lang="es-ES" dirty="0"/>
          </a:p>
        </p:txBody>
      </p:sp>
    </p:spTree>
    <p:extLst>
      <p:ext uri="{BB962C8B-B14F-4D97-AF65-F5344CB8AC3E}">
        <p14:creationId xmlns:p14="http://schemas.microsoft.com/office/powerpoint/2010/main" val="38915578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63017115-BD27-44C3-8374-82D8B3279A32}" type="slidenum">
              <a:rPr lang="es-ES" smtClean="0"/>
              <a:t>33</a:t>
            </a:fld>
            <a:endParaRPr lang="es-ES" dirty="0"/>
          </a:p>
        </p:txBody>
      </p:sp>
    </p:spTree>
    <p:extLst>
      <p:ext uri="{BB962C8B-B14F-4D97-AF65-F5344CB8AC3E}">
        <p14:creationId xmlns:p14="http://schemas.microsoft.com/office/powerpoint/2010/main" val="37277557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63017115-BD27-44C3-8374-82D8B3279A32}" type="slidenum">
              <a:rPr lang="es-ES" smtClean="0"/>
              <a:t>34</a:t>
            </a:fld>
            <a:endParaRPr lang="es-ES" dirty="0"/>
          </a:p>
        </p:txBody>
      </p:sp>
    </p:spTree>
    <p:extLst>
      <p:ext uri="{BB962C8B-B14F-4D97-AF65-F5344CB8AC3E}">
        <p14:creationId xmlns:p14="http://schemas.microsoft.com/office/powerpoint/2010/main" val="9515131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63017115-BD27-44C3-8374-82D8B3279A32}" type="slidenum">
              <a:rPr lang="es-ES" smtClean="0"/>
              <a:t>35</a:t>
            </a:fld>
            <a:endParaRPr lang="es-ES" dirty="0"/>
          </a:p>
        </p:txBody>
      </p:sp>
    </p:spTree>
    <p:extLst>
      <p:ext uri="{BB962C8B-B14F-4D97-AF65-F5344CB8AC3E}">
        <p14:creationId xmlns:p14="http://schemas.microsoft.com/office/powerpoint/2010/main" val="7145855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63017115-BD27-44C3-8374-82D8B3279A32}" type="slidenum">
              <a:rPr lang="es-ES" smtClean="0"/>
              <a:t>36</a:t>
            </a:fld>
            <a:endParaRPr lang="es-ES" dirty="0"/>
          </a:p>
        </p:txBody>
      </p:sp>
    </p:spTree>
    <p:extLst>
      <p:ext uri="{BB962C8B-B14F-4D97-AF65-F5344CB8AC3E}">
        <p14:creationId xmlns:p14="http://schemas.microsoft.com/office/powerpoint/2010/main" val="1127355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63017115-BD27-44C3-8374-82D8B3279A32}" type="slidenum">
              <a:rPr lang="es-ES" smtClean="0"/>
              <a:t>4</a:t>
            </a:fld>
            <a:endParaRPr lang="es-ES" dirty="0"/>
          </a:p>
        </p:txBody>
      </p:sp>
    </p:spTree>
    <p:extLst>
      <p:ext uri="{BB962C8B-B14F-4D97-AF65-F5344CB8AC3E}">
        <p14:creationId xmlns:p14="http://schemas.microsoft.com/office/powerpoint/2010/main" val="26833143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63017115-BD27-44C3-8374-82D8B3279A32}" type="slidenum">
              <a:rPr lang="es-ES" smtClean="0"/>
              <a:t>37</a:t>
            </a:fld>
            <a:endParaRPr lang="es-ES" dirty="0"/>
          </a:p>
        </p:txBody>
      </p:sp>
    </p:spTree>
    <p:extLst>
      <p:ext uri="{BB962C8B-B14F-4D97-AF65-F5344CB8AC3E}">
        <p14:creationId xmlns:p14="http://schemas.microsoft.com/office/powerpoint/2010/main" val="25918651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63017115-BD27-44C3-8374-82D8B3279A32}" type="slidenum">
              <a:rPr lang="es-ES" smtClean="0"/>
              <a:t>39</a:t>
            </a:fld>
            <a:endParaRPr lang="es-ES" dirty="0"/>
          </a:p>
        </p:txBody>
      </p:sp>
    </p:spTree>
    <p:extLst>
      <p:ext uri="{BB962C8B-B14F-4D97-AF65-F5344CB8AC3E}">
        <p14:creationId xmlns:p14="http://schemas.microsoft.com/office/powerpoint/2010/main" val="38438876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63017115-BD27-44C3-8374-82D8B3279A32}" type="slidenum">
              <a:rPr lang="es-ES" smtClean="0"/>
              <a:t>40</a:t>
            </a:fld>
            <a:endParaRPr lang="es-ES" dirty="0"/>
          </a:p>
        </p:txBody>
      </p:sp>
    </p:spTree>
    <p:extLst>
      <p:ext uri="{BB962C8B-B14F-4D97-AF65-F5344CB8AC3E}">
        <p14:creationId xmlns:p14="http://schemas.microsoft.com/office/powerpoint/2010/main" val="42431721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63017115-BD27-44C3-8374-82D8B3279A32}" type="slidenum">
              <a:rPr lang="es-ES" smtClean="0"/>
              <a:t>41</a:t>
            </a:fld>
            <a:endParaRPr lang="es-ES" dirty="0"/>
          </a:p>
        </p:txBody>
      </p:sp>
    </p:spTree>
    <p:extLst>
      <p:ext uri="{BB962C8B-B14F-4D97-AF65-F5344CB8AC3E}">
        <p14:creationId xmlns:p14="http://schemas.microsoft.com/office/powerpoint/2010/main" val="5592485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63017115-BD27-44C3-8374-82D8B3279A32}" type="slidenum">
              <a:rPr lang="es-ES" smtClean="0"/>
              <a:t>43</a:t>
            </a:fld>
            <a:endParaRPr lang="es-ES" dirty="0"/>
          </a:p>
        </p:txBody>
      </p:sp>
    </p:spTree>
    <p:extLst>
      <p:ext uri="{BB962C8B-B14F-4D97-AF65-F5344CB8AC3E}">
        <p14:creationId xmlns:p14="http://schemas.microsoft.com/office/powerpoint/2010/main" val="37159089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63017115-BD27-44C3-8374-82D8B3279A32}" type="slidenum">
              <a:rPr lang="es-ES" smtClean="0"/>
              <a:t>44</a:t>
            </a:fld>
            <a:endParaRPr lang="es-ES" dirty="0"/>
          </a:p>
        </p:txBody>
      </p:sp>
    </p:spTree>
    <p:extLst>
      <p:ext uri="{BB962C8B-B14F-4D97-AF65-F5344CB8AC3E}">
        <p14:creationId xmlns:p14="http://schemas.microsoft.com/office/powerpoint/2010/main" val="7691702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63017115-BD27-44C3-8374-82D8B3279A32}" type="slidenum">
              <a:rPr lang="es-ES" smtClean="0"/>
              <a:t>46</a:t>
            </a:fld>
            <a:endParaRPr lang="es-ES" dirty="0"/>
          </a:p>
        </p:txBody>
      </p:sp>
    </p:spTree>
    <p:extLst>
      <p:ext uri="{BB962C8B-B14F-4D97-AF65-F5344CB8AC3E}">
        <p14:creationId xmlns:p14="http://schemas.microsoft.com/office/powerpoint/2010/main" val="36975865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63017115-BD27-44C3-8374-82D8B3279A32}" type="slidenum">
              <a:rPr lang="es-ES" smtClean="0"/>
              <a:t>47</a:t>
            </a:fld>
            <a:endParaRPr lang="es-ES" dirty="0"/>
          </a:p>
        </p:txBody>
      </p:sp>
    </p:spTree>
    <p:extLst>
      <p:ext uri="{BB962C8B-B14F-4D97-AF65-F5344CB8AC3E}">
        <p14:creationId xmlns:p14="http://schemas.microsoft.com/office/powerpoint/2010/main" val="16600136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63017115-BD27-44C3-8374-82D8B3279A32}" type="slidenum">
              <a:rPr lang="es-ES" smtClean="0"/>
              <a:t>48</a:t>
            </a:fld>
            <a:endParaRPr lang="es-ES" dirty="0"/>
          </a:p>
        </p:txBody>
      </p:sp>
    </p:spTree>
    <p:extLst>
      <p:ext uri="{BB962C8B-B14F-4D97-AF65-F5344CB8AC3E}">
        <p14:creationId xmlns:p14="http://schemas.microsoft.com/office/powerpoint/2010/main" val="31001927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63017115-BD27-44C3-8374-82D8B3279A32}" type="slidenum">
              <a:rPr lang="es-ES" smtClean="0"/>
              <a:t>49</a:t>
            </a:fld>
            <a:endParaRPr lang="es-ES" dirty="0"/>
          </a:p>
        </p:txBody>
      </p:sp>
    </p:spTree>
    <p:extLst>
      <p:ext uri="{BB962C8B-B14F-4D97-AF65-F5344CB8AC3E}">
        <p14:creationId xmlns:p14="http://schemas.microsoft.com/office/powerpoint/2010/main" val="2092098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19E439-0A36-4389-B1D4-036D35E9F4EA}" type="slidenum">
              <a:rPr lang="en-US"/>
              <a:pPr>
                <a:defRPr/>
              </a:pPr>
              <a:t>5</a:t>
            </a:fld>
            <a:endParaRPr lang="en-US" dirty="0"/>
          </a:p>
        </p:txBody>
      </p:sp>
    </p:spTree>
    <p:extLst>
      <p:ext uri="{BB962C8B-B14F-4D97-AF65-F5344CB8AC3E}">
        <p14:creationId xmlns:p14="http://schemas.microsoft.com/office/powerpoint/2010/main" val="8223081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63017115-BD27-44C3-8374-82D8B3279A32}" type="slidenum">
              <a:rPr lang="es-ES" smtClean="0"/>
              <a:t>50</a:t>
            </a:fld>
            <a:endParaRPr lang="es-ES" dirty="0"/>
          </a:p>
        </p:txBody>
      </p:sp>
    </p:spTree>
    <p:extLst>
      <p:ext uri="{BB962C8B-B14F-4D97-AF65-F5344CB8AC3E}">
        <p14:creationId xmlns:p14="http://schemas.microsoft.com/office/powerpoint/2010/main" val="40233003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63017115-BD27-44C3-8374-82D8B3279A32}" type="slidenum">
              <a:rPr lang="es-ES" smtClean="0"/>
              <a:t>51</a:t>
            </a:fld>
            <a:endParaRPr lang="es-ES" dirty="0"/>
          </a:p>
        </p:txBody>
      </p:sp>
    </p:spTree>
    <p:extLst>
      <p:ext uri="{BB962C8B-B14F-4D97-AF65-F5344CB8AC3E}">
        <p14:creationId xmlns:p14="http://schemas.microsoft.com/office/powerpoint/2010/main" val="10828150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63017115-BD27-44C3-8374-82D8B3279A32}" type="slidenum">
              <a:rPr lang="es-ES" smtClean="0"/>
              <a:t>52</a:t>
            </a:fld>
            <a:endParaRPr lang="es-ES" dirty="0"/>
          </a:p>
        </p:txBody>
      </p:sp>
    </p:spTree>
    <p:extLst>
      <p:ext uri="{BB962C8B-B14F-4D97-AF65-F5344CB8AC3E}">
        <p14:creationId xmlns:p14="http://schemas.microsoft.com/office/powerpoint/2010/main" val="35347051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63017115-BD27-44C3-8374-82D8B3279A32}" type="slidenum">
              <a:rPr lang="es-ES" smtClean="0"/>
              <a:t>53</a:t>
            </a:fld>
            <a:endParaRPr lang="es-ES" dirty="0"/>
          </a:p>
        </p:txBody>
      </p:sp>
    </p:spTree>
    <p:extLst>
      <p:ext uri="{BB962C8B-B14F-4D97-AF65-F5344CB8AC3E}">
        <p14:creationId xmlns:p14="http://schemas.microsoft.com/office/powerpoint/2010/main" val="28799416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63017115-BD27-44C3-8374-82D8B3279A32}" type="slidenum">
              <a:rPr lang="es-ES" smtClean="0"/>
              <a:t>54</a:t>
            </a:fld>
            <a:endParaRPr lang="es-ES" dirty="0"/>
          </a:p>
        </p:txBody>
      </p:sp>
    </p:spTree>
    <p:extLst>
      <p:ext uri="{BB962C8B-B14F-4D97-AF65-F5344CB8AC3E}">
        <p14:creationId xmlns:p14="http://schemas.microsoft.com/office/powerpoint/2010/main" val="30082667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63017115-BD27-44C3-8374-82D8B3279A32}" type="slidenum">
              <a:rPr lang="es-ES" smtClean="0"/>
              <a:t>55</a:t>
            </a:fld>
            <a:endParaRPr lang="es-ES" dirty="0"/>
          </a:p>
        </p:txBody>
      </p:sp>
    </p:spTree>
    <p:extLst>
      <p:ext uri="{BB962C8B-B14F-4D97-AF65-F5344CB8AC3E}">
        <p14:creationId xmlns:p14="http://schemas.microsoft.com/office/powerpoint/2010/main" val="18814159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63017115-BD27-44C3-8374-82D8B3279A32}" type="slidenum">
              <a:rPr lang="es-ES" smtClean="0"/>
              <a:t>56</a:t>
            </a:fld>
            <a:endParaRPr lang="es-ES" dirty="0"/>
          </a:p>
        </p:txBody>
      </p:sp>
    </p:spTree>
    <p:extLst>
      <p:ext uri="{BB962C8B-B14F-4D97-AF65-F5344CB8AC3E}">
        <p14:creationId xmlns:p14="http://schemas.microsoft.com/office/powerpoint/2010/main" val="27545487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63017115-BD27-44C3-8374-82D8B3279A32}" type="slidenum">
              <a:rPr lang="es-ES" smtClean="0"/>
              <a:t>57</a:t>
            </a:fld>
            <a:endParaRPr lang="es-ES" dirty="0"/>
          </a:p>
        </p:txBody>
      </p:sp>
    </p:spTree>
    <p:extLst>
      <p:ext uri="{BB962C8B-B14F-4D97-AF65-F5344CB8AC3E}">
        <p14:creationId xmlns:p14="http://schemas.microsoft.com/office/powerpoint/2010/main" val="16940413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63017115-BD27-44C3-8374-82D8B3279A32}" type="slidenum">
              <a:rPr lang="es-ES" smtClean="0"/>
              <a:t>58</a:t>
            </a:fld>
            <a:endParaRPr lang="es-ES" dirty="0"/>
          </a:p>
        </p:txBody>
      </p:sp>
    </p:spTree>
    <p:extLst>
      <p:ext uri="{BB962C8B-B14F-4D97-AF65-F5344CB8AC3E}">
        <p14:creationId xmlns:p14="http://schemas.microsoft.com/office/powerpoint/2010/main" val="4218749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63017115-BD27-44C3-8374-82D8B3279A32}" type="slidenum">
              <a:rPr lang="es-ES" smtClean="0"/>
              <a:t>59</a:t>
            </a:fld>
            <a:endParaRPr lang="es-ES" dirty="0"/>
          </a:p>
        </p:txBody>
      </p:sp>
    </p:spTree>
    <p:extLst>
      <p:ext uri="{BB962C8B-B14F-4D97-AF65-F5344CB8AC3E}">
        <p14:creationId xmlns:p14="http://schemas.microsoft.com/office/powerpoint/2010/main" val="34280735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19E439-0A36-4389-B1D4-036D35E9F4EA}" type="slidenum">
              <a:rPr lang="en-US"/>
              <a:pPr>
                <a:defRPr/>
              </a:pPr>
              <a:t>6</a:t>
            </a:fld>
            <a:endParaRPr lang="en-US" dirty="0"/>
          </a:p>
        </p:txBody>
      </p:sp>
    </p:spTree>
    <p:extLst>
      <p:ext uri="{BB962C8B-B14F-4D97-AF65-F5344CB8AC3E}">
        <p14:creationId xmlns:p14="http://schemas.microsoft.com/office/powerpoint/2010/main" val="36212595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63017115-BD27-44C3-8374-82D8B3279A32}" type="slidenum">
              <a:rPr lang="es-ES" smtClean="0"/>
              <a:t>60</a:t>
            </a:fld>
            <a:endParaRPr lang="es-ES" dirty="0"/>
          </a:p>
        </p:txBody>
      </p:sp>
    </p:spTree>
    <p:extLst>
      <p:ext uri="{BB962C8B-B14F-4D97-AF65-F5344CB8AC3E}">
        <p14:creationId xmlns:p14="http://schemas.microsoft.com/office/powerpoint/2010/main" val="19223340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63017115-BD27-44C3-8374-82D8B3279A32}" type="slidenum">
              <a:rPr lang="es-ES" smtClean="0"/>
              <a:t>61</a:t>
            </a:fld>
            <a:endParaRPr lang="es-ES" dirty="0"/>
          </a:p>
        </p:txBody>
      </p:sp>
    </p:spTree>
    <p:extLst>
      <p:ext uri="{BB962C8B-B14F-4D97-AF65-F5344CB8AC3E}">
        <p14:creationId xmlns:p14="http://schemas.microsoft.com/office/powerpoint/2010/main" val="23200427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63017115-BD27-44C3-8374-82D8B3279A32}" type="slidenum">
              <a:rPr lang="es-ES" smtClean="0"/>
              <a:t>63</a:t>
            </a:fld>
            <a:endParaRPr lang="es-ES" dirty="0"/>
          </a:p>
        </p:txBody>
      </p:sp>
    </p:spTree>
    <p:extLst>
      <p:ext uri="{BB962C8B-B14F-4D97-AF65-F5344CB8AC3E}">
        <p14:creationId xmlns:p14="http://schemas.microsoft.com/office/powerpoint/2010/main" val="40957160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63017115-BD27-44C3-8374-82D8B3279A32}" type="slidenum">
              <a:rPr lang="es-ES" smtClean="0"/>
              <a:t>64</a:t>
            </a:fld>
            <a:endParaRPr lang="es-ES" dirty="0"/>
          </a:p>
        </p:txBody>
      </p:sp>
    </p:spTree>
    <p:extLst>
      <p:ext uri="{BB962C8B-B14F-4D97-AF65-F5344CB8AC3E}">
        <p14:creationId xmlns:p14="http://schemas.microsoft.com/office/powerpoint/2010/main" val="22454062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63017115-BD27-44C3-8374-82D8B3279A32}" type="slidenum">
              <a:rPr lang="es-ES" smtClean="0"/>
              <a:t>65</a:t>
            </a:fld>
            <a:endParaRPr lang="es-ES" dirty="0"/>
          </a:p>
        </p:txBody>
      </p:sp>
    </p:spTree>
    <p:extLst>
      <p:ext uri="{BB962C8B-B14F-4D97-AF65-F5344CB8AC3E}">
        <p14:creationId xmlns:p14="http://schemas.microsoft.com/office/powerpoint/2010/main" val="4607447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63017115-BD27-44C3-8374-82D8B3279A32}" type="slidenum">
              <a:rPr lang="es-ES" smtClean="0"/>
              <a:t>66</a:t>
            </a:fld>
            <a:endParaRPr lang="es-ES" dirty="0"/>
          </a:p>
        </p:txBody>
      </p:sp>
    </p:spTree>
    <p:extLst>
      <p:ext uri="{BB962C8B-B14F-4D97-AF65-F5344CB8AC3E}">
        <p14:creationId xmlns:p14="http://schemas.microsoft.com/office/powerpoint/2010/main" val="36528882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63017115-BD27-44C3-8374-82D8B3279A32}" type="slidenum">
              <a:rPr lang="es-ES" smtClean="0"/>
              <a:t>67</a:t>
            </a:fld>
            <a:endParaRPr lang="es-ES" dirty="0"/>
          </a:p>
        </p:txBody>
      </p:sp>
    </p:spTree>
    <p:extLst>
      <p:ext uri="{BB962C8B-B14F-4D97-AF65-F5344CB8AC3E}">
        <p14:creationId xmlns:p14="http://schemas.microsoft.com/office/powerpoint/2010/main" val="21874169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63017115-BD27-44C3-8374-82D8B3279A32}" type="slidenum">
              <a:rPr lang="es-ES" smtClean="0"/>
              <a:t>68</a:t>
            </a:fld>
            <a:endParaRPr lang="es-ES" dirty="0"/>
          </a:p>
        </p:txBody>
      </p:sp>
    </p:spTree>
    <p:extLst>
      <p:ext uri="{BB962C8B-B14F-4D97-AF65-F5344CB8AC3E}">
        <p14:creationId xmlns:p14="http://schemas.microsoft.com/office/powerpoint/2010/main" val="17240645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63017115-BD27-44C3-8374-82D8B3279A32}" type="slidenum">
              <a:rPr lang="es-ES" smtClean="0"/>
              <a:t>69</a:t>
            </a:fld>
            <a:endParaRPr lang="es-ES" dirty="0"/>
          </a:p>
        </p:txBody>
      </p:sp>
    </p:spTree>
    <p:extLst>
      <p:ext uri="{BB962C8B-B14F-4D97-AF65-F5344CB8AC3E}">
        <p14:creationId xmlns:p14="http://schemas.microsoft.com/office/powerpoint/2010/main" val="398921438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63017115-BD27-44C3-8374-82D8B3279A32}" type="slidenum">
              <a:rPr lang="es-ES" smtClean="0"/>
              <a:t>70</a:t>
            </a:fld>
            <a:endParaRPr lang="es-ES" dirty="0"/>
          </a:p>
        </p:txBody>
      </p:sp>
    </p:spTree>
    <p:extLst>
      <p:ext uri="{BB962C8B-B14F-4D97-AF65-F5344CB8AC3E}">
        <p14:creationId xmlns:p14="http://schemas.microsoft.com/office/powerpoint/2010/main" val="2976923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63017115-BD27-44C3-8374-82D8B3279A32}" type="slidenum">
              <a:rPr lang="es-ES" smtClean="0"/>
              <a:t>7</a:t>
            </a:fld>
            <a:endParaRPr lang="es-ES" dirty="0"/>
          </a:p>
        </p:txBody>
      </p:sp>
    </p:spTree>
    <p:extLst>
      <p:ext uri="{BB962C8B-B14F-4D97-AF65-F5344CB8AC3E}">
        <p14:creationId xmlns:p14="http://schemas.microsoft.com/office/powerpoint/2010/main" val="36992157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63017115-BD27-44C3-8374-82D8B3279A32}" type="slidenum">
              <a:rPr lang="es-ES" smtClean="0"/>
              <a:t>73</a:t>
            </a:fld>
            <a:endParaRPr lang="es-ES" dirty="0"/>
          </a:p>
        </p:txBody>
      </p:sp>
    </p:spTree>
    <p:extLst>
      <p:ext uri="{BB962C8B-B14F-4D97-AF65-F5344CB8AC3E}">
        <p14:creationId xmlns:p14="http://schemas.microsoft.com/office/powerpoint/2010/main" val="233543974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s-ES" baseline="0" dirty="0"/>
          </a:p>
          <a:p>
            <a:pPr marL="171450" indent="-171450">
              <a:buFont typeface="Arial" panose="020B0604020202020204" pitchFamily="34" charset="0"/>
              <a:buChar char="•"/>
            </a:pPr>
            <a:endParaRPr lang="es-ES" dirty="0"/>
          </a:p>
        </p:txBody>
      </p:sp>
      <p:sp>
        <p:nvSpPr>
          <p:cNvPr id="4" name="Slide Number Placeholder 3"/>
          <p:cNvSpPr>
            <a:spLocks noGrp="1"/>
          </p:cNvSpPr>
          <p:nvPr>
            <p:ph type="sldNum" sz="quarter" idx="10"/>
          </p:nvPr>
        </p:nvSpPr>
        <p:spPr/>
        <p:txBody>
          <a:bodyPr/>
          <a:lstStyle/>
          <a:p>
            <a:fld id="{63017115-BD27-44C3-8374-82D8B3279A32}" type="slidenum">
              <a:rPr lang="es-ES" smtClean="0"/>
              <a:t>75</a:t>
            </a:fld>
            <a:endParaRPr lang="es-ES" dirty="0"/>
          </a:p>
        </p:txBody>
      </p:sp>
    </p:spTree>
    <p:extLst>
      <p:ext uri="{BB962C8B-B14F-4D97-AF65-F5344CB8AC3E}">
        <p14:creationId xmlns:p14="http://schemas.microsoft.com/office/powerpoint/2010/main" val="216654970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63017115-BD27-44C3-8374-82D8B3279A32}" type="slidenum">
              <a:rPr lang="es-ES" smtClean="0"/>
              <a:t>76</a:t>
            </a:fld>
            <a:endParaRPr lang="es-ES" dirty="0"/>
          </a:p>
        </p:txBody>
      </p:sp>
    </p:spTree>
    <p:extLst>
      <p:ext uri="{BB962C8B-B14F-4D97-AF65-F5344CB8AC3E}">
        <p14:creationId xmlns:p14="http://schemas.microsoft.com/office/powerpoint/2010/main" val="399820638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63017115-BD27-44C3-8374-82D8B3279A32}" type="slidenum">
              <a:rPr lang="es-ES" smtClean="0"/>
              <a:t>78</a:t>
            </a:fld>
            <a:endParaRPr lang="es-ES" dirty="0"/>
          </a:p>
        </p:txBody>
      </p:sp>
    </p:spTree>
    <p:extLst>
      <p:ext uri="{BB962C8B-B14F-4D97-AF65-F5344CB8AC3E}">
        <p14:creationId xmlns:p14="http://schemas.microsoft.com/office/powerpoint/2010/main" val="367496935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63017115-BD27-44C3-8374-82D8B3279A32}" type="slidenum">
              <a:rPr lang="es-ES" smtClean="0"/>
              <a:t>79</a:t>
            </a:fld>
            <a:endParaRPr lang="es-ES" dirty="0"/>
          </a:p>
        </p:txBody>
      </p:sp>
    </p:spTree>
    <p:extLst>
      <p:ext uri="{BB962C8B-B14F-4D97-AF65-F5344CB8AC3E}">
        <p14:creationId xmlns:p14="http://schemas.microsoft.com/office/powerpoint/2010/main" val="104935226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63017115-BD27-44C3-8374-82D8B3279A32}" type="slidenum">
              <a:rPr lang="es-ES" smtClean="0"/>
              <a:t>81</a:t>
            </a:fld>
            <a:endParaRPr lang="es-ES" dirty="0"/>
          </a:p>
        </p:txBody>
      </p:sp>
    </p:spTree>
    <p:extLst>
      <p:ext uri="{BB962C8B-B14F-4D97-AF65-F5344CB8AC3E}">
        <p14:creationId xmlns:p14="http://schemas.microsoft.com/office/powerpoint/2010/main" val="344018288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63017115-BD27-44C3-8374-82D8B3279A32}" type="slidenum">
              <a:rPr lang="es-ES" smtClean="0"/>
              <a:t>82</a:t>
            </a:fld>
            <a:endParaRPr lang="es-ES" dirty="0"/>
          </a:p>
        </p:txBody>
      </p:sp>
    </p:spTree>
    <p:extLst>
      <p:ext uri="{BB962C8B-B14F-4D97-AF65-F5344CB8AC3E}">
        <p14:creationId xmlns:p14="http://schemas.microsoft.com/office/powerpoint/2010/main" val="173025509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63017115-BD27-44C3-8374-82D8B3279A32}" type="slidenum">
              <a:rPr lang="es-ES" smtClean="0"/>
              <a:t>83</a:t>
            </a:fld>
            <a:endParaRPr lang="es-ES" dirty="0"/>
          </a:p>
        </p:txBody>
      </p:sp>
    </p:spTree>
    <p:extLst>
      <p:ext uri="{BB962C8B-B14F-4D97-AF65-F5344CB8AC3E}">
        <p14:creationId xmlns:p14="http://schemas.microsoft.com/office/powerpoint/2010/main" val="391096484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63017115-BD27-44C3-8374-82D8B3279A32}" type="slidenum">
              <a:rPr lang="es-ES" smtClean="0"/>
              <a:t>84</a:t>
            </a:fld>
            <a:endParaRPr lang="es-ES" dirty="0"/>
          </a:p>
        </p:txBody>
      </p:sp>
    </p:spTree>
    <p:extLst>
      <p:ext uri="{BB962C8B-B14F-4D97-AF65-F5344CB8AC3E}">
        <p14:creationId xmlns:p14="http://schemas.microsoft.com/office/powerpoint/2010/main" val="10009334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516569D-2624-4CCE-AFA0-0A921CCA9D85}" type="slidenum">
              <a:rPr lang="en-GB" smtClean="0"/>
              <a:t>85</a:t>
            </a:fld>
            <a:endParaRPr lang="en-GB" dirty="0"/>
          </a:p>
        </p:txBody>
      </p:sp>
    </p:spTree>
    <p:extLst>
      <p:ext uri="{BB962C8B-B14F-4D97-AF65-F5344CB8AC3E}">
        <p14:creationId xmlns:p14="http://schemas.microsoft.com/office/powerpoint/2010/main" val="29869085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F4A2C8-6C88-4E71-83EE-698B9D4FE22F}" type="slidenum">
              <a:rPr lang="en-US"/>
              <a:pPr/>
              <a:t>8</a:t>
            </a:fld>
            <a:endParaRPr lang="en-US" dirty="0"/>
          </a:p>
        </p:txBody>
      </p:sp>
    </p:spTree>
    <p:extLst>
      <p:ext uri="{BB962C8B-B14F-4D97-AF65-F5344CB8AC3E}">
        <p14:creationId xmlns:p14="http://schemas.microsoft.com/office/powerpoint/2010/main" val="2724267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19E439-0A36-4389-B1D4-036D35E9F4EA}" type="slidenum">
              <a:rPr lang="en-US"/>
              <a:pPr>
                <a:defRPr/>
              </a:pPr>
              <a:t>9</a:t>
            </a:fld>
            <a:endParaRPr lang="en-US" dirty="0"/>
          </a:p>
        </p:txBody>
      </p:sp>
    </p:spTree>
    <p:extLst>
      <p:ext uri="{BB962C8B-B14F-4D97-AF65-F5344CB8AC3E}">
        <p14:creationId xmlns:p14="http://schemas.microsoft.com/office/powerpoint/2010/main" val="4126889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63017115-BD27-44C3-8374-82D8B3279A32}" type="slidenum">
              <a:rPr lang="es-ES" smtClean="0"/>
              <a:t>10</a:t>
            </a:fld>
            <a:endParaRPr lang="es-ES" dirty="0"/>
          </a:p>
        </p:txBody>
      </p:sp>
    </p:spTree>
    <p:extLst>
      <p:ext uri="{BB962C8B-B14F-4D97-AF65-F5344CB8AC3E}">
        <p14:creationId xmlns:p14="http://schemas.microsoft.com/office/powerpoint/2010/main" val="2605086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A271B8F-1533-C54E-AA52-E1B7E4925B16}" type="datetimeFigureOut">
              <a:rPr lang="en-US" smtClean="0"/>
              <a:t>5/5/2020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819CF0A-C2A7-714A-9FE8-A737F5D641C0}" type="slidenum">
              <a:rPr lang="en-US" smtClean="0"/>
              <a:t>‹#›</a:t>
            </a:fld>
            <a:endParaRPr lang="en-US" dirty="0"/>
          </a:p>
        </p:txBody>
      </p:sp>
    </p:spTree>
    <p:extLst>
      <p:ext uri="{BB962C8B-B14F-4D97-AF65-F5344CB8AC3E}">
        <p14:creationId xmlns:p14="http://schemas.microsoft.com/office/powerpoint/2010/main" val="1919824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271B8F-1533-C54E-AA52-E1B7E4925B16}" type="datetimeFigureOut">
              <a:rPr lang="en-US" smtClean="0"/>
              <a:t>5/5/2020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819CF0A-C2A7-714A-9FE8-A737F5D641C0}" type="slidenum">
              <a:rPr lang="en-US" smtClean="0"/>
              <a:t>‹#›</a:t>
            </a:fld>
            <a:endParaRPr lang="en-US" dirty="0"/>
          </a:p>
        </p:txBody>
      </p:sp>
    </p:spTree>
    <p:extLst>
      <p:ext uri="{BB962C8B-B14F-4D97-AF65-F5344CB8AC3E}">
        <p14:creationId xmlns:p14="http://schemas.microsoft.com/office/powerpoint/2010/main" val="1600283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271B8F-1533-C54E-AA52-E1B7E4925B16}" type="datetimeFigureOut">
              <a:rPr lang="en-US" smtClean="0"/>
              <a:t>5/5/2020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819CF0A-C2A7-714A-9FE8-A737F5D641C0}" type="slidenum">
              <a:rPr lang="en-US" smtClean="0"/>
              <a:t>‹#›</a:t>
            </a:fld>
            <a:endParaRPr lang="en-US" dirty="0"/>
          </a:p>
        </p:txBody>
      </p:sp>
    </p:spTree>
    <p:extLst>
      <p:ext uri="{BB962C8B-B14F-4D97-AF65-F5344CB8AC3E}">
        <p14:creationId xmlns:p14="http://schemas.microsoft.com/office/powerpoint/2010/main" val="2813255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3" name="Rectangle 4"/>
          <p:cNvSpPr>
            <a:spLocks noGrp="1" noChangeArrowheads="1"/>
          </p:cNvSpPr>
          <p:nvPr>
            <p:ph type="dt" sz="half" idx="10"/>
          </p:nvPr>
        </p:nvSpPr>
        <p:spPr>
          <a:ln/>
        </p:spPr>
        <p:txBody>
          <a:bodyPr/>
          <a:lstStyle>
            <a:lvl1pPr>
              <a:defRPr/>
            </a:lvl1pPr>
          </a:lstStyle>
          <a:p>
            <a:endParaRPr lang="en-US" dirty="0"/>
          </a:p>
        </p:txBody>
      </p:sp>
      <p:sp>
        <p:nvSpPr>
          <p:cNvPr id="4" name="Rectangle 5"/>
          <p:cNvSpPr>
            <a:spLocks noGrp="1" noChangeArrowheads="1"/>
          </p:cNvSpPr>
          <p:nvPr>
            <p:ph type="ftr" sz="quarter" idx="11"/>
          </p:nvPr>
        </p:nvSpPr>
        <p:spPr>
          <a:ln/>
        </p:spPr>
        <p:txBody>
          <a:bodyPr/>
          <a:lstStyle>
            <a:lvl1pPr>
              <a:defRPr/>
            </a:lvl1pPr>
          </a:lstStyle>
          <a:p>
            <a:endParaRPr lang="en-US" dirty="0"/>
          </a:p>
        </p:txBody>
      </p:sp>
      <p:sp>
        <p:nvSpPr>
          <p:cNvPr id="5" name="Rectangle 6"/>
          <p:cNvSpPr>
            <a:spLocks noGrp="1" noChangeArrowheads="1"/>
          </p:cNvSpPr>
          <p:nvPr>
            <p:ph type="sldNum" sz="quarter" idx="12"/>
          </p:nvPr>
        </p:nvSpPr>
        <p:spPr>
          <a:ln/>
        </p:spPr>
        <p:txBody>
          <a:bodyPr/>
          <a:lstStyle>
            <a:lvl1pPr>
              <a:defRPr/>
            </a:lvl1pPr>
          </a:lstStyle>
          <a:p>
            <a:fld id="{A60600B5-A75E-44EF-8FB8-2BE108060FF2}" type="slidenum">
              <a:rPr lang="en-IE"/>
              <a:pPr/>
              <a:t>‹#›</a:t>
            </a:fld>
            <a:endParaRPr lang="en-IE" dirty="0"/>
          </a:p>
        </p:txBody>
      </p:sp>
    </p:spTree>
    <p:extLst>
      <p:ext uri="{BB962C8B-B14F-4D97-AF65-F5344CB8AC3E}">
        <p14:creationId xmlns:p14="http://schemas.microsoft.com/office/powerpoint/2010/main" val="1562428821"/>
      </p:ext>
    </p:extLst>
  </p:cSld>
  <p:clrMapOvr>
    <a:masterClrMapping/>
  </p:clrMapOvr>
  <p:transition spd="slow">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mp; subtitle">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352425" y="301940"/>
            <a:ext cx="8439150" cy="523876"/>
          </a:xfrm>
          <a:prstGeom prst="rect">
            <a:avLst/>
          </a:prstGeom>
        </p:spPr>
        <p:txBody>
          <a:bodyPr vert="horz" lIns="0" tIns="0" rIns="0" bIns="0" rtlCol="0" anchor="t" anchorCtr="0">
            <a:noAutofit/>
          </a:bodyPr>
          <a:lstStyle>
            <a:lvl1pPr>
              <a:defRPr sz="1500"/>
            </a:lvl1pPr>
          </a:lstStyle>
          <a:p>
            <a:r>
              <a:rPr lang="en-GB" noProof="0" dirty="0"/>
              <a:t>Click to edit Master title style</a:t>
            </a:r>
          </a:p>
        </p:txBody>
      </p:sp>
      <p:sp>
        <p:nvSpPr>
          <p:cNvPr id="4" name="Text Placeholder 8"/>
          <p:cNvSpPr>
            <a:spLocks noGrp="1"/>
          </p:cNvSpPr>
          <p:nvPr>
            <p:ph type="body" sz="quarter" idx="13" hasCustomPrompt="1"/>
          </p:nvPr>
        </p:nvSpPr>
        <p:spPr>
          <a:xfrm>
            <a:off x="352425" y="552517"/>
            <a:ext cx="8439150" cy="567941"/>
          </a:xfrm>
          <a:prstGeom prst="rect">
            <a:avLst/>
          </a:prstGeom>
        </p:spPr>
        <p:txBody>
          <a:bodyPr lIns="0" tIns="0" rIns="0" bIns="0">
            <a:noAutofit/>
          </a:bodyPr>
          <a:lstStyle>
            <a:lvl1pPr marL="0" indent="0">
              <a:buNone/>
              <a:defRPr sz="1500" b="0">
                <a:solidFill>
                  <a:srgbClr val="575757"/>
                </a:solidFill>
              </a:defRPr>
            </a:lvl1pPr>
          </a:lstStyle>
          <a:p>
            <a:pPr lvl="0"/>
            <a:r>
              <a:rPr lang="en-GB" noProof="0" dirty="0"/>
              <a:t>Click to add subtitle</a:t>
            </a:r>
          </a:p>
        </p:txBody>
      </p:sp>
      <p:sp>
        <p:nvSpPr>
          <p:cNvPr id="2" name="Footer Placeholder 1"/>
          <p:cNvSpPr>
            <a:spLocks noGrp="1"/>
          </p:cNvSpPr>
          <p:nvPr>
            <p:ph type="ftr" sz="quarter" idx="14"/>
          </p:nvPr>
        </p:nvSpPr>
        <p:spPr/>
        <p:txBody>
          <a:bodyPr/>
          <a:lstStyle/>
          <a:p>
            <a:endParaRPr lang="en-GB" dirty="0"/>
          </a:p>
        </p:txBody>
      </p:sp>
    </p:spTree>
    <p:extLst>
      <p:ext uri="{BB962C8B-B14F-4D97-AF65-F5344CB8AC3E}">
        <p14:creationId xmlns:p14="http://schemas.microsoft.com/office/powerpoint/2010/main" val="232250611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271B8F-1533-C54E-AA52-E1B7E4925B16}" type="datetimeFigureOut">
              <a:rPr lang="en-US" smtClean="0"/>
              <a:t>5/5/2020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819CF0A-C2A7-714A-9FE8-A737F5D641C0}" type="slidenum">
              <a:rPr lang="en-US" smtClean="0"/>
              <a:t>‹#›</a:t>
            </a:fld>
            <a:endParaRPr lang="en-US" dirty="0"/>
          </a:p>
        </p:txBody>
      </p:sp>
    </p:spTree>
    <p:extLst>
      <p:ext uri="{BB962C8B-B14F-4D97-AF65-F5344CB8AC3E}">
        <p14:creationId xmlns:p14="http://schemas.microsoft.com/office/powerpoint/2010/main" val="1799337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A271B8F-1533-C54E-AA52-E1B7E4925B16}" type="datetimeFigureOut">
              <a:rPr lang="en-US" smtClean="0"/>
              <a:t>5/5/2020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819CF0A-C2A7-714A-9FE8-A737F5D641C0}" type="slidenum">
              <a:rPr lang="en-US" smtClean="0"/>
              <a:t>‹#›</a:t>
            </a:fld>
            <a:endParaRPr lang="en-US" dirty="0"/>
          </a:p>
        </p:txBody>
      </p:sp>
    </p:spTree>
    <p:extLst>
      <p:ext uri="{BB962C8B-B14F-4D97-AF65-F5344CB8AC3E}">
        <p14:creationId xmlns:p14="http://schemas.microsoft.com/office/powerpoint/2010/main" val="2644536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A271B8F-1533-C54E-AA52-E1B7E4925B16}" type="datetimeFigureOut">
              <a:rPr lang="en-US" smtClean="0"/>
              <a:t>5/5/2020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819CF0A-C2A7-714A-9FE8-A737F5D641C0}" type="slidenum">
              <a:rPr lang="en-US" smtClean="0"/>
              <a:t>‹#›</a:t>
            </a:fld>
            <a:endParaRPr lang="en-US" dirty="0"/>
          </a:p>
        </p:txBody>
      </p:sp>
    </p:spTree>
    <p:extLst>
      <p:ext uri="{BB962C8B-B14F-4D97-AF65-F5344CB8AC3E}">
        <p14:creationId xmlns:p14="http://schemas.microsoft.com/office/powerpoint/2010/main" val="3215065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A271B8F-1533-C54E-AA52-E1B7E4925B16}" type="datetimeFigureOut">
              <a:rPr lang="en-US" smtClean="0"/>
              <a:t>5/5/2020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819CF0A-C2A7-714A-9FE8-A737F5D641C0}" type="slidenum">
              <a:rPr lang="en-US" smtClean="0"/>
              <a:t>‹#›</a:t>
            </a:fld>
            <a:endParaRPr lang="en-US" dirty="0"/>
          </a:p>
        </p:txBody>
      </p:sp>
    </p:spTree>
    <p:extLst>
      <p:ext uri="{BB962C8B-B14F-4D97-AF65-F5344CB8AC3E}">
        <p14:creationId xmlns:p14="http://schemas.microsoft.com/office/powerpoint/2010/main" val="4284814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A271B8F-1533-C54E-AA52-E1B7E4925B16}" type="datetimeFigureOut">
              <a:rPr lang="en-US" smtClean="0"/>
              <a:t>5/5/2020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819CF0A-C2A7-714A-9FE8-A737F5D641C0}" type="slidenum">
              <a:rPr lang="en-US" smtClean="0"/>
              <a:t>‹#›</a:t>
            </a:fld>
            <a:endParaRPr lang="en-US" dirty="0"/>
          </a:p>
        </p:txBody>
      </p:sp>
    </p:spTree>
    <p:extLst>
      <p:ext uri="{BB962C8B-B14F-4D97-AF65-F5344CB8AC3E}">
        <p14:creationId xmlns:p14="http://schemas.microsoft.com/office/powerpoint/2010/main" val="482877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271B8F-1533-C54E-AA52-E1B7E4925B16}" type="datetimeFigureOut">
              <a:rPr lang="en-US" smtClean="0"/>
              <a:t>5/5/2020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819CF0A-C2A7-714A-9FE8-A737F5D641C0}" type="slidenum">
              <a:rPr lang="en-US" smtClean="0"/>
              <a:t>‹#›</a:t>
            </a:fld>
            <a:endParaRPr lang="en-US" dirty="0"/>
          </a:p>
        </p:txBody>
      </p:sp>
    </p:spTree>
    <p:extLst>
      <p:ext uri="{BB962C8B-B14F-4D97-AF65-F5344CB8AC3E}">
        <p14:creationId xmlns:p14="http://schemas.microsoft.com/office/powerpoint/2010/main" val="861757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271B8F-1533-C54E-AA52-E1B7E4925B16}" type="datetimeFigureOut">
              <a:rPr lang="en-US" smtClean="0"/>
              <a:t>5/5/2020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819CF0A-C2A7-714A-9FE8-A737F5D641C0}" type="slidenum">
              <a:rPr lang="en-US" smtClean="0"/>
              <a:t>‹#›</a:t>
            </a:fld>
            <a:endParaRPr lang="en-US" dirty="0"/>
          </a:p>
        </p:txBody>
      </p:sp>
    </p:spTree>
    <p:extLst>
      <p:ext uri="{BB962C8B-B14F-4D97-AF65-F5344CB8AC3E}">
        <p14:creationId xmlns:p14="http://schemas.microsoft.com/office/powerpoint/2010/main" val="2298166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271B8F-1533-C54E-AA52-E1B7E4925B16}" type="datetimeFigureOut">
              <a:rPr lang="en-US" smtClean="0"/>
              <a:t>5/5/2020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819CF0A-C2A7-714A-9FE8-A737F5D641C0}" type="slidenum">
              <a:rPr lang="en-US" smtClean="0"/>
              <a:t>‹#›</a:t>
            </a:fld>
            <a:endParaRPr lang="en-US" dirty="0"/>
          </a:p>
        </p:txBody>
      </p:sp>
    </p:spTree>
    <p:extLst>
      <p:ext uri="{BB962C8B-B14F-4D97-AF65-F5344CB8AC3E}">
        <p14:creationId xmlns:p14="http://schemas.microsoft.com/office/powerpoint/2010/main" val="265131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A271B8F-1533-C54E-AA52-E1B7E4925B16}" type="datetimeFigureOut">
              <a:rPr lang="en-US" smtClean="0"/>
              <a:t>5/5/2020</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1819CF0A-C2A7-714A-9FE8-A737F5D641C0}" type="slidenum">
              <a:rPr lang="en-US" smtClean="0"/>
              <a:t>‹#›</a:t>
            </a:fld>
            <a:endParaRPr lang="en-US" dirty="0"/>
          </a:p>
        </p:txBody>
      </p:sp>
    </p:spTree>
    <p:extLst>
      <p:ext uri="{BB962C8B-B14F-4D97-AF65-F5344CB8AC3E}">
        <p14:creationId xmlns:p14="http://schemas.microsoft.com/office/powerpoint/2010/main" val="34199079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themeOverride" Target="../theme/themeOverride1.xml"/><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themeOverride" Target="../theme/themeOverride10.xml"/><Relationship Id="rId5" Type="http://schemas.openxmlformats.org/officeDocument/2006/relationships/image" Target="../media/image9.jpg"/><Relationship Id="rId4" Type="http://schemas.openxmlformats.org/officeDocument/2006/relationships/image" Target="../media/image1.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2.xml"/><Relationship Id="rId1" Type="http://schemas.openxmlformats.org/officeDocument/2006/relationships/themeOverride" Target="../theme/themeOverride11.xml"/><Relationship Id="rId5" Type="http://schemas.openxmlformats.org/officeDocument/2006/relationships/image" Target="../media/image10.jpg"/><Relationship Id="rId4" Type="http://schemas.openxmlformats.org/officeDocument/2006/relationships/image" Target="../media/image1.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themeOverride" Target="../theme/themeOverride12.xml"/><Relationship Id="rId4" Type="http://schemas.openxmlformats.org/officeDocument/2006/relationships/image" Target="../media/image1.jp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12.xml"/><Relationship Id="rId1" Type="http://schemas.openxmlformats.org/officeDocument/2006/relationships/themeOverride" Target="../theme/themeOverride13.xml"/><Relationship Id="rId5" Type="http://schemas.openxmlformats.org/officeDocument/2006/relationships/image" Target="../media/image11.png"/><Relationship Id="rId4" Type="http://schemas.openxmlformats.org/officeDocument/2006/relationships/hyperlink" Target="http://curia.europa.eu/juris/document/document.jsf;jsessionid=6BE97DA2D180A272CCAF3DF3E9EEF7F6?text=&amp;docid=200246&amp;pageIndex=0&amp;doclang=en&amp;mode=lst&amp;dir=&amp;occ=first&amp;part=1&amp;cid=6575635"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10.xml"/><Relationship Id="rId7" Type="http://schemas.openxmlformats.org/officeDocument/2006/relationships/image" Target="../media/image1.jpg"/><Relationship Id="rId2" Type="http://schemas.openxmlformats.org/officeDocument/2006/relationships/tags" Target="../tags/tag9.xml"/><Relationship Id="rId1" Type="http://schemas.openxmlformats.org/officeDocument/2006/relationships/themeOverride" Target="../theme/themeOverride14.xml"/><Relationship Id="rId6" Type="http://schemas.openxmlformats.org/officeDocument/2006/relationships/notesSlide" Target="../notesSlides/notesSlide12.xml"/><Relationship Id="rId5" Type="http://schemas.openxmlformats.org/officeDocument/2006/relationships/slideLayout" Target="../slideLayouts/slideLayout12.xml"/><Relationship Id="rId10" Type="http://schemas.openxmlformats.org/officeDocument/2006/relationships/image" Target="../media/image14.png"/><Relationship Id="rId4" Type="http://schemas.openxmlformats.org/officeDocument/2006/relationships/tags" Target="../tags/tag11.xml"/><Relationship Id="rId9"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themeOverride" Target="../theme/themeOverride15.xml"/><Relationship Id="rId4" Type="http://schemas.openxmlformats.org/officeDocument/2006/relationships/image" Target="../media/image1.jp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13.xml"/><Relationship Id="rId1" Type="http://schemas.openxmlformats.org/officeDocument/2006/relationships/themeOverride" Target="../theme/themeOverride16.xml"/><Relationship Id="rId5" Type="http://schemas.openxmlformats.org/officeDocument/2006/relationships/image" Target="../media/image15.png"/><Relationship Id="rId4" Type="http://schemas.openxmlformats.org/officeDocument/2006/relationships/hyperlink" Target="http://curia.europa.eu/juris/document/document.jsf?text=&amp;docid=147846&amp;pageIndex=0&amp;doclang=en&amp;mode=lst&amp;dir=&amp;occ=first&amp;part=1&amp;cid=6576462" TargetMode="Externa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themeOverride" Target="../theme/themeOverride17.xml"/><Relationship Id="rId5" Type="http://schemas.openxmlformats.org/officeDocument/2006/relationships/image" Target="../media/image16.png"/><Relationship Id="rId4" Type="http://schemas.openxmlformats.org/officeDocument/2006/relationships/image" Target="../media/image1.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2.xml"/><Relationship Id="rId1" Type="http://schemas.openxmlformats.org/officeDocument/2006/relationships/themeOverride" Target="../theme/themeOverride18.xml"/><Relationship Id="rId5" Type="http://schemas.openxmlformats.org/officeDocument/2006/relationships/image" Target="../media/image17.png"/><Relationship Id="rId4" Type="http://schemas.openxmlformats.org/officeDocument/2006/relationships/image" Target="../media/image1.jp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xml"/><Relationship Id="rId1" Type="http://schemas.openxmlformats.org/officeDocument/2006/relationships/themeOverride" Target="../theme/themeOverride19.xml"/><Relationship Id="rId4" Type="http://schemas.openxmlformats.org/officeDocument/2006/relationships/image" Target="../media/image1.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hemeOverride" Target="../theme/themeOverride2.xml"/><Relationship Id="rId4" Type="http://schemas.openxmlformats.org/officeDocument/2006/relationships/image" Target="../media/image1.jpg"/></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12.xml"/><Relationship Id="rId1" Type="http://schemas.openxmlformats.org/officeDocument/2006/relationships/themeOverride" Target="../theme/themeOverride20.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8" Type="http://schemas.openxmlformats.org/officeDocument/2006/relationships/hyperlink" Target="http://curia.europa.eu/juris/document/document.jsf?text=&amp;docid=169801&amp;pageIndex=0&amp;doclang=FR&amp;mode=lst&amp;dir=&amp;occ=first&amp;part=1&amp;cid=6580894" TargetMode="External"/><Relationship Id="rId3" Type="http://schemas.openxmlformats.org/officeDocument/2006/relationships/notesSlide" Target="../notesSlides/notesSlide17.xml"/><Relationship Id="rId7" Type="http://schemas.openxmlformats.org/officeDocument/2006/relationships/hyperlink" Target="http://curia.europa.eu/juris/document/document.jsf?docid=79024&amp;doclang=ES" TargetMode="External"/><Relationship Id="rId2" Type="http://schemas.openxmlformats.org/officeDocument/2006/relationships/slideLayout" Target="../slideLayouts/slideLayout12.xml"/><Relationship Id="rId1" Type="http://schemas.openxmlformats.org/officeDocument/2006/relationships/themeOverride" Target="../theme/themeOverride2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jpg"/></Relationships>
</file>

<file path=ppt/slides/_rels/slide22.xml.rels><?xml version="1.0" encoding="UTF-8" standalone="yes"?>
<Relationships xmlns="http://schemas.openxmlformats.org/package/2006/relationships"><Relationship Id="rId8" Type="http://schemas.openxmlformats.org/officeDocument/2006/relationships/hyperlink" Target="https://euipo.europa.eu/copla/trademark/data/002590471-0001/download/CLW/INV/2017/EN/20170117_000010141.pdf?app=caselaw&amp;casenum=000010141&amp;trTypeDoc=NA" TargetMode="External"/><Relationship Id="rId3" Type="http://schemas.openxmlformats.org/officeDocument/2006/relationships/notesSlide" Target="../notesSlides/notesSlide18.xml"/><Relationship Id="rId7" Type="http://schemas.openxmlformats.org/officeDocument/2006/relationships/image" Target="../media/image23.png"/><Relationship Id="rId2" Type="http://schemas.openxmlformats.org/officeDocument/2006/relationships/slideLayout" Target="../slideLayouts/slideLayout12.xml"/><Relationship Id="rId1" Type="http://schemas.openxmlformats.org/officeDocument/2006/relationships/themeOverride" Target="../theme/themeOverride22.xml"/><Relationship Id="rId6" Type="http://schemas.openxmlformats.org/officeDocument/2006/relationships/image" Target="../media/image22.jpeg"/><Relationship Id="rId5" Type="http://schemas.openxmlformats.org/officeDocument/2006/relationships/image" Target="../media/image21.png"/><Relationship Id="rId10" Type="http://schemas.openxmlformats.org/officeDocument/2006/relationships/hyperlink" Target="https://euipo.europa.eu/copla/trademark/data/002822312-0001/download/CLW/INV/2016/EN/20161205_000010364.pdf?app=caselaw&amp;casenum=000010364&amp;trTypeDoc=NA" TargetMode="External"/><Relationship Id="rId4" Type="http://schemas.openxmlformats.org/officeDocument/2006/relationships/image" Target="../media/image1.jpg"/><Relationship Id="rId9" Type="http://schemas.openxmlformats.org/officeDocument/2006/relationships/hyperlink" Target="https://euipo.europa.eu/copla/trademark/data/002722124-0002/download/CLW/INV/2018/EN/20180427_000010729.doc?app=caselaw&amp;casenum=000010729&amp;trTypeDoc=NA" TargetMode="Externa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2.xml"/><Relationship Id="rId1" Type="http://schemas.openxmlformats.org/officeDocument/2006/relationships/themeOverride" Target="../theme/themeOverride23.xml"/><Relationship Id="rId4" Type="http://schemas.openxmlformats.org/officeDocument/2006/relationships/image" Target="../media/image1.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2.xml"/><Relationship Id="rId1" Type="http://schemas.openxmlformats.org/officeDocument/2006/relationships/themeOverride" Target="../theme/themeOverride24.xml"/><Relationship Id="rId4" Type="http://schemas.openxmlformats.org/officeDocument/2006/relationships/image" Target="../media/image1.jp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2.xml"/><Relationship Id="rId1" Type="http://schemas.openxmlformats.org/officeDocument/2006/relationships/themeOverride" Target="../theme/themeOverride25.xml"/><Relationship Id="rId4" Type="http://schemas.openxmlformats.org/officeDocument/2006/relationships/image" Target="../media/image1.jp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12.xml"/><Relationship Id="rId1" Type="http://schemas.openxmlformats.org/officeDocument/2006/relationships/themeOverride" Target="../theme/themeOverride2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2.xml"/><Relationship Id="rId1" Type="http://schemas.openxmlformats.org/officeDocument/2006/relationships/themeOverride" Target="../theme/themeOverride27.xml"/><Relationship Id="rId4" Type="http://schemas.openxmlformats.org/officeDocument/2006/relationships/image" Target="../media/image1.jpg"/></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12.xml"/><Relationship Id="rId1" Type="http://schemas.openxmlformats.org/officeDocument/2006/relationships/themeOverride" Target="../theme/themeOverride28.xml"/><Relationship Id="rId5" Type="http://schemas.openxmlformats.org/officeDocument/2006/relationships/image" Target="../media/image24.png"/><Relationship Id="rId4" Type="http://schemas.openxmlformats.org/officeDocument/2006/relationships/hyperlink" Target="http://curia.europa.eu/juris/document/document.jsf?text=&amp;docid=199687&amp;pageIndex=0&amp;doclang=EN&amp;mode=lst&amp;dir=&amp;occ=first&amp;part=1&amp;cid=3551831" TargetMode="Externa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2.xml"/><Relationship Id="rId1" Type="http://schemas.openxmlformats.org/officeDocument/2006/relationships/themeOverride" Target="../theme/themeOverride29.xml"/><Relationship Id="rId4" Type="http://schemas.openxmlformats.org/officeDocument/2006/relationships/image" Target="../media/image1.jp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jpg"/><Relationship Id="rId7" Type="http://schemas.openxmlformats.org/officeDocument/2006/relationships/diagramColors" Target="../diagrams/colors1.xml"/><Relationship Id="rId2" Type="http://schemas.openxmlformats.org/officeDocument/2006/relationships/slideLayout" Target="../slideLayouts/slideLayout13.xml"/><Relationship Id="rId1" Type="http://schemas.openxmlformats.org/officeDocument/2006/relationships/themeOverride" Target="../theme/themeOverride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2.xml"/><Relationship Id="rId1" Type="http://schemas.openxmlformats.org/officeDocument/2006/relationships/themeOverride" Target="../theme/themeOverride30.xml"/><Relationship Id="rId4" Type="http://schemas.openxmlformats.org/officeDocument/2006/relationships/image" Target="../media/image1.jpg"/></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12.xml"/><Relationship Id="rId1" Type="http://schemas.openxmlformats.org/officeDocument/2006/relationships/themeOverride" Target="../theme/themeOverride31.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2.xml"/><Relationship Id="rId1" Type="http://schemas.openxmlformats.org/officeDocument/2006/relationships/themeOverride" Target="../theme/themeOverride32.xml"/><Relationship Id="rId4" Type="http://schemas.openxmlformats.org/officeDocument/2006/relationships/image" Target="../media/image1.jp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2.xml"/><Relationship Id="rId1" Type="http://schemas.openxmlformats.org/officeDocument/2006/relationships/themeOverride" Target="../theme/themeOverride33.xml"/><Relationship Id="rId6" Type="http://schemas.openxmlformats.org/officeDocument/2006/relationships/image" Target="../media/image26.jpg"/><Relationship Id="rId5" Type="http://schemas.openxmlformats.org/officeDocument/2006/relationships/image" Target="../media/image1.jpg"/><Relationship Id="rId4" Type="http://schemas.openxmlformats.org/officeDocument/2006/relationships/notesSlide" Target="../notesSlides/notesSlide26.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2.xml"/><Relationship Id="rId1" Type="http://schemas.openxmlformats.org/officeDocument/2006/relationships/themeOverride" Target="../theme/themeOverride34.xml"/><Relationship Id="rId5" Type="http://schemas.openxmlformats.org/officeDocument/2006/relationships/image" Target="../media/image27.jpg"/><Relationship Id="rId4" Type="http://schemas.openxmlformats.org/officeDocument/2006/relationships/image" Target="../media/image1.jpg"/></Relationships>
</file>

<file path=ppt/slides/_rels/slide35.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slideLayout" Target="../slideLayouts/slideLayout12.xml"/><Relationship Id="rId7" Type="http://schemas.openxmlformats.org/officeDocument/2006/relationships/image" Target="../media/image29.jpg"/><Relationship Id="rId2" Type="http://schemas.openxmlformats.org/officeDocument/2006/relationships/tags" Target="../tags/tag13.xml"/><Relationship Id="rId1" Type="http://schemas.openxmlformats.org/officeDocument/2006/relationships/themeOverride" Target="../theme/themeOverride35.xml"/><Relationship Id="rId6" Type="http://schemas.openxmlformats.org/officeDocument/2006/relationships/image" Target="../media/image28.png"/><Relationship Id="rId5" Type="http://schemas.openxmlformats.org/officeDocument/2006/relationships/image" Target="../media/image1.jpg"/><Relationship Id="rId10" Type="http://schemas.microsoft.com/office/2007/relationships/hdphoto" Target="../media/hdphoto2.wdp"/><Relationship Id="rId4" Type="http://schemas.openxmlformats.org/officeDocument/2006/relationships/notesSlide" Target="../notesSlides/notesSlide28.xml"/><Relationship Id="rId9"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2.xml"/><Relationship Id="rId1" Type="http://schemas.openxmlformats.org/officeDocument/2006/relationships/themeOverride" Target="../theme/themeOverride36.xml"/><Relationship Id="rId5" Type="http://schemas.openxmlformats.org/officeDocument/2006/relationships/image" Target="../media/image32.jpg"/><Relationship Id="rId4" Type="http://schemas.openxmlformats.org/officeDocument/2006/relationships/image" Target="../media/image1.jp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2.xml"/><Relationship Id="rId1" Type="http://schemas.openxmlformats.org/officeDocument/2006/relationships/themeOverride" Target="../theme/themeOverride37.xml"/><Relationship Id="rId5" Type="http://schemas.openxmlformats.org/officeDocument/2006/relationships/image" Target="../media/image28.png"/><Relationship Id="rId4" Type="http://schemas.openxmlformats.org/officeDocument/2006/relationships/image" Target="../media/image1.jpg"/></Relationships>
</file>

<file path=ppt/slides/_rels/slide38.xml.rels><?xml version="1.0" encoding="UTF-8" standalone="yes"?>
<Relationships xmlns="http://schemas.openxmlformats.org/package/2006/relationships"><Relationship Id="rId8" Type="http://schemas.openxmlformats.org/officeDocument/2006/relationships/hyperlink" Target="https://euipo.europa.eu/copla/trademark/data/002370700-0039/download/CLW/APL/2016/EN/20161220_R1849_2015-3.pdf?app=caselaw&amp;casenum=R1849/2015-3&amp;trTypeDoc=NA" TargetMode="External"/><Relationship Id="rId3" Type="http://schemas.openxmlformats.org/officeDocument/2006/relationships/image" Target="../media/image1.jpg"/><Relationship Id="rId7" Type="http://schemas.openxmlformats.org/officeDocument/2006/relationships/hyperlink" Target="https://euipo.europa.eu/copla/trademark/data/001663618-0001/download/CLW/APL/2017/EN/20170308_R2112_2015-3.pdf?app=caselaw&amp;casenum=R2112/2015-3&amp;trTypeDoc=Human&amp;sourceLang=de" TargetMode="External"/><Relationship Id="rId2" Type="http://schemas.openxmlformats.org/officeDocument/2006/relationships/slideLayout" Target="../slideLayouts/slideLayout12.xml"/><Relationship Id="rId1" Type="http://schemas.openxmlformats.org/officeDocument/2006/relationships/themeOverride" Target="../theme/themeOverride38.xml"/><Relationship Id="rId6" Type="http://schemas.openxmlformats.org/officeDocument/2006/relationships/hyperlink" Target="https://euipo.europa.eu/copla/trademark/data/002649970-0001/download/CLW/APL/2017/EN/20170928_R1537_2016-3.pdf?app=caselaw&amp;casenum=R1537/2016-3&amp;trTypeDoc=NA" TargetMode="External"/><Relationship Id="rId5" Type="http://schemas.openxmlformats.org/officeDocument/2006/relationships/hyperlink" Target="https://euipo.europa.eu/copla/trademark/data/001775933-0003/download/CLW/APL/2015/EN/20150702_R0025_2014-3.pdf?app=caselaw&amp;casenum=R0025/2014-3&amp;trTypeDoc=NA" TargetMode="External"/><Relationship Id="rId4" Type="http://schemas.openxmlformats.org/officeDocument/2006/relationships/hyperlink" Target="https://www.gov.uk/government/uploads/system/uploads/attachment_data/file/656350/o54417.pdf" TargetMode="External"/><Relationship Id="rId9" Type="http://schemas.openxmlformats.org/officeDocument/2006/relationships/hyperlink" Target="https://euipo.europa.eu/copla/trademark/data/001775933-0002/download/CLW/APL/2015/EN/20150305_R1341_2013-3.pdf?app=caselaw&amp;casenum=R1341/2013-3&amp;trTypeDoc=NA" TargetMode="Externa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2.xml"/><Relationship Id="rId1" Type="http://schemas.openxmlformats.org/officeDocument/2006/relationships/themeOverride" Target="../theme/themeOverride39.xml"/><Relationship Id="rId6" Type="http://schemas.openxmlformats.org/officeDocument/2006/relationships/image" Target="../media/image34.png"/><Relationship Id="rId5" Type="http://schemas.openxmlformats.org/officeDocument/2006/relationships/image" Target="../media/image33.emf"/><Relationship Id="rId4" Type="http://schemas.openxmlformats.org/officeDocument/2006/relationships/image" Target="../media/image1.jpg"/></Relationships>
</file>

<file path=ppt/slides/_rels/slide4.xml.rels><?xml version="1.0" encoding="UTF-8" standalone="yes"?>
<Relationships xmlns="http://schemas.openxmlformats.org/package/2006/relationships"><Relationship Id="rId8" Type="http://schemas.openxmlformats.org/officeDocument/2006/relationships/image" Target="../media/image1.jpg"/><Relationship Id="rId13" Type="http://schemas.openxmlformats.org/officeDocument/2006/relationships/image" Target="../media/image6.png"/><Relationship Id="rId3" Type="http://schemas.openxmlformats.org/officeDocument/2006/relationships/tags" Target="../tags/tag2.xml"/><Relationship Id="rId7" Type="http://schemas.openxmlformats.org/officeDocument/2006/relationships/notesSlide" Target="../notesSlides/notesSlide3.xml"/><Relationship Id="rId12" Type="http://schemas.openxmlformats.org/officeDocument/2006/relationships/image" Target="../media/image5.png"/><Relationship Id="rId2" Type="http://schemas.openxmlformats.org/officeDocument/2006/relationships/tags" Target="../tags/tag1.xml"/><Relationship Id="rId1" Type="http://schemas.openxmlformats.org/officeDocument/2006/relationships/themeOverride" Target="../theme/themeOverride4.xml"/><Relationship Id="rId6" Type="http://schemas.openxmlformats.org/officeDocument/2006/relationships/slideLayout" Target="../slideLayouts/slideLayout2.xml"/><Relationship Id="rId11" Type="http://schemas.openxmlformats.org/officeDocument/2006/relationships/image" Target="../media/image4.png"/><Relationship Id="rId5" Type="http://schemas.openxmlformats.org/officeDocument/2006/relationships/tags" Target="../tags/tag4.xml"/><Relationship Id="rId10" Type="http://schemas.microsoft.com/office/2007/relationships/hdphoto" Target="../media/hdphoto1.wdp"/><Relationship Id="rId4" Type="http://schemas.openxmlformats.org/officeDocument/2006/relationships/tags" Target="../tags/tag3.xml"/><Relationship Id="rId9"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2.xml"/><Relationship Id="rId1" Type="http://schemas.openxmlformats.org/officeDocument/2006/relationships/themeOverride" Target="../theme/themeOverride40.xml"/><Relationship Id="rId5" Type="http://schemas.openxmlformats.org/officeDocument/2006/relationships/image" Target="../media/image35.jpg"/><Relationship Id="rId4" Type="http://schemas.openxmlformats.org/officeDocument/2006/relationships/image" Target="../media/image1.jp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2.xml"/><Relationship Id="rId1" Type="http://schemas.openxmlformats.org/officeDocument/2006/relationships/themeOverride" Target="../theme/themeOverride41.xml"/><Relationship Id="rId5" Type="http://schemas.openxmlformats.org/officeDocument/2006/relationships/image" Target="../media/image36.jpg"/><Relationship Id="rId4" Type="http://schemas.openxmlformats.org/officeDocument/2006/relationships/image" Target="../media/image1.jpg"/></Relationships>
</file>

<file path=ppt/slides/_rels/slide4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12.xml"/><Relationship Id="rId1" Type="http://schemas.openxmlformats.org/officeDocument/2006/relationships/themeOverride" Target="../theme/themeOverride42.xml"/><Relationship Id="rId5" Type="http://schemas.openxmlformats.org/officeDocument/2006/relationships/image" Target="../media/image37.png"/><Relationship Id="rId4" Type="http://schemas.openxmlformats.org/officeDocument/2006/relationships/hyperlink" Target="https://euipo.europa.eu/copla/trademark/data/001819558-0002/download/CLW/INV/2017/EN/20171123_000010388.pdf?app=caselaw&amp;casenum=000010388&amp;trTypeDoc=NA" TargetMode="Externa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2.xml"/><Relationship Id="rId1" Type="http://schemas.openxmlformats.org/officeDocument/2006/relationships/themeOverride" Target="../theme/themeOverride43.xml"/><Relationship Id="rId4" Type="http://schemas.openxmlformats.org/officeDocument/2006/relationships/image" Target="../media/image1.jp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2.xml"/><Relationship Id="rId1" Type="http://schemas.openxmlformats.org/officeDocument/2006/relationships/themeOverride" Target="../theme/themeOverride44.xml"/><Relationship Id="rId4" Type="http://schemas.openxmlformats.org/officeDocument/2006/relationships/image" Target="../media/image1.jpg"/></Relationships>
</file>

<file path=ppt/slides/_rels/slide4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12.xml"/><Relationship Id="rId1" Type="http://schemas.openxmlformats.org/officeDocument/2006/relationships/themeOverride" Target="../theme/themeOverride45.xml"/><Relationship Id="rId4" Type="http://schemas.openxmlformats.org/officeDocument/2006/relationships/image" Target="../media/image38.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2.xml"/><Relationship Id="rId1" Type="http://schemas.openxmlformats.org/officeDocument/2006/relationships/themeOverride" Target="../theme/themeOverride46.xml"/><Relationship Id="rId4" Type="http://schemas.openxmlformats.org/officeDocument/2006/relationships/image" Target="../media/image1.jpg"/></Relationships>
</file>

<file path=ppt/slides/_rels/slide47.xml.rels><?xml version="1.0" encoding="UTF-8" standalone="yes"?>
<Relationships xmlns="http://schemas.openxmlformats.org/package/2006/relationships"><Relationship Id="rId8" Type="http://schemas.openxmlformats.org/officeDocument/2006/relationships/hyperlink" Target="http://curia.europa.eu/juris/document/document.jsf?text=&amp;docid=153817&amp;pageIndex=0&amp;doclang=en&amp;mode=lst&amp;dir=&amp;occ=first&amp;part=1&amp;cid=7097924" TargetMode="External"/><Relationship Id="rId3" Type="http://schemas.openxmlformats.org/officeDocument/2006/relationships/notesSlide" Target="../notesSlides/notesSlide37.xml"/><Relationship Id="rId7" Type="http://schemas.openxmlformats.org/officeDocument/2006/relationships/hyperlink" Target="http://curia.europa.eu/juris/document/document.jsf?text=&amp;docid=194789&amp;pageIndex=0&amp;doclang=en&amp;mode=lst&amp;dir=&amp;occ=first&amp;part=1&amp;cid=6997471" TargetMode="External"/><Relationship Id="rId2" Type="http://schemas.openxmlformats.org/officeDocument/2006/relationships/slideLayout" Target="../slideLayouts/slideLayout12.xml"/><Relationship Id="rId1" Type="http://schemas.openxmlformats.org/officeDocument/2006/relationships/themeOverride" Target="../theme/themeOverride47.xml"/><Relationship Id="rId6" Type="http://schemas.openxmlformats.org/officeDocument/2006/relationships/hyperlink" Target="http://curia.europa.eu/juris/document/document.jsf?text=&amp;docid=120232&amp;pageIndex=0&amp;doclang=FR&amp;mode=lst&amp;dir=&amp;occ=first&amp;part=1&amp;cid=7004225" TargetMode="External"/><Relationship Id="rId5" Type="http://schemas.openxmlformats.org/officeDocument/2006/relationships/image" Target="../media/image39.png"/><Relationship Id="rId4" Type="http://schemas.openxmlformats.org/officeDocument/2006/relationships/image" Target="../media/image1.jpg"/><Relationship Id="rId9" Type="http://schemas.openxmlformats.org/officeDocument/2006/relationships/image" Target="../media/image40.png"/></Relationships>
</file>

<file path=ppt/slides/_rels/slide4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38.xml"/><Relationship Id="rId7" Type="http://schemas.openxmlformats.org/officeDocument/2006/relationships/hyperlink" Target="https://euipo.europa.eu/copla/trademark/data/002216101-0002/download/CLW/APL/2016/EN/20160525_R0062_2015-3.pdf?app=caselaw&amp;casenum=R0062/2015-3&amp;trTypeDoc=Human&amp;sourceLang=it" TargetMode="External"/><Relationship Id="rId2" Type="http://schemas.openxmlformats.org/officeDocument/2006/relationships/slideLayout" Target="../slideLayouts/slideLayout12.xml"/><Relationship Id="rId1" Type="http://schemas.openxmlformats.org/officeDocument/2006/relationships/themeOverride" Target="../theme/themeOverride48.xml"/><Relationship Id="rId6" Type="http://schemas.openxmlformats.org/officeDocument/2006/relationships/hyperlink" Target="http://curia.europa.eu/juris/document/document.jsf?text=&amp;docid=199687&amp;pageIndex=0&amp;doclang=EN&amp;mode=lst&amp;dir=&amp;occ=first&amp;part=1&amp;cid=3551831" TargetMode="External"/><Relationship Id="rId5" Type="http://schemas.openxmlformats.org/officeDocument/2006/relationships/hyperlink" Target="https://www.gov.uk/government/uploads/system/uploads/attachment_data/file/667431/o63617.pdf" TargetMode="External"/><Relationship Id="rId10" Type="http://schemas.openxmlformats.org/officeDocument/2006/relationships/image" Target="../media/image42.png"/><Relationship Id="rId4" Type="http://schemas.openxmlformats.org/officeDocument/2006/relationships/image" Target="../media/image1.jpg"/><Relationship Id="rId9" Type="http://schemas.openxmlformats.org/officeDocument/2006/relationships/image" Target="../media/image41.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2.xml"/><Relationship Id="rId1" Type="http://schemas.openxmlformats.org/officeDocument/2006/relationships/themeOverride" Target="../theme/themeOverride49.xml"/><Relationship Id="rId4" Type="http://schemas.openxmlformats.org/officeDocument/2006/relationships/image" Target="../media/image1.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hemeOverride" Target="../theme/themeOverride5.xml"/><Relationship Id="rId4" Type="http://schemas.openxmlformats.org/officeDocument/2006/relationships/image" Target="../media/image1.jp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2.xml"/><Relationship Id="rId1" Type="http://schemas.openxmlformats.org/officeDocument/2006/relationships/themeOverride" Target="../theme/themeOverride50.xml"/><Relationship Id="rId4" Type="http://schemas.openxmlformats.org/officeDocument/2006/relationships/image" Target="../media/image1.jp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2.xml"/><Relationship Id="rId1" Type="http://schemas.openxmlformats.org/officeDocument/2006/relationships/themeOverride" Target="../theme/themeOverride51.xml"/><Relationship Id="rId4" Type="http://schemas.openxmlformats.org/officeDocument/2006/relationships/image" Target="../media/image1.jp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2.xml"/><Relationship Id="rId1" Type="http://schemas.openxmlformats.org/officeDocument/2006/relationships/themeOverride" Target="../theme/themeOverride52.xml"/><Relationship Id="rId6" Type="http://schemas.openxmlformats.org/officeDocument/2006/relationships/image" Target="../media/image43.png"/><Relationship Id="rId5" Type="http://schemas.openxmlformats.org/officeDocument/2006/relationships/hyperlink" Target="https://euipo.europa.eu/copla/trademark/data/001350326-0001/download/CLW/APL/2018/EN/20181130_R1629_2017-3.pdf?app=caselaw&amp;casenum=R1629/2017-3&amp;trTypeDoc=eTranslation&amp;sourceLang=de" TargetMode="External"/><Relationship Id="rId4" Type="http://schemas.openxmlformats.org/officeDocument/2006/relationships/image" Target="../media/image1.jp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2.xml"/><Relationship Id="rId1" Type="http://schemas.openxmlformats.org/officeDocument/2006/relationships/themeOverride" Target="../theme/themeOverride53.xml"/><Relationship Id="rId4" Type="http://schemas.openxmlformats.org/officeDocument/2006/relationships/image" Target="../media/image1.jp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2.xml"/><Relationship Id="rId1" Type="http://schemas.openxmlformats.org/officeDocument/2006/relationships/themeOverride" Target="../theme/themeOverride54.xml"/><Relationship Id="rId4" Type="http://schemas.openxmlformats.org/officeDocument/2006/relationships/image" Target="../media/image1.jp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2.xml"/><Relationship Id="rId1" Type="http://schemas.openxmlformats.org/officeDocument/2006/relationships/themeOverride" Target="../theme/themeOverride55.xml"/><Relationship Id="rId5" Type="http://schemas.openxmlformats.org/officeDocument/2006/relationships/image" Target="../media/image44.jpg"/><Relationship Id="rId4" Type="http://schemas.openxmlformats.org/officeDocument/2006/relationships/image" Target="../media/image1.jp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2.xml"/><Relationship Id="rId1" Type="http://schemas.openxmlformats.org/officeDocument/2006/relationships/themeOverride" Target="../theme/themeOverride56.xml"/><Relationship Id="rId4" Type="http://schemas.openxmlformats.org/officeDocument/2006/relationships/image" Target="../media/image1.jp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2.xml"/><Relationship Id="rId1" Type="http://schemas.openxmlformats.org/officeDocument/2006/relationships/themeOverride" Target="../theme/themeOverride57.xml"/><Relationship Id="rId5" Type="http://schemas.openxmlformats.org/officeDocument/2006/relationships/image" Target="../media/image45.jpg"/><Relationship Id="rId4" Type="http://schemas.openxmlformats.org/officeDocument/2006/relationships/image" Target="../media/image1.jp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2.xml"/><Relationship Id="rId1" Type="http://schemas.openxmlformats.org/officeDocument/2006/relationships/themeOverride" Target="../theme/themeOverride58.xml"/><Relationship Id="rId6" Type="http://schemas.openxmlformats.org/officeDocument/2006/relationships/image" Target="../media/image39.png"/><Relationship Id="rId5" Type="http://schemas.openxmlformats.org/officeDocument/2006/relationships/hyperlink" Target="http://curia.europa.eu/juris/document/document.jsf?text=&amp;docid=194789&amp;pageIndex=0&amp;doclang=en&amp;mode=lst&amp;dir=&amp;occ=first&amp;part=1&amp;cid=6997471" TargetMode="External"/><Relationship Id="rId4" Type="http://schemas.openxmlformats.org/officeDocument/2006/relationships/image" Target="../media/image1.jp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2.xml"/><Relationship Id="rId1" Type="http://schemas.openxmlformats.org/officeDocument/2006/relationships/themeOverride" Target="../theme/themeOverride59.xml"/><Relationship Id="rId4" Type="http://schemas.openxmlformats.org/officeDocument/2006/relationships/image" Target="../media/image1.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hemeOverride" Target="../theme/themeOverride6.xml"/><Relationship Id="rId4" Type="http://schemas.openxmlformats.org/officeDocument/2006/relationships/image" Target="../media/image1.jp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2.xml"/><Relationship Id="rId1" Type="http://schemas.openxmlformats.org/officeDocument/2006/relationships/themeOverride" Target="../theme/themeOverride60.xml"/><Relationship Id="rId5" Type="http://schemas.openxmlformats.org/officeDocument/2006/relationships/image" Target="../media/image46.jpg"/><Relationship Id="rId4" Type="http://schemas.openxmlformats.org/officeDocument/2006/relationships/image" Target="../media/image1.jp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2.xml"/><Relationship Id="rId1" Type="http://schemas.openxmlformats.org/officeDocument/2006/relationships/themeOverride" Target="../theme/themeOverride61.xml"/><Relationship Id="rId4" Type="http://schemas.openxmlformats.org/officeDocument/2006/relationships/image" Target="../media/image1.jpg"/></Relationships>
</file>

<file path=ppt/slides/_rels/slide6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47.png"/><Relationship Id="rId2" Type="http://schemas.openxmlformats.org/officeDocument/2006/relationships/slideLayout" Target="../slideLayouts/slideLayout12.xml"/><Relationship Id="rId1" Type="http://schemas.openxmlformats.org/officeDocument/2006/relationships/themeOverride" Target="../theme/themeOverride62.xml"/><Relationship Id="rId6" Type="http://schemas.openxmlformats.org/officeDocument/2006/relationships/image" Target="../media/image24.png"/><Relationship Id="rId5" Type="http://schemas.openxmlformats.org/officeDocument/2006/relationships/hyperlink" Target="https://euipo.europa.eu/copla/trademark/data/001248561-0002/download/CLW/APL/2016/EN/20160202_R3146_2014-3.pdf?app=caselaw&amp;casenum=R3146/2014-3&amp;trTypeDoc=Human&amp;sourceLang=it" TargetMode="External"/><Relationship Id="rId4" Type="http://schemas.openxmlformats.org/officeDocument/2006/relationships/hyperlink" Target="http://curia.europa.eu/juris/document/document.jsf?text=&amp;docid=199687&amp;pageIndex=0&amp;doclang=EN&amp;mode=lst&amp;dir=&amp;occ=first&amp;part=1&amp;cid=3551831" TargetMode="Externa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2.xml"/><Relationship Id="rId1" Type="http://schemas.openxmlformats.org/officeDocument/2006/relationships/themeOverride" Target="../theme/themeOverride63.xml"/><Relationship Id="rId5" Type="http://schemas.openxmlformats.org/officeDocument/2006/relationships/image" Target="../media/image48.png"/><Relationship Id="rId4" Type="http://schemas.openxmlformats.org/officeDocument/2006/relationships/image" Target="../media/image1.jp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2.xml"/><Relationship Id="rId1" Type="http://schemas.openxmlformats.org/officeDocument/2006/relationships/themeOverride" Target="../theme/themeOverride64.xml"/><Relationship Id="rId4" Type="http://schemas.openxmlformats.org/officeDocument/2006/relationships/image" Target="../media/image1.jp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2.xml"/><Relationship Id="rId1" Type="http://schemas.openxmlformats.org/officeDocument/2006/relationships/themeOverride" Target="../theme/themeOverride65.xml"/><Relationship Id="rId6" Type="http://schemas.openxmlformats.org/officeDocument/2006/relationships/image" Target="../media/image49.png"/><Relationship Id="rId5" Type="http://schemas.openxmlformats.org/officeDocument/2006/relationships/hyperlink" Target="https://euipo.europa.eu/copla/trademark/data/001788860-0008/download/CLW/INV/2015/EN/20150713_000009822.pdf?app=caselaw&amp;casenum=000009822&amp;trTypeDoc=NA" TargetMode="External"/><Relationship Id="rId4" Type="http://schemas.openxmlformats.org/officeDocument/2006/relationships/image" Target="../media/image1.jp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0.png"/><Relationship Id="rId2" Type="http://schemas.openxmlformats.org/officeDocument/2006/relationships/tags" Target="../tags/tag14.xml"/><Relationship Id="rId1" Type="http://schemas.openxmlformats.org/officeDocument/2006/relationships/themeOverride" Target="../theme/themeOverride66.xml"/><Relationship Id="rId6" Type="http://schemas.openxmlformats.org/officeDocument/2006/relationships/image" Target="../media/image12.png"/><Relationship Id="rId5" Type="http://schemas.openxmlformats.org/officeDocument/2006/relationships/image" Target="../media/image1.jpg"/><Relationship Id="rId4" Type="http://schemas.openxmlformats.org/officeDocument/2006/relationships/notesSlide" Target="../notesSlides/notesSlide55.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2.xml"/><Relationship Id="rId1" Type="http://schemas.openxmlformats.org/officeDocument/2006/relationships/themeOverride" Target="../theme/themeOverride67.xml"/><Relationship Id="rId4" Type="http://schemas.openxmlformats.org/officeDocument/2006/relationships/image" Target="../media/image1.jp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2.xml"/><Relationship Id="rId1" Type="http://schemas.openxmlformats.org/officeDocument/2006/relationships/themeOverride" Target="../theme/themeOverride68.xml"/><Relationship Id="rId4" Type="http://schemas.openxmlformats.org/officeDocument/2006/relationships/image" Target="../media/image1.jp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2.xml"/><Relationship Id="rId1" Type="http://schemas.openxmlformats.org/officeDocument/2006/relationships/themeOverride" Target="../theme/themeOverride69.xml"/><Relationship Id="rId4" Type="http://schemas.openxmlformats.org/officeDocument/2006/relationships/image" Target="../media/image1.jpg"/></Relationships>
</file>

<file path=ppt/slides/_rels/slide7.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tags" Target="../tags/tag6.xml"/><Relationship Id="rId7" Type="http://schemas.openxmlformats.org/officeDocument/2006/relationships/notesSlide" Target="../notesSlides/notesSlide6.xml"/><Relationship Id="rId2" Type="http://schemas.openxmlformats.org/officeDocument/2006/relationships/tags" Target="../tags/tag5.xml"/><Relationship Id="rId1" Type="http://schemas.openxmlformats.org/officeDocument/2006/relationships/themeOverride" Target="../theme/themeOverride7.xml"/><Relationship Id="rId6" Type="http://schemas.openxmlformats.org/officeDocument/2006/relationships/slideLayout" Target="../slideLayouts/slideLayout12.xml"/><Relationship Id="rId5" Type="http://schemas.openxmlformats.org/officeDocument/2006/relationships/tags" Target="../tags/tag8.xml"/><Relationship Id="rId10" Type="http://schemas.openxmlformats.org/officeDocument/2006/relationships/chart" Target="../charts/chart1.xml"/><Relationship Id="rId4" Type="http://schemas.openxmlformats.org/officeDocument/2006/relationships/tags" Target="../tags/tag7.xml"/><Relationship Id="rId9"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2.xml"/><Relationship Id="rId1" Type="http://schemas.openxmlformats.org/officeDocument/2006/relationships/themeOverride" Target="../theme/themeOverride70.xml"/><Relationship Id="rId4" Type="http://schemas.openxmlformats.org/officeDocument/2006/relationships/image" Target="../media/image1.jpg"/></Relationships>
</file>

<file path=ppt/slides/_rels/slide71.xml.rels><?xml version="1.0" encoding="UTF-8" standalone="yes"?>
<Relationships xmlns="http://schemas.openxmlformats.org/package/2006/relationships"><Relationship Id="rId8" Type="http://schemas.openxmlformats.org/officeDocument/2006/relationships/hyperlink" Target="http://curia.europa.eu/juris/document/document.jsf?text=&amp;docid=120232&amp;pageIndex=0&amp;doclang=FR&amp;mode=lst&amp;dir=&amp;occ=first&amp;part=1&amp;cid=7004225" TargetMode="External"/><Relationship Id="rId3" Type="http://schemas.openxmlformats.org/officeDocument/2006/relationships/image" Target="../media/image1.jpg"/><Relationship Id="rId7" Type="http://schemas.openxmlformats.org/officeDocument/2006/relationships/hyperlink" Target="http://curia.europa.eu/juris/document/document.jsf?text=&amp;docid=160550&amp;pageIndex=0&amp;doclang=EN&amp;mode=lst&amp;dir=&amp;occ=first&amp;part=1&amp;cid=7003982" TargetMode="External"/><Relationship Id="rId2" Type="http://schemas.openxmlformats.org/officeDocument/2006/relationships/slideLayout" Target="../slideLayouts/slideLayout12.xml"/><Relationship Id="rId1" Type="http://schemas.openxmlformats.org/officeDocument/2006/relationships/themeOverride" Target="../theme/themeOverride71.xml"/><Relationship Id="rId6" Type="http://schemas.openxmlformats.org/officeDocument/2006/relationships/hyperlink" Target="http://curia.europa.eu/juris/document/document.jsf?text=&amp;docid=171777&amp;pageIndex=0&amp;doclang=EN&amp;mode=lst&amp;dir=&amp;occ=first&amp;part=1&amp;cid=7003893" TargetMode="External"/><Relationship Id="rId5" Type="http://schemas.openxmlformats.org/officeDocument/2006/relationships/image" Target="../media/image51.png"/><Relationship Id="rId4" Type="http://schemas.openxmlformats.org/officeDocument/2006/relationships/image" Target="../media/image40.png"/></Relationships>
</file>

<file path=ppt/slides/_rels/slide7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12.xml"/><Relationship Id="rId1" Type="http://schemas.openxmlformats.org/officeDocument/2006/relationships/themeOverride" Target="../theme/themeOverride72.xml"/><Relationship Id="rId4" Type="http://schemas.openxmlformats.org/officeDocument/2006/relationships/image" Target="../media/image52.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2.xml"/><Relationship Id="rId1" Type="http://schemas.openxmlformats.org/officeDocument/2006/relationships/themeOverride" Target="../theme/themeOverride73.xml"/><Relationship Id="rId4" Type="http://schemas.openxmlformats.org/officeDocument/2006/relationships/image" Target="../media/image1.jpg"/></Relationships>
</file>

<file path=ppt/slides/_rels/slide7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12.xml"/><Relationship Id="rId1" Type="http://schemas.openxmlformats.org/officeDocument/2006/relationships/themeOverride" Target="../theme/themeOverride74.xml"/><Relationship Id="rId6" Type="http://schemas.openxmlformats.org/officeDocument/2006/relationships/hyperlink" Target="http://curia.europa.eu/juris/document/document.jsf;jsessionid=6BE97DA2D180A272CCAF3DF3E9EEF7F6?text=&amp;docid=200246&amp;pageIndex=0&amp;doclang=en&amp;mode=lst&amp;dir=&amp;occ=first&amp;part=1&amp;cid=6575635" TargetMode="External"/><Relationship Id="rId5" Type="http://schemas.openxmlformats.org/officeDocument/2006/relationships/image" Target="../media/image11.png"/><Relationship Id="rId4" Type="http://schemas.openxmlformats.org/officeDocument/2006/relationships/hyperlink" Target="https://euipo.europa.eu/copla/trademark/data/000257001-0001/download/CLW/APL/2016/EN/20160606_R0853_2014-3.doc?app=caselaw&amp;casenum=R0853/2014-3&amp;trTypeDoc=NA" TargetMode="External"/></Relationships>
</file>

<file path=ppt/slides/_rels/slide75.xml.rels><?xml version="1.0" encoding="UTF-8" standalone="yes"?>
<Relationships xmlns="http://schemas.openxmlformats.org/package/2006/relationships"><Relationship Id="rId8" Type="http://schemas.openxmlformats.org/officeDocument/2006/relationships/notesSlide" Target="../notesSlides/notesSlide61.xml"/><Relationship Id="rId13" Type="http://schemas.openxmlformats.org/officeDocument/2006/relationships/image" Target="../media/image56.png"/><Relationship Id="rId3" Type="http://schemas.openxmlformats.org/officeDocument/2006/relationships/tags" Target="../tags/tag16.xml"/><Relationship Id="rId7" Type="http://schemas.openxmlformats.org/officeDocument/2006/relationships/slideLayout" Target="../slideLayouts/slideLayout13.xml"/><Relationship Id="rId12" Type="http://schemas.openxmlformats.org/officeDocument/2006/relationships/image" Target="../media/image55.png"/><Relationship Id="rId2" Type="http://schemas.openxmlformats.org/officeDocument/2006/relationships/tags" Target="../tags/tag15.xml"/><Relationship Id="rId1" Type="http://schemas.openxmlformats.org/officeDocument/2006/relationships/themeOverride" Target="../theme/themeOverride75.xml"/><Relationship Id="rId6" Type="http://schemas.openxmlformats.org/officeDocument/2006/relationships/tags" Target="../tags/tag19.xml"/><Relationship Id="rId11" Type="http://schemas.openxmlformats.org/officeDocument/2006/relationships/image" Target="../media/image54.png"/><Relationship Id="rId5" Type="http://schemas.openxmlformats.org/officeDocument/2006/relationships/tags" Target="../tags/tag18.xml"/><Relationship Id="rId10" Type="http://schemas.openxmlformats.org/officeDocument/2006/relationships/image" Target="../media/image53.png"/><Relationship Id="rId4" Type="http://schemas.openxmlformats.org/officeDocument/2006/relationships/tags" Target="../tags/tag17.xml"/><Relationship Id="rId9" Type="http://schemas.openxmlformats.org/officeDocument/2006/relationships/image" Target="../media/image1.jpg"/><Relationship Id="rId14" Type="http://schemas.openxmlformats.org/officeDocument/2006/relationships/image" Target="../media/image57.png"/></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0.xml"/><Relationship Id="rId1" Type="http://schemas.openxmlformats.org/officeDocument/2006/relationships/themeOverride" Target="../theme/themeOverride76.xml"/><Relationship Id="rId6" Type="http://schemas.openxmlformats.org/officeDocument/2006/relationships/image" Target="../media/image58.png"/><Relationship Id="rId5" Type="http://schemas.openxmlformats.org/officeDocument/2006/relationships/image" Target="../media/image1.jpg"/><Relationship Id="rId4" Type="http://schemas.openxmlformats.org/officeDocument/2006/relationships/notesSlide" Target="../notesSlides/notesSlide62.xml"/></Relationships>
</file>

<file path=ppt/slides/_rels/slide77.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60.png"/><Relationship Id="rId2" Type="http://schemas.openxmlformats.org/officeDocument/2006/relationships/slideLayout" Target="../slideLayouts/slideLayout12.xml"/><Relationship Id="rId1" Type="http://schemas.openxmlformats.org/officeDocument/2006/relationships/themeOverride" Target="../theme/themeOverride77.xml"/><Relationship Id="rId6" Type="http://schemas.openxmlformats.org/officeDocument/2006/relationships/image" Target="../media/image59.png"/><Relationship Id="rId5" Type="http://schemas.openxmlformats.org/officeDocument/2006/relationships/hyperlink" Target="https://euipo.europa.eu/copla/trademark/data/001819558-0002/download/CLW/INV/2017/EN/20171123_000010388.pdf?app=caselaw&amp;casenum=000010388&amp;trTypeDoc=NA" TargetMode="External"/><Relationship Id="rId4" Type="http://schemas.openxmlformats.org/officeDocument/2006/relationships/hyperlink" Target="https://euipo.europa.eu/copla/trademark/data/000841796-0005/download/CLW/INV/2016/EN/20160303_000009862.pdf?app=caselaw&amp;casenum=000009862&amp;trTypeDoc=NA" TargetMode="Externa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1.xml"/><Relationship Id="rId1" Type="http://schemas.openxmlformats.org/officeDocument/2006/relationships/themeOverride" Target="../theme/themeOverride78.xml"/><Relationship Id="rId6" Type="http://schemas.openxmlformats.org/officeDocument/2006/relationships/image" Target="../media/image61.png"/><Relationship Id="rId5" Type="http://schemas.openxmlformats.org/officeDocument/2006/relationships/image" Target="../media/image1.jpg"/><Relationship Id="rId4" Type="http://schemas.openxmlformats.org/officeDocument/2006/relationships/notesSlide" Target="../notesSlides/notesSlide63.xml"/></Relationships>
</file>

<file path=ppt/slides/_rels/slide7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64.xml"/><Relationship Id="rId7" Type="http://schemas.openxmlformats.org/officeDocument/2006/relationships/hyperlink" Target="http://curia.europa.eu/juris/document/document.jsf?text=&amp;docid=203219&amp;pageIndex=0&amp;doclang=FR&amp;mode=lst&amp;dir=&amp;occ=first&amp;part=1&amp;cid=7006001" TargetMode="External"/><Relationship Id="rId2" Type="http://schemas.openxmlformats.org/officeDocument/2006/relationships/slideLayout" Target="../slideLayouts/slideLayout12.xml"/><Relationship Id="rId1" Type="http://schemas.openxmlformats.org/officeDocument/2006/relationships/themeOverride" Target="../theme/themeOverride79.xml"/><Relationship Id="rId6" Type="http://schemas.openxmlformats.org/officeDocument/2006/relationships/hyperlink" Target="https://euipo.europa.eu/copla/trademark/data/002022160-0001/download/CLW/APL/2018/EN/20180104_R1750_2016-3.pdf?app=caselaw&amp;casenum=R1750/2016-3&amp;trTypeDoc=Human&amp;sourceLang=es" TargetMode="External"/><Relationship Id="rId5" Type="http://schemas.openxmlformats.org/officeDocument/2006/relationships/image" Target="../media/image62.png"/><Relationship Id="rId4" Type="http://schemas.openxmlformats.org/officeDocument/2006/relationships/image" Target="../media/image1.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hemeOverride" Target="../theme/themeOverride8.xml"/><Relationship Id="rId5" Type="http://schemas.openxmlformats.org/officeDocument/2006/relationships/image" Target="../media/image8.emf"/><Relationship Id="rId4" Type="http://schemas.openxmlformats.org/officeDocument/2006/relationships/image" Target="../media/image1.jpg"/></Relationships>
</file>

<file path=ppt/slides/_rels/slide8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jpg"/><Relationship Id="rId7" Type="http://schemas.openxmlformats.org/officeDocument/2006/relationships/image" Target="../media/image65.png"/><Relationship Id="rId2" Type="http://schemas.openxmlformats.org/officeDocument/2006/relationships/slideLayout" Target="../slideLayouts/slideLayout12.xml"/><Relationship Id="rId1" Type="http://schemas.openxmlformats.org/officeDocument/2006/relationships/themeOverride" Target="../theme/themeOverride80.xml"/><Relationship Id="rId6" Type="http://schemas.openxmlformats.org/officeDocument/2006/relationships/hyperlink" Target="https://euipo.europa.eu/copla/trademark/data/001188486-0006/download/CLW/APL/2015/EN/20150212_R2301_2012-3.pdf?app=caselaw&amp;casenum=R2301/2012-3&amp;trTypeDoc=Human&amp;sourceLang=de" TargetMode="External"/><Relationship Id="rId5" Type="http://schemas.openxmlformats.org/officeDocument/2006/relationships/hyperlink" Target="https://euipo.europa.eu/copla/trademark/data/002011403-0001/download/CLW/INV/2017/EN/20170221_000010422.pdf?app=caselaw&amp;casenum=000010422&amp;trTypeDoc=NA" TargetMode="External"/><Relationship Id="rId4" Type="http://schemas.openxmlformats.org/officeDocument/2006/relationships/image" Target="../media/image64.png"/><Relationship Id="rId9" Type="http://schemas.openxmlformats.org/officeDocument/2006/relationships/hyperlink" Target="https://euipo.europa.eu/copla/trademark/data/002901249-0003/download/CLW/INV/2017/EN/20170518_000010113.pdf?app=caselaw&amp;casenum=000010113&amp;trTypeDoc=NA" TargetMode="Externa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2.xml"/><Relationship Id="rId1" Type="http://schemas.openxmlformats.org/officeDocument/2006/relationships/themeOverride" Target="../theme/themeOverride81.xml"/><Relationship Id="rId5" Type="http://schemas.openxmlformats.org/officeDocument/2006/relationships/image" Target="../media/image67.png"/><Relationship Id="rId4" Type="http://schemas.openxmlformats.org/officeDocument/2006/relationships/image" Target="../media/image1.jp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66.xml"/><Relationship Id="rId7" Type="http://schemas.openxmlformats.org/officeDocument/2006/relationships/image" Target="../media/image70.png"/><Relationship Id="rId2" Type="http://schemas.openxmlformats.org/officeDocument/2006/relationships/slideLayout" Target="../slideLayouts/slideLayout12.xml"/><Relationship Id="rId1" Type="http://schemas.openxmlformats.org/officeDocument/2006/relationships/themeOverride" Target="../theme/themeOverride8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1.jpg"/></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2.xml"/><Relationship Id="rId1" Type="http://schemas.openxmlformats.org/officeDocument/2006/relationships/themeOverride" Target="../theme/themeOverride83.xml"/><Relationship Id="rId6" Type="http://schemas.openxmlformats.org/officeDocument/2006/relationships/image" Target="../media/image71.png"/><Relationship Id="rId5" Type="http://schemas.openxmlformats.org/officeDocument/2006/relationships/image" Target="../media/image1.jpg"/><Relationship Id="rId4" Type="http://schemas.openxmlformats.org/officeDocument/2006/relationships/notesSlide" Target="../notesSlides/notesSlide67.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2.xml"/><Relationship Id="rId1" Type="http://schemas.openxmlformats.org/officeDocument/2006/relationships/themeOverride" Target="../theme/themeOverride84.xml"/><Relationship Id="rId5" Type="http://schemas.openxmlformats.org/officeDocument/2006/relationships/image" Target="../media/image72.png"/><Relationship Id="rId4" Type="http://schemas.openxmlformats.org/officeDocument/2006/relationships/image" Target="../media/image1.jpg"/></Relationships>
</file>

<file path=ppt/slides/_rels/slide8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hemeOverride" Target="../theme/themeOverride9.xml"/><Relationship Id="rId4"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6" name="Title 3"/>
          <p:cNvSpPr txBox="1">
            <a:spLocks/>
          </p:cNvSpPr>
          <p:nvPr/>
        </p:nvSpPr>
        <p:spPr>
          <a:xfrm>
            <a:off x="1084814" y="1431217"/>
            <a:ext cx="7089703" cy="400441"/>
          </a:xfrm>
          <a:prstGeom prst="rect">
            <a:avLst/>
          </a:prstGeom>
        </p:spPr>
        <p:txBody>
          <a:bodyPr vert="horz" lIns="0" tIns="0" rIns="0" bIns="0" rtlCol="0" anchor="b" anchorCtr="0">
            <a:noAutofit/>
          </a:bodyPr>
          <a:lstStyle>
            <a:lvl1pPr algn="ctr" defTabSz="457200" rtl="0" eaLnBrk="1" latinLnBrk="0" hangingPunct="1">
              <a:spcBef>
                <a:spcPct val="0"/>
              </a:spcBef>
              <a:buNone/>
              <a:defRPr sz="1500" kern="1200">
                <a:solidFill>
                  <a:schemeClr val="tx1"/>
                </a:solidFill>
                <a:latin typeface="+mj-lt"/>
                <a:ea typeface="+mj-ea"/>
                <a:cs typeface="+mj-cs"/>
              </a:defRPr>
            </a:lvl1pPr>
          </a:lstStyle>
          <a:p>
            <a:r>
              <a:rPr lang="en-IE" sz="2500" b="1" spc="-150" dirty="0">
                <a:solidFill>
                  <a:schemeClr val="bg1"/>
                </a:solidFill>
                <a:latin typeface="Arial"/>
                <a:ea typeface="Open Sans Semibold" panose="020B0706030804020204" pitchFamily="34" charset="0"/>
                <a:cs typeface="Arial"/>
              </a:rPr>
              <a:t>CP10: Criteria for assessing disclosure of designs on the internet</a:t>
            </a: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1496" y="826770"/>
            <a:ext cx="7496337" cy="3974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09030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42983" y="702078"/>
            <a:ext cx="5139648" cy="4268428"/>
          </a:xfrm>
          <a:prstGeom prst="rect">
            <a:avLst/>
          </a:prstGeom>
        </p:spPr>
      </p:pic>
      <p:sp>
        <p:nvSpPr>
          <p:cNvPr id="4" name="Rectangle 16"/>
          <p:cNvSpPr>
            <a:spLocks/>
          </p:cNvSpPr>
          <p:nvPr/>
        </p:nvSpPr>
        <p:spPr bwMode="auto">
          <a:xfrm>
            <a:off x="1067144" y="271164"/>
            <a:ext cx="7688494"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UltraLight"/>
              </a:rPr>
              <a:t>Convergence Project: </a:t>
            </a: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pitchFamily="2" charset="0"/>
              </a:rPr>
              <a:t>CP10. </a:t>
            </a:r>
            <a:r>
              <a:rPr lang="en-GB" sz="1100" spc="-71" dirty="0">
                <a:solidFill>
                  <a:srgbClr val="FFFFFF">
                    <a:lumMod val="65000"/>
                  </a:srgbClr>
                </a:solidFill>
                <a:latin typeface="Arial" panose="020B0604020202020204" pitchFamily="34" charset="0"/>
                <a:ea typeface="Helvetica Neue UltraLight"/>
                <a:cs typeface="Arial" panose="020B0604020202020204" pitchFamily="34" charset="0"/>
              </a:rPr>
              <a:t>Criteria for assessing disclosure of designs on the internet</a:t>
            </a:r>
          </a:p>
        </p:txBody>
      </p:sp>
    </p:spTree>
    <p:extLst>
      <p:ext uri="{BB962C8B-B14F-4D97-AF65-F5344CB8AC3E}">
        <p14:creationId xmlns:p14="http://schemas.microsoft.com/office/powerpoint/2010/main" val="42141570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571490" y="1106959"/>
            <a:ext cx="8103428" cy="338554"/>
          </a:xfrm>
          <a:prstGeom prst="rect">
            <a:avLst/>
          </a:prstGeom>
          <a:noFill/>
        </p:spPr>
        <p:txBody>
          <a:bodyPr wrap="square" rtlCol="0">
            <a:spAutoFit/>
          </a:bodyPr>
          <a:lstStyle/>
          <a:p>
            <a:r>
              <a:rPr lang="es-ES" sz="1600" b="1" dirty="0">
                <a:solidFill>
                  <a:schemeClr val="tx2"/>
                </a:solidFill>
                <a:latin typeface="Arial" panose="020B0604020202020204" pitchFamily="34" charset="0"/>
                <a:cs typeface="Arial" panose="020B0604020202020204" pitchFamily="34" charset="0"/>
              </a:rPr>
              <a:t>Provide criteria and recommendations on:</a:t>
            </a:r>
            <a:endParaRPr lang="en-US" sz="1600" b="1" dirty="0">
              <a:solidFill>
                <a:schemeClr val="tx2"/>
              </a:solidFill>
              <a:latin typeface="Arial" panose="020B0604020202020204" pitchFamily="34" charset="0"/>
              <a:cs typeface="Arial" panose="020B0604020202020204" pitchFamily="34" charset="0"/>
            </a:endParaRPr>
          </a:p>
        </p:txBody>
      </p:sp>
      <p:sp>
        <p:nvSpPr>
          <p:cNvPr id="7" name="TextBox 6"/>
          <p:cNvSpPr txBox="1"/>
          <p:nvPr/>
        </p:nvSpPr>
        <p:spPr>
          <a:xfrm>
            <a:off x="998707" y="1554487"/>
            <a:ext cx="7572450" cy="369332"/>
          </a:xfrm>
          <a:prstGeom prst="rect">
            <a:avLst/>
          </a:prstGeom>
          <a:solidFill>
            <a:schemeClr val="accent5"/>
          </a:solidFill>
        </p:spPr>
        <p:txBody>
          <a:bodyPr wrap="square" rtlCol="0">
            <a:spAutoFit/>
          </a:bodyPr>
          <a:lstStyle/>
          <a:p>
            <a:pPr marL="342900" indent="-342900">
              <a:buFont typeface="+mj-lt"/>
              <a:buAutoNum type="arabicPeriod"/>
            </a:pPr>
            <a:r>
              <a:rPr lang="es-ES" b="1" dirty="0">
                <a:solidFill>
                  <a:schemeClr val="bg1"/>
                </a:solidFill>
                <a:latin typeface="Arial" panose="020B0604020202020204" pitchFamily="34" charset="0"/>
                <a:cs typeface="Arial" panose="020B0604020202020204" pitchFamily="34" charset="0"/>
              </a:rPr>
              <a:t>Different sources of disclosure on the internet</a:t>
            </a:r>
          </a:p>
        </p:txBody>
      </p:sp>
      <p:sp>
        <p:nvSpPr>
          <p:cNvPr id="10" name="TextBox 9"/>
          <p:cNvSpPr txBox="1"/>
          <p:nvPr/>
        </p:nvSpPr>
        <p:spPr>
          <a:xfrm>
            <a:off x="998707" y="2019581"/>
            <a:ext cx="7572450" cy="369332"/>
          </a:xfrm>
          <a:prstGeom prst="rect">
            <a:avLst/>
          </a:prstGeom>
          <a:solidFill>
            <a:schemeClr val="accent1"/>
          </a:solidFill>
        </p:spPr>
        <p:txBody>
          <a:bodyPr wrap="square" rtlCol="0">
            <a:spAutoFit/>
          </a:bodyPr>
          <a:lstStyle/>
          <a:p>
            <a:pPr marL="342900" indent="-342900">
              <a:buFont typeface="+mj-lt"/>
              <a:buAutoNum type="arabicPeriod" startAt="2"/>
            </a:pPr>
            <a:r>
              <a:rPr lang="en-IE" b="1" dirty="0">
                <a:solidFill>
                  <a:schemeClr val="bg1"/>
                </a:solidFill>
                <a:latin typeface="Arial" panose="020B0604020202020204" pitchFamily="34" charset="0"/>
                <a:cs typeface="Arial" panose="020B0604020202020204" pitchFamily="34" charset="0"/>
              </a:rPr>
              <a:t>Establishing the relevant date of disclosure</a:t>
            </a:r>
            <a:endParaRPr lang="en-GB" dirty="0">
              <a:solidFill>
                <a:schemeClr val="bg1"/>
              </a:solidFill>
              <a:latin typeface="Arial" panose="020B0604020202020204" pitchFamily="34" charset="0"/>
              <a:cs typeface="Arial" panose="020B0604020202020204" pitchFamily="34" charset="0"/>
            </a:endParaRPr>
          </a:p>
        </p:txBody>
      </p:sp>
      <p:sp>
        <p:nvSpPr>
          <p:cNvPr id="11" name="TextBox 10"/>
          <p:cNvSpPr txBox="1"/>
          <p:nvPr/>
        </p:nvSpPr>
        <p:spPr>
          <a:xfrm>
            <a:off x="998707" y="2478514"/>
            <a:ext cx="7572450" cy="369332"/>
          </a:xfrm>
          <a:prstGeom prst="rect">
            <a:avLst/>
          </a:prstGeom>
          <a:solidFill>
            <a:schemeClr val="accent1">
              <a:lumMod val="40000"/>
              <a:lumOff val="60000"/>
            </a:schemeClr>
          </a:solidFill>
        </p:spPr>
        <p:txBody>
          <a:bodyPr wrap="square" rtlCol="0">
            <a:spAutoFit/>
          </a:bodyPr>
          <a:lstStyle/>
          <a:p>
            <a:pPr marL="342900" indent="-342900">
              <a:buFont typeface="+mj-lt"/>
              <a:buAutoNum type="arabicPeriod" startAt="3"/>
            </a:pPr>
            <a:r>
              <a:rPr lang="en-IE" b="1" dirty="0">
                <a:latin typeface="Arial" panose="020B0604020202020204" pitchFamily="34" charset="0"/>
                <a:cs typeface="Arial" panose="020B0604020202020204" pitchFamily="34" charset="0"/>
              </a:rPr>
              <a:t>Means for presenting the evidence obtained from the internet</a:t>
            </a:r>
            <a:endParaRPr lang="en-GB" dirty="0">
              <a:latin typeface="Arial" panose="020B0604020202020204" pitchFamily="34" charset="0"/>
              <a:cs typeface="Arial" panose="020B0604020202020204" pitchFamily="34" charset="0"/>
            </a:endParaRPr>
          </a:p>
        </p:txBody>
      </p:sp>
      <p:sp>
        <p:nvSpPr>
          <p:cNvPr id="8" name="TextBox 7"/>
          <p:cNvSpPr txBox="1"/>
          <p:nvPr/>
        </p:nvSpPr>
        <p:spPr>
          <a:xfrm>
            <a:off x="998707" y="2937447"/>
            <a:ext cx="7572450" cy="369332"/>
          </a:xfrm>
          <a:prstGeom prst="rect">
            <a:avLst/>
          </a:prstGeom>
          <a:solidFill>
            <a:schemeClr val="accent3">
              <a:lumMod val="40000"/>
              <a:lumOff val="60000"/>
            </a:schemeClr>
          </a:solidFill>
        </p:spPr>
        <p:txBody>
          <a:bodyPr wrap="square" rtlCol="0">
            <a:spAutoFit/>
          </a:bodyPr>
          <a:lstStyle/>
          <a:p>
            <a:pPr marL="342900" indent="-342900">
              <a:buFont typeface="+mj-lt"/>
              <a:buAutoNum type="arabicPeriod" startAt="4"/>
            </a:pPr>
            <a:r>
              <a:rPr lang="en-US" b="1" dirty="0">
                <a:solidFill>
                  <a:schemeClr val="tx2"/>
                </a:solidFill>
                <a:latin typeface="Arial" panose="020B0604020202020204" pitchFamily="34" charset="0"/>
                <a:cs typeface="Arial" panose="020B0604020202020204" pitchFamily="34" charset="0"/>
              </a:rPr>
              <a:t>Exceptions to the availability of designs on the internet</a:t>
            </a:r>
          </a:p>
        </p:txBody>
      </p:sp>
      <p:sp>
        <p:nvSpPr>
          <p:cNvPr id="12" name="Rectangle 11"/>
          <p:cNvSpPr>
            <a:spLocks/>
          </p:cNvSpPr>
          <p:nvPr/>
        </p:nvSpPr>
        <p:spPr bwMode="auto">
          <a:xfrm>
            <a:off x="652210" y="713082"/>
            <a:ext cx="8103428" cy="270030"/>
          </a:xfrm>
          <a:prstGeom prst="rect">
            <a:avLst/>
          </a:prstGeom>
          <a:solidFill>
            <a:srgbClr val="024DA1"/>
          </a:solidFill>
          <a:ln>
            <a:noFill/>
          </a:ln>
        </p:spPr>
        <p:txBody>
          <a:bodyPr lIns="0" tIns="0" rIns="0" bIns="0" anchor="ctr"/>
          <a:lstStyle/>
          <a:p>
            <a:pPr marL="85725"/>
            <a:r>
              <a:rPr lang="en-IE" sz="1500" b="1" spc="-71" dirty="0">
                <a:solidFill>
                  <a:srgbClr val="FFFCF6"/>
                </a:solidFill>
                <a:latin typeface="Arial"/>
                <a:ea typeface="Open Sans" panose="020B0606030504020204" pitchFamily="34" charset="0"/>
                <a:cs typeface="Arial"/>
              </a:rPr>
              <a:t>CP10: Scope of the Common Practice</a:t>
            </a:r>
          </a:p>
        </p:txBody>
      </p:sp>
      <p:sp>
        <p:nvSpPr>
          <p:cNvPr id="14" name="TextBox 13"/>
          <p:cNvSpPr txBox="1"/>
          <p:nvPr/>
        </p:nvSpPr>
        <p:spPr>
          <a:xfrm>
            <a:off x="3005447" y="3896860"/>
            <a:ext cx="4948490" cy="523220"/>
          </a:xfrm>
          <a:prstGeom prst="rect">
            <a:avLst/>
          </a:prstGeom>
          <a:noFill/>
        </p:spPr>
        <p:txBody>
          <a:bodyPr wrap="square" rtlCol="0">
            <a:spAutoFit/>
          </a:bodyPr>
          <a:lstStyle/>
          <a:p>
            <a:r>
              <a:rPr lang="es-ES" sz="1400" b="1" dirty="0">
                <a:solidFill>
                  <a:schemeClr val="tx2"/>
                </a:solidFill>
                <a:latin typeface="Arial" panose="020B0604020202020204" pitchFamily="34" charset="0"/>
                <a:cs typeface="Arial" panose="020B0604020202020204" pitchFamily="34" charset="0"/>
              </a:rPr>
              <a:t>OUT of scope</a:t>
            </a:r>
          </a:p>
          <a:p>
            <a:r>
              <a:rPr lang="en-US" sz="1400" dirty="0">
                <a:solidFill>
                  <a:schemeClr val="tx2"/>
                </a:solidFill>
                <a:latin typeface="Arial" panose="020B0604020202020204" pitchFamily="34" charset="0"/>
                <a:cs typeface="Arial" panose="020B0604020202020204" pitchFamily="34" charset="0"/>
              </a:rPr>
              <a:t>Assessment of ‘circles specialised in the sector concerned’</a:t>
            </a:r>
            <a:endParaRPr lang="es-ES" sz="1400" dirty="0">
              <a:solidFill>
                <a:schemeClr val="tx2"/>
              </a:solidFill>
              <a:latin typeface="Arial" panose="020B0604020202020204" pitchFamily="34" charset="0"/>
              <a:cs typeface="Arial" panose="020B0604020202020204" pitchFamily="34" charset="0"/>
            </a:endParaRPr>
          </a:p>
        </p:txBody>
      </p:sp>
      <p:sp>
        <p:nvSpPr>
          <p:cNvPr id="13" name="Rectangle 16"/>
          <p:cNvSpPr>
            <a:spLocks/>
          </p:cNvSpPr>
          <p:nvPr/>
        </p:nvSpPr>
        <p:spPr bwMode="auto">
          <a:xfrm>
            <a:off x="1067144" y="271164"/>
            <a:ext cx="7688494"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UltraLight"/>
              </a:rPr>
              <a:t>Convergence Project: </a:t>
            </a: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pitchFamily="2" charset="0"/>
              </a:rPr>
              <a:t>CP10. </a:t>
            </a:r>
            <a:r>
              <a:rPr lang="en-GB" sz="1100" spc="-71" dirty="0">
                <a:solidFill>
                  <a:srgbClr val="FFFFFF">
                    <a:lumMod val="65000"/>
                  </a:srgbClr>
                </a:solidFill>
                <a:latin typeface="Arial" panose="020B0604020202020204" pitchFamily="34" charset="0"/>
                <a:ea typeface="Helvetica Neue UltraLight"/>
                <a:cs typeface="Arial" panose="020B0604020202020204" pitchFamily="34" charset="0"/>
              </a:rPr>
              <a:t>Criteria for assessing disclosure of designs on the internet</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6610" y="3708298"/>
            <a:ext cx="1352978" cy="900345"/>
          </a:xfrm>
          <a:prstGeom prst="rect">
            <a:avLst/>
          </a:prstGeom>
        </p:spPr>
      </p:pic>
    </p:spTree>
    <p:extLst>
      <p:ext uri="{BB962C8B-B14F-4D97-AF65-F5344CB8AC3E}">
        <p14:creationId xmlns:p14="http://schemas.microsoft.com/office/powerpoint/2010/main" val="23316604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9" name="Rectangle 8"/>
          <p:cNvSpPr>
            <a:spLocks/>
          </p:cNvSpPr>
          <p:nvPr/>
        </p:nvSpPr>
        <p:spPr bwMode="auto">
          <a:xfrm>
            <a:off x="652210" y="710901"/>
            <a:ext cx="8103428" cy="270030"/>
          </a:xfrm>
          <a:prstGeom prst="rect">
            <a:avLst/>
          </a:prstGeom>
          <a:solidFill>
            <a:srgbClr val="024DA1"/>
          </a:solidFill>
          <a:ln>
            <a:noFill/>
          </a:ln>
        </p:spPr>
        <p:txBody>
          <a:bodyPr lIns="0" tIns="0" rIns="0" bIns="0" anchor="ctr"/>
          <a:lstStyle/>
          <a:p>
            <a:pPr marL="85725"/>
            <a:r>
              <a:rPr lang="en-IE" sz="1500" b="1" spc="-71" dirty="0">
                <a:solidFill>
                  <a:srgbClr val="FFFCF6"/>
                </a:solidFill>
                <a:latin typeface="Arial"/>
                <a:ea typeface="Open Sans" panose="020B0606030504020204" pitchFamily="34" charset="0"/>
                <a:cs typeface="Arial"/>
              </a:rPr>
              <a:t>CP10: Introduction – Key concepts</a:t>
            </a:r>
          </a:p>
        </p:txBody>
      </p:sp>
      <p:sp>
        <p:nvSpPr>
          <p:cNvPr id="5" name="Rectangle 4"/>
          <p:cNvSpPr/>
          <p:nvPr/>
        </p:nvSpPr>
        <p:spPr>
          <a:xfrm>
            <a:off x="1547220" y="1825845"/>
            <a:ext cx="7558209" cy="2062103"/>
          </a:xfrm>
          <a:prstGeom prst="rect">
            <a:avLst/>
          </a:prstGeom>
        </p:spPr>
        <p:txBody>
          <a:bodyPr wrap="square">
            <a:spAutoFit/>
          </a:bodyPr>
          <a:lstStyle/>
          <a:p>
            <a:endParaRPr lang="en-IE" sz="1600" dirty="0">
              <a:solidFill>
                <a:schemeClr val="tx2"/>
              </a:solidFill>
              <a:latin typeface="Arial" panose="020B0604020202020204" pitchFamily="34" charset="0"/>
              <a:cs typeface="Arial" panose="020B0604020202020204" pitchFamily="34" charset="0"/>
            </a:endParaRPr>
          </a:p>
          <a:p>
            <a:pPr lvl="1"/>
            <a:endParaRPr lang="en-IE" sz="1600" dirty="0">
              <a:solidFill>
                <a:schemeClr val="tx2"/>
              </a:solidFill>
              <a:latin typeface="Arial" panose="020B0604020202020204" pitchFamily="34" charset="0"/>
              <a:cs typeface="Arial" panose="020B0604020202020204" pitchFamily="34" charset="0"/>
            </a:endParaRPr>
          </a:p>
          <a:p>
            <a:pPr lvl="1"/>
            <a:r>
              <a:rPr lang="en-IE" sz="2800" dirty="0">
                <a:solidFill>
                  <a:schemeClr val="tx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if</a:t>
            </a:r>
            <a:r>
              <a:rPr lang="en-IE" sz="2800" dirty="0">
                <a:solidFill>
                  <a:schemeClr val="tx2"/>
                </a:solidFill>
                <a:latin typeface="Arial" panose="020B0604020202020204" pitchFamily="34" charset="0"/>
                <a:cs typeface="Arial" panose="020B0604020202020204" pitchFamily="34" charset="0"/>
              </a:rPr>
              <a:t> …</a:t>
            </a:r>
          </a:p>
          <a:p>
            <a:pPr lvl="1"/>
            <a:r>
              <a:rPr lang="en-IE" sz="1200" i="1" dirty="0">
                <a:solidFill>
                  <a:schemeClr val="accent1"/>
                </a:solidFill>
                <a:latin typeface="Arial" panose="020B0604020202020204" pitchFamily="34" charset="0"/>
                <a:cs typeface="Arial" panose="020B0604020202020204" pitchFamily="34" charset="0"/>
              </a:rPr>
              <a:t>published following registration or otherwise, or exhibited, used in trade or otherwise disclosed, </a:t>
            </a:r>
          </a:p>
          <a:p>
            <a:pPr lvl="1"/>
            <a:endParaRPr lang="en-IE" sz="1600" dirty="0">
              <a:solidFill>
                <a:schemeClr val="tx2"/>
              </a:solidFill>
              <a:latin typeface="Arial" panose="020B0604020202020204" pitchFamily="34" charset="0"/>
              <a:cs typeface="Arial" panose="020B0604020202020204" pitchFamily="34" charset="0"/>
            </a:endParaRPr>
          </a:p>
          <a:p>
            <a:pPr lvl="1"/>
            <a:r>
              <a:rPr lang="en-IE" sz="2800" dirty="0">
                <a:solidFill>
                  <a:schemeClr val="tx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except …</a:t>
            </a:r>
          </a:p>
          <a:p>
            <a:pPr lvl="1"/>
            <a:r>
              <a:rPr lang="en-IE" sz="1200" i="1" dirty="0">
                <a:solidFill>
                  <a:schemeClr val="accent1"/>
                </a:solidFill>
                <a:latin typeface="Arial" panose="020B0604020202020204" pitchFamily="34" charset="0"/>
                <a:cs typeface="Arial" panose="020B0604020202020204" pitchFamily="34" charset="0"/>
              </a:rPr>
              <a:t>where these events could not reasonably have become known</a:t>
            </a:r>
            <a:r>
              <a:rPr lang="en-GB" sz="1200" i="1" dirty="0">
                <a:solidFill>
                  <a:schemeClr val="accent1"/>
                </a:solidFill>
                <a:latin typeface="Arial" panose="020B0604020202020204" pitchFamily="34" charset="0"/>
                <a:cs typeface="Arial" panose="020B0604020202020204" pitchFamily="34" charset="0"/>
              </a:rPr>
              <a:t> </a:t>
            </a:r>
            <a:endParaRPr lang="es-ES" sz="1200" i="1" dirty="0">
              <a:solidFill>
                <a:schemeClr val="accent1"/>
              </a:solidFill>
              <a:latin typeface="Arial" panose="020B0604020202020204" pitchFamily="34" charset="0"/>
              <a:cs typeface="Arial" panose="020B0604020202020204" pitchFamily="34" charset="0"/>
            </a:endParaRPr>
          </a:p>
        </p:txBody>
      </p:sp>
      <p:sp>
        <p:nvSpPr>
          <p:cNvPr id="2" name="TextBox 1"/>
          <p:cNvSpPr txBox="1"/>
          <p:nvPr/>
        </p:nvSpPr>
        <p:spPr>
          <a:xfrm>
            <a:off x="1547220" y="2195177"/>
            <a:ext cx="446315" cy="769441"/>
          </a:xfrm>
          <a:prstGeom prst="rect">
            <a:avLst/>
          </a:prstGeom>
          <a:noFill/>
        </p:spPr>
        <p:txBody>
          <a:bodyPr wrap="square" rtlCol="0">
            <a:spAutoFit/>
          </a:bodyPr>
          <a:lstStyle/>
          <a:p>
            <a:r>
              <a:rPr lang="es-ES" sz="4400" b="1" dirty="0">
                <a:solidFill>
                  <a:schemeClr val="tx2"/>
                </a:solidFill>
                <a:latin typeface="Arial" panose="020B0604020202020204" pitchFamily="34" charset="0"/>
                <a:cs typeface="Arial" panose="020B0604020202020204" pitchFamily="34" charset="0"/>
              </a:rPr>
              <a:t>1</a:t>
            </a:r>
          </a:p>
        </p:txBody>
      </p:sp>
      <p:sp>
        <p:nvSpPr>
          <p:cNvPr id="6" name="TextBox 5"/>
          <p:cNvSpPr txBox="1"/>
          <p:nvPr/>
        </p:nvSpPr>
        <p:spPr>
          <a:xfrm>
            <a:off x="1547220" y="2937477"/>
            <a:ext cx="446315" cy="769441"/>
          </a:xfrm>
          <a:prstGeom prst="rect">
            <a:avLst/>
          </a:prstGeom>
          <a:noFill/>
        </p:spPr>
        <p:txBody>
          <a:bodyPr wrap="square" rtlCol="0">
            <a:spAutoFit/>
          </a:bodyPr>
          <a:lstStyle/>
          <a:p>
            <a:r>
              <a:rPr lang="es-ES" sz="4400" b="1" dirty="0">
                <a:solidFill>
                  <a:schemeClr val="tx2"/>
                </a:solidFill>
                <a:latin typeface="Arial" panose="020B0604020202020204" pitchFamily="34" charset="0"/>
                <a:cs typeface="Arial" panose="020B0604020202020204" pitchFamily="34" charset="0"/>
              </a:rPr>
              <a:t>2</a:t>
            </a:r>
          </a:p>
        </p:txBody>
      </p:sp>
      <p:sp>
        <p:nvSpPr>
          <p:cNvPr id="3" name="Rectangle 2"/>
          <p:cNvSpPr/>
          <p:nvPr/>
        </p:nvSpPr>
        <p:spPr>
          <a:xfrm>
            <a:off x="1067144" y="1694367"/>
            <a:ext cx="5933647" cy="369332"/>
          </a:xfrm>
          <a:prstGeom prst="rect">
            <a:avLst/>
          </a:prstGeom>
        </p:spPr>
        <p:txBody>
          <a:bodyPr wrap="square">
            <a:spAutoFit/>
          </a:bodyPr>
          <a:lstStyle/>
          <a:p>
            <a:r>
              <a:rPr lang="en-GB" b="1" dirty="0">
                <a:solidFill>
                  <a:schemeClr val="tx2"/>
                </a:solidFill>
                <a:latin typeface="Arial" panose="020B0604020202020204" pitchFamily="34" charset="0"/>
                <a:cs typeface="Arial" panose="020B0604020202020204" pitchFamily="34" charset="0"/>
              </a:rPr>
              <a:t>Two-step test</a:t>
            </a:r>
            <a:r>
              <a:rPr lang="en-GB" dirty="0">
                <a:solidFill>
                  <a:schemeClr val="tx2"/>
                </a:solidFill>
                <a:latin typeface="Arial" panose="020B0604020202020204" pitchFamily="34" charset="0"/>
                <a:cs typeface="Arial" panose="020B0604020202020204" pitchFamily="34" charset="0"/>
              </a:rPr>
              <a:t>: design </a:t>
            </a:r>
            <a:r>
              <a:rPr lang="en-IE" dirty="0">
                <a:solidFill>
                  <a:schemeClr val="tx2"/>
                </a:solidFill>
                <a:latin typeface="Arial" panose="020B0604020202020204" pitchFamily="34" charset="0"/>
                <a:cs typeface="Arial" panose="020B0604020202020204" pitchFamily="34" charset="0"/>
              </a:rPr>
              <a:t>made available to the public: </a:t>
            </a:r>
          </a:p>
        </p:txBody>
      </p:sp>
      <p:sp>
        <p:nvSpPr>
          <p:cNvPr id="8" name="Rectangle 16"/>
          <p:cNvSpPr>
            <a:spLocks/>
          </p:cNvSpPr>
          <p:nvPr/>
        </p:nvSpPr>
        <p:spPr bwMode="auto">
          <a:xfrm>
            <a:off x="1067144" y="271164"/>
            <a:ext cx="7688494"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UltraLight"/>
              </a:rPr>
              <a:t>Convergence Project: </a:t>
            </a: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pitchFamily="2" charset="0"/>
              </a:rPr>
              <a:t>CP10. </a:t>
            </a:r>
            <a:r>
              <a:rPr lang="en-GB" sz="1100" spc="-71" dirty="0">
                <a:solidFill>
                  <a:srgbClr val="FFFFFF">
                    <a:lumMod val="65000"/>
                  </a:srgbClr>
                </a:solidFill>
                <a:latin typeface="Arial" panose="020B0604020202020204" pitchFamily="34" charset="0"/>
                <a:ea typeface="Helvetica Neue UltraLight"/>
                <a:cs typeface="Arial" panose="020B0604020202020204" pitchFamily="34" charset="0"/>
              </a:rPr>
              <a:t>Criteria for assessing disclosure of designs on the internet</a:t>
            </a:r>
          </a:p>
        </p:txBody>
      </p:sp>
    </p:spTree>
    <p:extLst>
      <p:ext uri="{BB962C8B-B14F-4D97-AF65-F5344CB8AC3E}">
        <p14:creationId xmlns:p14="http://schemas.microsoft.com/office/powerpoint/2010/main" val="1282718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3" name="TextBox 2">
            <a:hlinkClick r:id="rId4"/>
          </p:cNvPr>
          <p:cNvSpPr txBox="1"/>
          <p:nvPr/>
        </p:nvSpPr>
        <p:spPr>
          <a:xfrm>
            <a:off x="652210" y="3265762"/>
            <a:ext cx="3082919" cy="646331"/>
          </a:xfrm>
          <a:prstGeom prst="rect">
            <a:avLst/>
          </a:prstGeom>
          <a:noFill/>
        </p:spPr>
        <p:txBody>
          <a:bodyPr wrap="square" rtlCol="0">
            <a:spAutoFit/>
          </a:bodyPr>
          <a:lstStyle/>
          <a:p>
            <a:r>
              <a:rPr lang="en-US" sz="1200" dirty="0">
                <a:solidFill>
                  <a:srgbClr val="183D8C"/>
                </a:solidFill>
                <a:latin typeface="Arial" panose="020B0604020202020204" pitchFamily="34" charset="0"/>
                <a:cs typeface="Arial" panose="020B0604020202020204" pitchFamily="34" charset="0"/>
                <a:hlinkClick r:id="rId4"/>
              </a:rPr>
              <a:t>T-651/16</a:t>
            </a:r>
            <a:r>
              <a:rPr lang="en-US" sz="1200" dirty="0">
                <a:solidFill>
                  <a:srgbClr val="183D8C"/>
                </a:solidFill>
                <a:latin typeface="Arial" panose="020B0604020202020204" pitchFamily="34" charset="0"/>
                <a:cs typeface="Arial" panose="020B0604020202020204" pitchFamily="34" charset="0"/>
              </a:rPr>
              <a:t> of 14/03/2018 </a:t>
            </a:r>
            <a:r>
              <a:rPr lang="en-US" sz="1200" b="1" dirty="0">
                <a:solidFill>
                  <a:srgbClr val="183D8C"/>
                </a:solidFill>
                <a:latin typeface="Arial" panose="020B0604020202020204" pitchFamily="34" charset="0"/>
                <a:cs typeface="Arial" panose="020B0604020202020204" pitchFamily="34" charset="0"/>
              </a:rPr>
              <a:t>(‘Footwear’)</a:t>
            </a:r>
            <a:r>
              <a:rPr lang="en-US" sz="1200" dirty="0">
                <a:solidFill>
                  <a:srgbClr val="183D8C"/>
                </a:solidFill>
                <a:latin typeface="Arial" panose="020B0604020202020204" pitchFamily="34" charset="0"/>
                <a:cs typeface="Arial" panose="020B0604020202020204" pitchFamily="34" charset="0"/>
              </a:rPr>
              <a:t>, § 48</a:t>
            </a:r>
          </a:p>
          <a:p>
            <a:r>
              <a:rPr lang="en-US" sz="1200" dirty="0">
                <a:solidFill>
                  <a:srgbClr val="183D8C"/>
                </a:solidFill>
                <a:latin typeface="Arial" panose="020B0604020202020204" pitchFamily="34" charset="0"/>
                <a:cs typeface="Arial" panose="020B0604020202020204" pitchFamily="34" charset="0"/>
              </a:rPr>
              <a:t>General Court</a:t>
            </a:r>
          </a:p>
          <a:p>
            <a:endParaRPr lang="en-US" sz="1200" dirty="0">
              <a:solidFill>
                <a:srgbClr val="183D8C"/>
              </a:solidFill>
              <a:latin typeface="Arial" panose="020B0604020202020204" pitchFamily="34" charset="0"/>
              <a:cs typeface="Arial" panose="020B0604020202020204" pitchFamily="34" charset="0"/>
            </a:endParaRPr>
          </a:p>
        </p:txBody>
      </p:sp>
      <p:cxnSp>
        <p:nvCxnSpPr>
          <p:cNvPr id="4" name="Straight Connector 3"/>
          <p:cNvCxnSpPr/>
          <p:nvPr/>
        </p:nvCxnSpPr>
        <p:spPr>
          <a:xfrm flipV="1">
            <a:off x="652210" y="3156606"/>
            <a:ext cx="7972692" cy="3682"/>
          </a:xfrm>
          <a:prstGeom prst="line">
            <a:avLst/>
          </a:prstGeom>
        </p:spPr>
        <p:style>
          <a:lnRef idx="2">
            <a:schemeClr val="accent1"/>
          </a:lnRef>
          <a:fillRef idx="0">
            <a:schemeClr val="accent1"/>
          </a:fillRef>
          <a:effectRef idx="1">
            <a:schemeClr val="accent1"/>
          </a:effectRef>
          <a:fontRef idx="minor">
            <a:schemeClr val="tx1"/>
          </a:fontRef>
        </p:style>
      </p:cxnSp>
      <p:sp>
        <p:nvSpPr>
          <p:cNvPr id="5" name="Rectangle 4"/>
          <p:cNvSpPr/>
          <p:nvPr/>
        </p:nvSpPr>
        <p:spPr>
          <a:xfrm>
            <a:off x="4504488" y="3265763"/>
            <a:ext cx="4120414" cy="646331"/>
          </a:xfrm>
          <a:prstGeom prst="rect">
            <a:avLst/>
          </a:prstGeom>
          <a:solidFill>
            <a:schemeClr val="accent1">
              <a:lumMod val="20000"/>
              <a:lumOff val="80000"/>
            </a:schemeClr>
          </a:solidFill>
        </p:spPr>
        <p:txBody>
          <a:bodyPr wrap="square">
            <a:spAutoFit/>
          </a:bodyPr>
          <a:lstStyle/>
          <a:p>
            <a:r>
              <a:rPr lang="en-US" sz="1200" i="1" dirty="0">
                <a:solidFill>
                  <a:schemeClr val="tx2"/>
                </a:solidFill>
                <a:latin typeface="Arial" panose="020B0604020202020204" pitchFamily="34" charset="0"/>
                <a:cs typeface="Arial" panose="020B0604020202020204" pitchFamily="34" charset="0"/>
              </a:rPr>
              <a:t>General presumption: design made available if event of disclosure is established, </a:t>
            </a:r>
            <a:r>
              <a:rPr lang="en-US" sz="1200" b="1" i="1" dirty="0">
                <a:solidFill>
                  <a:schemeClr val="tx2"/>
                </a:solidFill>
                <a:latin typeface="Arial" panose="020B0604020202020204" pitchFamily="34" charset="0"/>
                <a:cs typeface="Arial" panose="020B0604020202020204" pitchFamily="34" charset="0"/>
              </a:rPr>
              <a:t>unless established exceptions apply</a:t>
            </a:r>
          </a:p>
        </p:txBody>
      </p:sp>
      <p:sp>
        <p:nvSpPr>
          <p:cNvPr id="6" name="TextBox 5"/>
          <p:cNvSpPr txBox="1"/>
          <p:nvPr/>
        </p:nvSpPr>
        <p:spPr>
          <a:xfrm>
            <a:off x="4433186" y="2818050"/>
            <a:ext cx="2685535" cy="307777"/>
          </a:xfrm>
          <a:prstGeom prst="rect">
            <a:avLst/>
          </a:prstGeom>
          <a:noFill/>
        </p:spPr>
        <p:txBody>
          <a:bodyPr wrap="square" rtlCol="0">
            <a:spAutoFit/>
          </a:bodyPr>
          <a:lstStyle/>
          <a:p>
            <a:r>
              <a:rPr lang="es-ES" sz="1400" b="1" dirty="0">
                <a:solidFill>
                  <a:schemeClr val="tx2"/>
                </a:solidFill>
                <a:latin typeface="Arial" panose="020B0604020202020204" pitchFamily="34" charset="0"/>
                <a:cs typeface="Arial" panose="020B0604020202020204" pitchFamily="34" charset="0"/>
              </a:rPr>
              <a:t>CP10</a:t>
            </a:r>
          </a:p>
        </p:txBody>
      </p:sp>
      <p:sp>
        <p:nvSpPr>
          <p:cNvPr id="8" name="Rectangle 7"/>
          <p:cNvSpPr>
            <a:spLocks/>
          </p:cNvSpPr>
          <p:nvPr/>
        </p:nvSpPr>
        <p:spPr bwMode="auto">
          <a:xfrm>
            <a:off x="652210" y="710901"/>
            <a:ext cx="8103428" cy="270030"/>
          </a:xfrm>
          <a:prstGeom prst="rect">
            <a:avLst/>
          </a:prstGeom>
          <a:solidFill>
            <a:srgbClr val="024DA1"/>
          </a:solidFill>
          <a:ln>
            <a:noFill/>
          </a:ln>
        </p:spPr>
        <p:txBody>
          <a:bodyPr lIns="0" tIns="0" rIns="0" bIns="0" anchor="ctr"/>
          <a:lstStyle/>
          <a:p>
            <a:pPr marL="85725"/>
            <a:r>
              <a:rPr lang="en-IE" sz="1500" b="1" spc="-71" dirty="0">
                <a:solidFill>
                  <a:srgbClr val="FFFCF6"/>
                </a:solidFill>
                <a:latin typeface="Arial"/>
                <a:ea typeface="Open Sans" panose="020B0606030504020204" pitchFamily="34" charset="0"/>
                <a:cs typeface="Arial"/>
              </a:rPr>
              <a:t>CP10: Introduction – Key concepts. Relevant case-law</a:t>
            </a:r>
          </a:p>
        </p:txBody>
      </p:sp>
      <p:sp>
        <p:nvSpPr>
          <p:cNvPr id="9" name="Round Diagonal Corner Rectangle 8"/>
          <p:cNvSpPr/>
          <p:nvPr/>
        </p:nvSpPr>
        <p:spPr>
          <a:xfrm rot="10800000">
            <a:off x="652210" y="1134308"/>
            <a:ext cx="2955184" cy="571075"/>
          </a:xfrm>
          <a:prstGeom prst="round2Diag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Rectangle 9"/>
          <p:cNvSpPr/>
          <p:nvPr/>
        </p:nvSpPr>
        <p:spPr>
          <a:xfrm>
            <a:off x="735326" y="1250290"/>
            <a:ext cx="2999803" cy="338554"/>
          </a:xfrm>
          <a:prstGeom prst="rect">
            <a:avLst/>
          </a:prstGeom>
        </p:spPr>
        <p:txBody>
          <a:bodyPr wrap="square">
            <a:spAutoFit/>
          </a:bodyPr>
          <a:lstStyle/>
          <a:p>
            <a:r>
              <a:rPr lang="en-IE" sz="1600" b="1" dirty="0">
                <a:solidFill>
                  <a:srgbClr val="FFFFFF"/>
                </a:solidFill>
                <a:latin typeface="Arial" panose="020B0604020202020204" pitchFamily="34" charset="0"/>
              </a:rPr>
              <a:t>Disclosure outside the EU</a:t>
            </a:r>
          </a:p>
        </p:txBody>
      </p:sp>
      <p:sp>
        <p:nvSpPr>
          <p:cNvPr id="11" name="Rectangle 16"/>
          <p:cNvSpPr>
            <a:spLocks/>
          </p:cNvSpPr>
          <p:nvPr/>
        </p:nvSpPr>
        <p:spPr bwMode="auto">
          <a:xfrm>
            <a:off x="1067144" y="271164"/>
            <a:ext cx="7688494"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UltraLight"/>
              </a:rPr>
              <a:t>Convergence Project: </a:t>
            </a: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pitchFamily="2" charset="0"/>
              </a:rPr>
              <a:t>CP10. </a:t>
            </a:r>
            <a:r>
              <a:rPr lang="en-GB" sz="1100" spc="-71" dirty="0">
                <a:solidFill>
                  <a:srgbClr val="FFFFFF">
                    <a:lumMod val="65000"/>
                  </a:srgbClr>
                </a:solidFill>
                <a:latin typeface="Arial" panose="020B0604020202020204" pitchFamily="34" charset="0"/>
                <a:ea typeface="Helvetica Neue UltraLight"/>
                <a:cs typeface="Arial" panose="020B0604020202020204" pitchFamily="34" charset="0"/>
              </a:rPr>
              <a:t>Criteria for assessing disclosure of designs on the internet</a:t>
            </a:r>
          </a:p>
        </p:txBody>
      </p:sp>
      <p:pic>
        <p:nvPicPr>
          <p:cNvPr id="2" name="Picture 1"/>
          <p:cNvPicPr>
            <a:picLocks noChangeAspect="1"/>
          </p:cNvPicPr>
          <p:nvPr/>
        </p:nvPicPr>
        <p:blipFill>
          <a:blip r:embed="rId5"/>
          <a:stretch>
            <a:fillRect/>
          </a:stretch>
        </p:blipFill>
        <p:spPr>
          <a:xfrm>
            <a:off x="1563106" y="1852798"/>
            <a:ext cx="1344241" cy="1039854"/>
          </a:xfrm>
          <a:prstGeom prst="rect">
            <a:avLst/>
          </a:prstGeom>
        </p:spPr>
      </p:pic>
    </p:spTree>
    <p:extLst>
      <p:ext uri="{BB962C8B-B14F-4D97-AF65-F5344CB8AC3E}">
        <p14:creationId xmlns:p14="http://schemas.microsoft.com/office/powerpoint/2010/main" val="2142926317"/>
      </p:ext>
    </p:extLst>
  </p:cSld>
  <p:clrMapOvr>
    <a:overrideClrMapping bg1="lt1" tx1="dk1" bg2="lt2" tx2="dk2" accent1="accent1" accent2="accent2" accent3="accent3" accent4="accent4" accent5="accent5" accent6="accent6" hlink="hlink" folHlink="folHlink"/>
  </p:clrMapOvr>
  <p:transition spd="slow">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7"/>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custDataLst>
              <p:tags r:id="rId2"/>
            </p:custDataLst>
          </p:nvPr>
        </p:nvPicPr>
        <p:blipFill rotWithShape="1">
          <a:blip r:embed="rId8">
            <a:extLst>
              <a:ext uri="{28A0092B-C50C-407E-A947-70E740481C1C}">
                <a14:useLocalDpi xmlns:a14="http://schemas.microsoft.com/office/drawing/2010/main" val="0"/>
              </a:ext>
            </a:extLst>
          </a:blip>
          <a:srcRect/>
          <a:stretch/>
        </p:blipFill>
        <p:spPr>
          <a:xfrm>
            <a:off x="3917823" y="1665648"/>
            <a:ext cx="1697733" cy="1697733"/>
          </a:xfrm>
          <a:prstGeom prst="rect">
            <a:avLst/>
          </a:prstGeom>
        </p:spPr>
      </p:pic>
      <p:sp>
        <p:nvSpPr>
          <p:cNvPr id="9" name="Rectangle 8"/>
          <p:cNvSpPr>
            <a:spLocks/>
          </p:cNvSpPr>
          <p:nvPr/>
        </p:nvSpPr>
        <p:spPr bwMode="auto">
          <a:xfrm>
            <a:off x="652210" y="710901"/>
            <a:ext cx="8103428" cy="270030"/>
          </a:xfrm>
          <a:prstGeom prst="rect">
            <a:avLst/>
          </a:prstGeom>
          <a:solidFill>
            <a:srgbClr val="024DA1"/>
          </a:solidFill>
          <a:ln>
            <a:noFill/>
          </a:ln>
        </p:spPr>
        <p:txBody>
          <a:bodyPr lIns="0" tIns="0" rIns="0" bIns="0" anchor="ctr"/>
          <a:lstStyle/>
          <a:p>
            <a:pPr marL="85725"/>
            <a:r>
              <a:rPr lang="en-IE" sz="1500" b="1" spc="-71" dirty="0">
                <a:solidFill>
                  <a:srgbClr val="FFFCF6"/>
                </a:solidFill>
                <a:latin typeface="Arial"/>
                <a:ea typeface="Open Sans" panose="020B0606030504020204" pitchFamily="34" charset="0"/>
                <a:cs typeface="Arial"/>
              </a:rPr>
              <a:t>CP10: Introduction – Key concepts</a:t>
            </a:r>
          </a:p>
        </p:txBody>
      </p:sp>
      <p:sp>
        <p:nvSpPr>
          <p:cNvPr id="5" name="Rectangle 4"/>
          <p:cNvSpPr/>
          <p:nvPr/>
        </p:nvSpPr>
        <p:spPr>
          <a:xfrm>
            <a:off x="1381186" y="3325589"/>
            <a:ext cx="1459618" cy="307777"/>
          </a:xfrm>
          <a:prstGeom prst="rect">
            <a:avLst/>
          </a:prstGeom>
        </p:spPr>
        <p:txBody>
          <a:bodyPr wrap="square">
            <a:spAutoFit/>
          </a:bodyPr>
          <a:lstStyle/>
          <a:p>
            <a:pPr algn="ctr"/>
            <a:r>
              <a:rPr lang="en-US" sz="1400" dirty="0">
                <a:solidFill>
                  <a:schemeClr val="tx2"/>
                </a:solidFill>
                <a:latin typeface="Arial" panose="020B0604020202020204" pitchFamily="34" charset="0"/>
                <a:cs typeface="Arial" panose="020B0604020202020204" pitchFamily="34" charset="0"/>
              </a:rPr>
              <a:t>Confidentiality</a:t>
            </a:r>
          </a:p>
        </p:txBody>
      </p:sp>
      <p:sp>
        <p:nvSpPr>
          <p:cNvPr id="2" name="Rectangle 1"/>
          <p:cNvSpPr/>
          <p:nvPr/>
        </p:nvSpPr>
        <p:spPr>
          <a:xfrm>
            <a:off x="652210" y="1296316"/>
            <a:ext cx="1415772" cy="369332"/>
          </a:xfrm>
          <a:prstGeom prst="rect">
            <a:avLst/>
          </a:prstGeom>
        </p:spPr>
        <p:txBody>
          <a:bodyPr wrap="none">
            <a:spAutoFit/>
          </a:bodyPr>
          <a:lstStyle/>
          <a:p>
            <a:r>
              <a:rPr lang="en-US" b="1" dirty="0">
                <a:solidFill>
                  <a:schemeClr val="tx2"/>
                </a:solidFill>
                <a:latin typeface="Arial" panose="020B0604020202020204" pitchFamily="34" charset="0"/>
                <a:cs typeface="Arial" panose="020B0604020202020204" pitchFamily="34" charset="0"/>
              </a:rPr>
              <a:t>Exceptions</a:t>
            </a:r>
          </a:p>
        </p:txBody>
      </p:sp>
      <p:sp>
        <p:nvSpPr>
          <p:cNvPr id="8" name="Rectangle 7"/>
          <p:cNvSpPr/>
          <p:nvPr/>
        </p:nvSpPr>
        <p:spPr>
          <a:xfrm>
            <a:off x="3316117" y="3325589"/>
            <a:ext cx="2901145" cy="523220"/>
          </a:xfrm>
          <a:prstGeom prst="rect">
            <a:avLst/>
          </a:prstGeom>
        </p:spPr>
        <p:txBody>
          <a:bodyPr wrap="square">
            <a:spAutoFit/>
          </a:bodyPr>
          <a:lstStyle/>
          <a:p>
            <a:pPr algn="ctr"/>
            <a:r>
              <a:rPr lang="en-US" sz="1400" dirty="0">
                <a:solidFill>
                  <a:schemeClr val="tx2"/>
                </a:solidFill>
                <a:latin typeface="Arial" panose="020B0604020202020204" pitchFamily="34" charset="0"/>
                <a:cs typeface="Arial" panose="020B0604020202020204" pitchFamily="34" charset="0"/>
              </a:rPr>
              <a:t>Designer/successor in title/third person during grace period</a:t>
            </a:r>
          </a:p>
        </p:txBody>
      </p:sp>
      <p:sp>
        <p:nvSpPr>
          <p:cNvPr id="10" name="Rectangle 9"/>
          <p:cNvSpPr/>
          <p:nvPr/>
        </p:nvSpPr>
        <p:spPr>
          <a:xfrm>
            <a:off x="6692575" y="3325589"/>
            <a:ext cx="1411881" cy="307777"/>
          </a:xfrm>
          <a:prstGeom prst="rect">
            <a:avLst/>
          </a:prstGeom>
        </p:spPr>
        <p:txBody>
          <a:bodyPr wrap="square">
            <a:spAutoFit/>
          </a:bodyPr>
          <a:lstStyle/>
          <a:p>
            <a:pPr algn="ctr"/>
            <a:r>
              <a:rPr lang="en-US" sz="1400" dirty="0">
                <a:solidFill>
                  <a:schemeClr val="tx2"/>
                </a:solidFill>
                <a:latin typeface="Arial" panose="020B0604020202020204" pitchFamily="34" charset="0"/>
                <a:cs typeface="Arial" panose="020B0604020202020204" pitchFamily="34" charset="0"/>
              </a:rPr>
              <a:t>Abuse</a:t>
            </a:r>
          </a:p>
        </p:txBody>
      </p:sp>
      <p:pic>
        <p:nvPicPr>
          <p:cNvPr id="3" name="Picture 2"/>
          <p:cNvPicPr>
            <a:picLocks noChangeAspect="1"/>
          </p:cNvPicPr>
          <p:nvPr>
            <p:custDataLst>
              <p:tags r:id="rId3"/>
            </p:custDataLst>
          </p:nvPr>
        </p:nvPicPr>
        <p:blipFill rotWithShape="1">
          <a:blip r:embed="rId9">
            <a:extLst>
              <a:ext uri="{28A0092B-C50C-407E-A947-70E740481C1C}">
                <a14:useLocalDpi xmlns:a14="http://schemas.microsoft.com/office/drawing/2010/main" val="0"/>
              </a:ext>
            </a:extLst>
          </a:blip>
          <a:srcRect/>
          <a:stretch/>
        </p:blipFill>
        <p:spPr>
          <a:xfrm>
            <a:off x="1382702" y="1905279"/>
            <a:ext cx="1458102" cy="1458102"/>
          </a:xfrm>
          <a:prstGeom prst="rect">
            <a:avLst/>
          </a:prstGeom>
        </p:spPr>
      </p:pic>
      <p:pic>
        <p:nvPicPr>
          <p:cNvPr id="13" name="Picture 12"/>
          <p:cNvPicPr>
            <a:picLocks noChangeAspect="1"/>
          </p:cNvPicPr>
          <p:nvPr>
            <p:custDataLst>
              <p:tags r:id="rId4"/>
            </p:custDataLst>
          </p:nvPr>
        </p:nvPicPr>
        <p:blipFill rotWithShape="1">
          <a:blip r:embed="rId10">
            <a:extLst>
              <a:ext uri="{28A0092B-C50C-407E-A947-70E740481C1C}">
                <a14:useLocalDpi xmlns:a14="http://schemas.microsoft.com/office/drawing/2010/main" val="0"/>
              </a:ext>
            </a:extLst>
          </a:blip>
          <a:srcRect/>
          <a:stretch/>
        </p:blipFill>
        <p:spPr>
          <a:xfrm>
            <a:off x="6752610" y="1941716"/>
            <a:ext cx="1291812" cy="1291812"/>
          </a:xfrm>
          <a:prstGeom prst="rect">
            <a:avLst/>
          </a:prstGeom>
        </p:spPr>
      </p:pic>
      <p:sp>
        <p:nvSpPr>
          <p:cNvPr id="14" name="Rectangle 16"/>
          <p:cNvSpPr>
            <a:spLocks/>
          </p:cNvSpPr>
          <p:nvPr/>
        </p:nvSpPr>
        <p:spPr bwMode="auto">
          <a:xfrm>
            <a:off x="1067144" y="271164"/>
            <a:ext cx="7688494"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UltraLight"/>
              </a:rPr>
              <a:t>Convergence Project: </a:t>
            </a: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pitchFamily="2" charset="0"/>
              </a:rPr>
              <a:t>CP10. </a:t>
            </a:r>
            <a:r>
              <a:rPr lang="en-GB" sz="1100" spc="-71" dirty="0">
                <a:solidFill>
                  <a:srgbClr val="FFFFFF">
                    <a:lumMod val="65000"/>
                  </a:srgbClr>
                </a:solidFill>
                <a:latin typeface="Arial" panose="020B0604020202020204" pitchFamily="34" charset="0"/>
                <a:ea typeface="Helvetica Neue UltraLight"/>
                <a:cs typeface="Arial" panose="020B0604020202020204" pitchFamily="34" charset="0"/>
              </a:rPr>
              <a:t>Criteria for assessing disclosure of designs on the internet</a:t>
            </a:r>
          </a:p>
        </p:txBody>
      </p:sp>
    </p:spTree>
    <p:extLst>
      <p:ext uri="{BB962C8B-B14F-4D97-AF65-F5344CB8AC3E}">
        <p14:creationId xmlns:p14="http://schemas.microsoft.com/office/powerpoint/2010/main" val="18545546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5" name="Rectangle 8"/>
          <p:cNvSpPr>
            <a:spLocks/>
          </p:cNvSpPr>
          <p:nvPr/>
        </p:nvSpPr>
        <p:spPr bwMode="auto">
          <a:xfrm>
            <a:off x="651184" y="719391"/>
            <a:ext cx="8345613" cy="270030"/>
          </a:xfrm>
          <a:prstGeom prst="rect">
            <a:avLst/>
          </a:prstGeom>
          <a:solidFill>
            <a:srgbClr val="024DA1"/>
          </a:solidFill>
          <a:ln>
            <a:noFill/>
          </a:ln>
        </p:spPr>
        <p:txBody>
          <a:bodyPr lIns="0" tIns="0" rIns="0" bIns="0" anchor="ctr"/>
          <a:lstStyle/>
          <a:p>
            <a:pPr marL="85725"/>
            <a:r>
              <a:rPr lang="en-IE" sz="1500" b="1" spc="-71" dirty="0">
                <a:solidFill>
                  <a:srgbClr val="FFFCF6"/>
                </a:solidFill>
                <a:latin typeface="Arial"/>
                <a:ea typeface="Open Sans" panose="020B0606030504020204" pitchFamily="34" charset="0"/>
                <a:cs typeface="Arial"/>
              </a:rPr>
              <a:t>CP10: Introduction – Key concepts</a:t>
            </a:r>
          </a:p>
        </p:txBody>
      </p:sp>
      <p:grpSp>
        <p:nvGrpSpPr>
          <p:cNvPr id="8" name="Group 7"/>
          <p:cNvGrpSpPr>
            <a:grpSpLocks noChangeAspect="1"/>
          </p:cNvGrpSpPr>
          <p:nvPr/>
        </p:nvGrpSpPr>
        <p:grpSpPr>
          <a:xfrm>
            <a:off x="3085725" y="1307307"/>
            <a:ext cx="3124512" cy="2961900"/>
            <a:chOff x="1999036" y="1236975"/>
            <a:chExt cx="5154861" cy="4886582"/>
          </a:xfrm>
        </p:grpSpPr>
        <p:sp>
          <p:nvSpPr>
            <p:cNvPr id="9" name="Oval 8"/>
            <p:cNvSpPr/>
            <p:nvPr/>
          </p:nvSpPr>
          <p:spPr bwMode="gray">
            <a:xfrm>
              <a:off x="3180418" y="1236975"/>
              <a:ext cx="2783164" cy="2783164"/>
            </a:xfrm>
            <a:prstGeom prst="ellipse">
              <a:avLst/>
            </a:prstGeom>
            <a:solidFill>
              <a:srgbClr val="00A3E0">
                <a:alpha val="70000"/>
              </a:srgbClr>
            </a:solidFill>
            <a:ln w="19050" algn="ctr">
              <a:noFill/>
              <a:miter lim="800000"/>
              <a:headEnd/>
              <a:tailEnd/>
            </a:ln>
          </p:spPr>
          <p:txBody>
            <a:bodyPr wrap="square" lIns="66675" tIns="66675" rIns="66675" bIns="66675" rtlCol="0" anchor="ctr"/>
            <a:lstStyle/>
            <a:p>
              <a:pPr algn="ctr">
                <a:lnSpc>
                  <a:spcPct val="106000"/>
                </a:lnSpc>
                <a:buFont typeface="Wingdings 2" pitchFamily="18" charset="2"/>
                <a:buNone/>
              </a:pPr>
              <a:endParaRPr lang="en-GB" sz="1200" b="1" dirty="0">
                <a:solidFill>
                  <a:schemeClr val="bg1"/>
                </a:solidFill>
              </a:endParaRPr>
            </a:p>
          </p:txBody>
        </p:sp>
        <p:sp>
          <p:nvSpPr>
            <p:cNvPr id="13" name="Oval 12"/>
            <p:cNvSpPr/>
            <p:nvPr/>
          </p:nvSpPr>
          <p:spPr bwMode="gray">
            <a:xfrm>
              <a:off x="4370733" y="3340393"/>
              <a:ext cx="2783164" cy="2783164"/>
            </a:xfrm>
            <a:prstGeom prst="ellipse">
              <a:avLst/>
            </a:prstGeom>
            <a:solidFill>
              <a:schemeClr val="accent6">
                <a:alpha val="70000"/>
              </a:schemeClr>
            </a:solidFill>
            <a:ln w="19050" algn="ctr">
              <a:noFill/>
              <a:miter lim="800000"/>
              <a:headEnd/>
              <a:tailEnd/>
            </a:ln>
          </p:spPr>
          <p:txBody>
            <a:bodyPr wrap="square" lIns="66675" tIns="66675" rIns="66675" bIns="66675" rtlCol="0" anchor="ctr"/>
            <a:lstStyle/>
            <a:p>
              <a:pPr algn="ctr">
                <a:lnSpc>
                  <a:spcPct val="106000"/>
                </a:lnSpc>
                <a:buFont typeface="Wingdings 2" pitchFamily="18" charset="2"/>
                <a:buNone/>
              </a:pPr>
              <a:endParaRPr lang="en-GB" sz="1200" b="1" dirty="0">
                <a:solidFill>
                  <a:schemeClr val="bg1"/>
                </a:solidFill>
              </a:endParaRPr>
            </a:p>
          </p:txBody>
        </p:sp>
        <p:sp>
          <p:nvSpPr>
            <p:cNvPr id="14" name="Oval 13"/>
            <p:cNvSpPr/>
            <p:nvPr/>
          </p:nvSpPr>
          <p:spPr bwMode="gray">
            <a:xfrm>
              <a:off x="1999036" y="3340393"/>
              <a:ext cx="2783164" cy="2783164"/>
            </a:xfrm>
            <a:prstGeom prst="ellipse">
              <a:avLst/>
            </a:prstGeom>
            <a:solidFill>
              <a:schemeClr val="accent1">
                <a:alpha val="70000"/>
              </a:schemeClr>
            </a:solidFill>
            <a:ln w="19050" algn="ctr">
              <a:noFill/>
              <a:miter lim="800000"/>
              <a:headEnd/>
              <a:tailEnd/>
            </a:ln>
          </p:spPr>
          <p:txBody>
            <a:bodyPr wrap="square" lIns="66675" tIns="66675" rIns="66675" bIns="66675" rtlCol="0" anchor="ctr"/>
            <a:lstStyle/>
            <a:p>
              <a:pPr algn="ctr">
                <a:lnSpc>
                  <a:spcPct val="106000"/>
                </a:lnSpc>
                <a:buFont typeface="Wingdings 2" pitchFamily="18" charset="2"/>
                <a:buNone/>
              </a:pPr>
              <a:endParaRPr lang="en-GB" sz="1200" b="1" dirty="0">
                <a:solidFill>
                  <a:schemeClr val="bg1"/>
                </a:solidFill>
              </a:endParaRPr>
            </a:p>
          </p:txBody>
        </p:sp>
      </p:grpSp>
      <p:sp>
        <p:nvSpPr>
          <p:cNvPr id="3" name="TextBox 2"/>
          <p:cNvSpPr txBox="1"/>
          <p:nvPr/>
        </p:nvSpPr>
        <p:spPr>
          <a:xfrm>
            <a:off x="4172642" y="1966119"/>
            <a:ext cx="1319841" cy="369332"/>
          </a:xfrm>
          <a:prstGeom prst="rect">
            <a:avLst/>
          </a:prstGeom>
          <a:noFill/>
        </p:spPr>
        <p:txBody>
          <a:bodyPr wrap="square" rtlCol="0">
            <a:spAutoFit/>
          </a:bodyPr>
          <a:lstStyle/>
          <a:p>
            <a:r>
              <a:rPr lang="es-ES" b="1" dirty="0">
                <a:solidFill>
                  <a:schemeClr val="bg1"/>
                </a:solidFill>
                <a:latin typeface="Arial" panose="020B0604020202020204" pitchFamily="34" charset="0"/>
                <a:cs typeface="Arial" panose="020B0604020202020204" pitchFamily="34" charset="0"/>
              </a:rPr>
              <a:t>Source</a:t>
            </a:r>
          </a:p>
        </p:txBody>
      </p:sp>
      <p:sp>
        <p:nvSpPr>
          <p:cNvPr id="15" name="TextBox 14"/>
          <p:cNvSpPr txBox="1"/>
          <p:nvPr/>
        </p:nvSpPr>
        <p:spPr>
          <a:xfrm>
            <a:off x="3456572" y="3231751"/>
            <a:ext cx="1319841" cy="369332"/>
          </a:xfrm>
          <a:prstGeom prst="rect">
            <a:avLst/>
          </a:prstGeom>
          <a:noFill/>
        </p:spPr>
        <p:txBody>
          <a:bodyPr wrap="square" rtlCol="0">
            <a:spAutoFit/>
          </a:bodyPr>
          <a:lstStyle/>
          <a:p>
            <a:r>
              <a:rPr lang="es-ES" b="1" dirty="0">
                <a:solidFill>
                  <a:schemeClr val="bg1"/>
                </a:solidFill>
                <a:latin typeface="Arial" panose="020B0604020202020204" pitchFamily="34" charset="0"/>
                <a:cs typeface="Arial" panose="020B0604020202020204" pitchFamily="34" charset="0"/>
              </a:rPr>
              <a:t>Design</a:t>
            </a:r>
          </a:p>
        </p:txBody>
      </p:sp>
      <p:sp>
        <p:nvSpPr>
          <p:cNvPr id="16" name="TextBox 15"/>
          <p:cNvSpPr txBox="1"/>
          <p:nvPr/>
        </p:nvSpPr>
        <p:spPr>
          <a:xfrm>
            <a:off x="5040853" y="3231751"/>
            <a:ext cx="822565" cy="369332"/>
          </a:xfrm>
          <a:prstGeom prst="rect">
            <a:avLst/>
          </a:prstGeom>
          <a:noFill/>
        </p:spPr>
        <p:txBody>
          <a:bodyPr wrap="square" rtlCol="0">
            <a:spAutoFit/>
          </a:bodyPr>
          <a:lstStyle/>
          <a:p>
            <a:r>
              <a:rPr lang="es-ES" b="1" dirty="0">
                <a:solidFill>
                  <a:schemeClr val="bg1"/>
                </a:solidFill>
                <a:latin typeface="Arial" panose="020B0604020202020204" pitchFamily="34" charset="0"/>
                <a:cs typeface="Arial" panose="020B0604020202020204" pitchFamily="34" charset="0"/>
              </a:rPr>
              <a:t>Date</a:t>
            </a:r>
          </a:p>
        </p:txBody>
      </p:sp>
      <p:sp>
        <p:nvSpPr>
          <p:cNvPr id="11" name="Rectangle 16"/>
          <p:cNvSpPr>
            <a:spLocks/>
          </p:cNvSpPr>
          <p:nvPr/>
        </p:nvSpPr>
        <p:spPr bwMode="auto">
          <a:xfrm>
            <a:off x="1067144" y="271164"/>
            <a:ext cx="7688494"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UltraLight"/>
              </a:rPr>
              <a:t>Convergence Project: </a:t>
            </a: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pitchFamily="2" charset="0"/>
              </a:rPr>
              <a:t>CP10. </a:t>
            </a:r>
            <a:r>
              <a:rPr lang="en-GB" sz="1100" spc="-71" dirty="0">
                <a:solidFill>
                  <a:srgbClr val="FFFFFF">
                    <a:lumMod val="65000"/>
                  </a:srgbClr>
                </a:solidFill>
                <a:latin typeface="Arial" panose="020B0604020202020204" pitchFamily="34" charset="0"/>
                <a:ea typeface="Helvetica Neue UltraLight"/>
                <a:cs typeface="Arial" panose="020B0604020202020204" pitchFamily="34" charset="0"/>
              </a:rPr>
              <a:t>Criteria for assessing disclosure of designs on the internet</a:t>
            </a:r>
          </a:p>
        </p:txBody>
      </p:sp>
      <p:cxnSp>
        <p:nvCxnSpPr>
          <p:cNvPr id="4" name="Straight Connector 3"/>
          <p:cNvCxnSpPr/>
          <p:nvPr/>
        </p:nvCxnSpPr>
        <p:spPr>
          <a:xfrm flipV="1">
            <a:off x="5195147" y="1529844"/>
            <a:ext cx="2180857" cy="1945"/>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819947" y="2994264"/>
            <a:ext cx="2378233" cy="194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210237" y="3425728"/>
            <a:ext cx="2137894" cy="13294"/>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5753705" y="1618807"/>
            <a:ext cx="1919635" cy="461665"/>
          </a:xfrm>
          <a:prstGeom prst="rect">
            <a:avLst/>
          </a:prstGeom>
          <a:noFill/>
        </p:spPr>
        <p:txBody>
          <a:bodyPr wrap="square" rtlCol="0">
            <a:spAutoFit/>
          </a:bodyPr>
          <a:lstStyle/>
          <a:p>
            <a:pPr marL="285750" indent="-285750">
              <a:buFont typeface="Arial" panose="020B0604020202020204" pitchFamily="34" charset="0"/>
              <a:buChar char="•"/>
            </a:pPr>
            <a:r>
              <a:rPr lang="es-ES" sz="1200" dirty="0">
                <a:solidFill>
                  <a:schemeClr val="tx2"/>
                </a:solidFill>
                <a:latin typeface="Arial" panose="020B0604020202020204" pitchFamily="34" charset="0"/>
                <a:cs typeface="Arial" panose="020B0604020202020204" pitchFamily="34" charset="0"/>
              </a:rPr>
              <a:t>Possible sources</a:t>
            </a:r>
          </a:p>
          <a:p>
            <a:pPr marL="285750" indent="-285750">
              <a:buFont typeface="Arial" panose="020B0604020202020204" pitchFamily="34" charset="0"/>
              <a:buChar char="•"/>
            </a:pPr>
            <a:r>
              <a:rPr lang="es-ES" sz="1200" dirty="0">
                <a:solidFill>
                  <a:schemeClr val="tx2"/>
                </a:solidFill>
                <a:latin typeface="Arial" panose="020B0604020202020204" pitchFamily="34" charset="0"/>
                <a:cs typeface="Arial" panose="020B0604020202020204" pitchFamily="34" charset="0"/>
              </a:rPr>
              <a:t>Particularities</a:t>
            </a:r>
          </a:p>
        </p:txBody>
      </p:sp>
      <p:sp>
        <p:nvSpPr>
          <p:cNvPr id="26" name="TextBox 25"/>
          <p:cNvSpPr txBox="1"/>
          <p:nvPr/>
        </p:nvSpPr>
        <p:spPr>
          <a:xfrm>
            <a:off x="6575519" y="3506429"/>
            <a:ext cx="1919635" cy="646331"/>
          </a:xfrm>
          <a:prstGeom prst="rect">
            <a:avLst/>
          </a:prstGeom>
          <a:noFill/>
        </p:spPr>
        <p:txBody>
          <a:bodyPr wrap="square" rtlCol="0">
            <a:spAutoFit/>
          </a:bodyPr>
          <a:lstStyle/>
          <a:p>
            <a:pPr marL="285750" indent="-285750">
              <a:buFont typeface="Arial" panose="020B0604020202020204" pitchFamily="34" charset="0"/>
              <a:buChar char="•"/>
            </a:pPr>
            <a:r>
              <a:rPr lang="es-ES" sz="1200" dirty="0">
                <a:solidFill>
                  <a:schemeClr val="tx2"/>
                </a:solidFill>
                <a:latin typeface="Arial" panose="020B0604020202020204" pitchFamily="34" charset="0"/>
                <a:cs typeface="Arial" panose="020B0604020202020204" pitchFamily="34" charset="0"/>
              </a:rPr>
              <a:t>Establishing the relevant date </a:t>
            </a:r>
          </a:p>
          <a:p>
            <a:endParaRPr lang="es-ES" sz="1200" dirty="0">
              <a:solidFill>
                <a:schemeClr val="tx2"/>
              </a:solidFill>
              <a:latin typeface="Arial" panose="020B0604020202020204" pitchFamily="34" charset="0"/>
              <a:cs typeface="Arial" panose="020B0604020202020204" pitchFamily="34" charset="0"/>
            </a:endParaRPr>
          </a:p>
        </p:txBody>
      </p:sp>
      <p:sp>
        <p:nvSpPr>
          <p:cNvPr id="27" name="TextBox 26"/>
          <p:cNvSpPr txBox="1"/>
          <p:nvPr/>
        </p:nvSpPr>
        <p:spPr>
          <a:xfrm>
            <a:off x="786863" y="3137098"/>
            <a:ext cx="2007159" cy="1200329"/>
          </a:xfrm>
          <a:prstGeom prst="rect">
            <a:avLst/>
          </a:prstGeom>
          <a:noFill/>
        </p:spPr>
        <p:txBody>
          <a:bodyPr wrap="square" rtlCol="0">
            <a:spAutoFit/>
          </a:bodyPr>
          <a:lstStyle/>
          <a:p>
            <a:pPr marL="285750" indent="-285750">
              <a:buFont typeface="Arial" panose="020B0604020202020204" pitchFamily="34" charset="0"/>
              <a:buChar char="•"/>
            </a:pPr>
            <a:r>
              <a:rPr lang="es-ES" sz="1200" dirty="0">
                <a:solidFill>
                  <a:schemeClr val="tx2"/>
                </a:solidFill>
                <a:latin typeface="Arial" panose="020B0604020202020204" pitchFamily="34" charset="0"/>
                <a:cs typeface="Arial" panose="020B0604020202020204" pitchFamily="34" charset="0"/>
              </a:rPr>
              <a:t>Means of presenting the evidence</a:t>
            </a:r>
          </a:p>
          <a:p>
            <a:endParaRPr lang="es-ES" sz="1200" dirty="0">
              <a:solidFill>
                <a:schemeClr val="tx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S" sz="1200" dirty="0">
                <a:solidFill>
                  <a:schemeClr val="tx2"/>
                </a:solidFill>
                <a:latin typeface="Arial" panose="020B0604020202020204" pitchFamily="34" charset="0"/>
                <a:cs typeface="Arial" panose="020B0604020202020204" pitchFamily="34" charset="0"/>
              </a:rPr>
              <a:t>Representation of the disclosed design in evidence</a:t>
            </a:r>
          </a:p>
        </p:txBody>
      </p:sp>
    </p:spTree>
    <p:extLst>
      <p:ext uri="{BB962C8B-B14F-4D97-AF65-F5344CB8AC3E}">
        <p14:creationId xmlns:p14="http://schemas.microsoft.com/office/powerpoint/2010/main" val="2872841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4168792" y="2121902"/>
            <a:ext cx="2685535" cy="307777"/>
          </a:xfrm>
          <a:prstGeom prst="rect">
            <a:avLst/>
          </a:prstGeom>
          <a:noFill/>
        </p:spPr>
        <p:txBody>
          <a:bodyPr wrap="square" rtlCol="0">
            <a:spAutoFit/>
          </a:bodyPr>
          <a:lstStyle/>
          <a:p>
            <a:r>
              <a:rPr lang="es-ES" sz="1400" b="1" dirty="0">
                <a:solidFill>
                  <a:schemeClr val="tx2"/>
                </a:solidFill>
                <a:latin typeface="Arial" panose="020B0604020202020204" pitchFamily="34" charset="0"/>
                <a:cs typeface="Arial" panose="020B0604020202020204" pitchFamily="34" charset="0"/>
              </a:rPr>
              <a:t>CP10</a:t>
            </a:r>
          </a:p>
        </p:txBody>
      </p:sp>
      <p:cxnSp>
        <p:nvCxnSpPr>
          <p:cNvPr id="5" name="Straight Connector 4"/>
          <p:cNvCxnSpPr/>
          <p:nvPr/>
        </p:nvCxnSpPr>
        <p:spPr>
          <a:xfrm>
            <a:off x="652211" y="2470631"/>
            <a:ext cx="7905157" cy="0"/>
          </a:xfrm>
          <a:prstGeom prst="line">
            <a:avLst/>
          </a:prstGeom>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652210" y="2529651"/>
            <a:ext cx="2962223" cy="646331"/>
          </a:xfrm>
          <a:prstGeom prst="rect">
            <a:avLst/>
          </a:prstGeom>
        </p:spPr>
        <p:txBody>
          <a:bodyPr wrap="square">
            <a:spAutoFit/>
          </a:bodyPr>
          <a:lstStyle/>
          <a:p>
            <a:r>
              <a:rPr lang="en-US" sz="1200" dirty="0">
                <a:solidFill>
                  <a:srgbClr val="183D8C"/>
                </a:solidFill>
                <a:latin typeface="Arial" panose="020B0604020202020204" pitchFamily="34" charset="0"/>
                <a:cs typeface="Arial" panose="020B0604020202020204" pitchFamily="34" charset="0"/>
                <a:hlinkClick r:id="rId4"/>
              </a:rPr>
              <a:t>C-479/12</a:t>
            </a:r>
            <a:r>
              <a:rPr lang="en-US" sz="1200" dirty="0">
                <a:solidFill>
                  <a:srgbClr val="183D8C"/>
                </a:solidFill>
                <a:latin typeface="Arial" panose="020B0604020202020204" pitchFamily="34" charset="0"/>
                <a:cs typeface="Arial" panose="020B0604020202020204" pitchFamily="34" charset="0"/>
              </a:rPr>
              <a:t> of 13/02/2014 </a:t>
            </a:r>
            <a:r>
              <a:rPr lang="en-US" sz="1200" b="1" dirty="0">
                <a:solidFill>
                  <a:srgbClr val="183D8C"/>
                </a:solidFill>
                <a:latin typeface="Arial" panose="020B0604020202020204" pitchFamily="34" charset="0"/>
                <a:cs typeface="Arial" panose="020B0604020202020204" pitchFamily="34" charset="0"/>
              </a:rPr>
              <a:t>(‘Gartenmöbel’), </a:t>
            </a:r>
            <a:r>
              <a:rPr lang="en-US" sz="1200" dirty="0">
                <a:solidFill>
                  <a:srgbClr val="183D8C"/>
                </a:solidFill>
                <a:latin typeface="Arial" panose="020B0604020202020204" pitchFamily="34" charset="0"/>
                <a:cs typeface="Arial" panose="020B0604020202020204" pitchFamily="34" charset="0"/>
              </a:rPr>
              <a:t>§ 33 </a:t>
            </a:r>
          </a:p>
          <a:p>
            <a:r>
              <a:rPr lang="en-US" sz="1200" dirty="0">
                <a:solidFill>
                  <a:srgbClr val="183D8C"/>
                </a:solidFill>
                <a:latin typeface="Arial" panose="020B0604020202020204" pitchFamily="34" charset="0"/>
                <a:cs typeface="Arial" panose="020B0604020202020204" pitchFamily="34" charset="0"/>
              </a:rPr>
              <a:t>Court of Justice of the European Union</a:t>
            </a:r>
          </a:p>
        </p:txBody>
      </p:sp>
      <p:sp>
        <p:nvSpPr>
          <p:cNvPr id="7" name="Rectangle 6"/>
          <p:cNvSpPr/>
          <p:nvPr/>
        </p:nvSpPr>
        <p:spPr>
          <a:xfrm>
            <a:off x="4168791" y="2591209"/>
            <a:ext cx="4388577" cy="461665"/>
          </a:xfrm>
          <a:prstGeom prst="rect">
            <a:avLst/>
          </a:prstGeom>
          <a:solidFill>
            <a:schemeClr val="accent1">
              <a:lumMod val="20000"/>
              <a:lumOff val="80000"/>
            </a:schemeClr>
          </a:solidFill>
        </p:spPr>
        <p:txBody>
          <a:bodyPr wrap="square">
            <a:spAutoFit/>
          </a:bodyPr>
          <a:lstStyle/>
          <a:p>
            <a:r>
              <a:rPr lang="en-US" sz="1200" i="1" dirty="0">
                <a:solidFill>
                  <a:schemeClr val="tx2"/>
                </a:solidFill>
                <a:latin typeface="Arial" panose="020B0604020202020204" pitchFamily="34" charset="0"/>
                <a:cs typeface="Arial" panose="020B0604020202020204" pitchFamily="34" charset="0"/>
              </a:rPr>
              <a:t>A design can be disclosed anywhere in the world, including the internet. </a:t>
            </a:r>
          </a:p>
        </p:txBody>
      </p:sp>
      <p:sp>
        <p:nvSpPr>
          <p:cNvPr id="9" name="Rectangle 8"/>
          <p:cNvSpPr>
            <a:spLocks/>
          </p:cNvSpPr>
          <p:nvPr/>
        </p:nvSpPr>
        <p:spPr bwMode="auto">
          <a:xfrm>
            <a:off x="652210" y="709311"/>
            <a:ext cx="8103428" cy="270030"/>
          </a:xfrm>
          <a:prstGeom prst="rect">
            <a:avLst/>
          </a:prstGeom>
          <a:solidFill>
            <a:srgbClr val="024DA1"/>
          </a:solidFill>
          <a:ln>
            <a:noFill/>
          </a:ln>
        </p:spPr>
        <p:txBody>
          <a:bodyPr lIns="0" tIns="0" rIns="0" bIns="0" anchor="ctr"/>
          <a:lstStyle/>
          <a:p>
            <a:pPr marL="85725"/>
            <a:r>
              <a:rPr lang="en-IE" sz="1500" b="1" spc="-71" dirty="0">
                <a:solidFill>
                  <a:srgbClr val="FFFCF6"/>
                </a:solidFill>
                <a:latin typeface="Arial"/>
                <a:ea typeface="Open Sans" panose="020B0606030504020204" pitchFamily="34" charset="0"/>
                <a:cs typeface="Arial"/>
              </a:rPr>
              <a:t>CP10: Introduction – Key concepts. Relevant case-law</a:t>
            </a:r>
          </a:p>
        </p:txBody>
      </p:sp>
      <p:sp>
        <p:nvSpPr>
          <p:cNvPr id="14" name="Round Diagonal Corner Rectangle 13"/>
          <p:cNvSpPr/>
          <p:nvPr/>
        </p:nvSpPr>
        <p:spPr>
          <a:xfrm rot="10800000">
            <a:off x="652210" y="1123545"/>
            <a:ext cx="2955184" cy="571075"/>
          </a:xfrm>
          <a:prstGeom prst="round2Diag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Rectangle 14"/>
          <p:cNvSpPr/>
          <p:nvPr/>
        </p:nvSpPr>
        <p:spPr>
          <a:xfrm>
            <a:off x="735326" y="1241542"/>
            <a:ext cx="2999803" cy="338554"/>
          </a:xfrm>
          <a:prstGeom prst="rect">
            <a:avLst/>
          </a:prstGeom>
        </p:spPr>
        <p:txBody>
          <a:bodyPr wrap="square">
            <a:spAutoFit/>
          </a:bodyPr>
          <a:lstStyle/>
          <a:p>
            <a:r>
              <a:rPr lang="en-IE" sz="1600" b="1" dirty="0">
                <a:solidFill>
                  <a:srgbClr val="FFFFFF"/>
                </a:solidFill>
                <a:latin typeface="Arial" panose="020B0604020202020204" pitchFamily="34" charset="0"/>
              </a:rPr>
              <a:t>Disclosure outside the EU</a:t>
            </a:r>
          </a:p>
        </p:txBody>
      </p:sp>
      <p:sp>
        <p:nvSpPr>
          <p:cNvPr id="10" name="Rectangle 16"/>
          <p:cNvSpPr>
            <a:spLocks/>
          </p:cNvSpPr>
          <p:nvPr/>
        </p:nvSpPr>
        <p:spPr bwMode="auto">
          <a:xfrm>
            <a:off x="1067144" y="271164"/>
            <a:ext cx="7688494"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UltraLight"/>
              </a:rPr>
              <a:t>Convergence Project: </a:t>
            </a: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pitchFamily="2" charset="0"/>
              </a:rPr>
              <a:t>CP10. </a:t>
            </a:r>
            <a:r>
              <a:rPr lang="en-GB" sz="1100" spc="-71" dirty="0">
                <a:solidFill>
                  <a:srgbClr val="FFFFFF">
                    <a:lumMod val="65000"/>
                  </a:srgbClr>
                </a:solidFill>
                <a:latin typeface="Arial" panose="020B0604020202020204" pitchFamily="34" charset="0"/>
                <a:ea typeface="Helvetica Neue UltraLight"/>
                <a:cs typeface="Arial" panose="020B0604020202020204" pitchFamily="34" charset="0"/>
              </a:rPr>
              <a:t>Criteria for assessing disclosure of designs on the internet</a:t>
            </a:r>
          </a:p>
        </p:txBody>
      </p:sp>
      <p:pic>
        <p:nvPicPr>
          <p:cNvPr id="2" name="Picture 1"/>
          <p:cNvPicPr>
            <a:picLocks noChangeAspect="1"/>
          </p:cNvPicPr>
          <p:nvPr/>
        </p:nvPicPr>
        <p:blipFill>
          <a:blip r:embed="rId5"/>
          <a:stretch>
            <a:fillRect/>
          </a:stretch>
        </p:blipFill>
        <p:spPr>
          <a:xfrm>
            <a:off x="1873291" y="3242938"/>
            <a:ext cx="1519050" cy="1101463"/>
          </a:xfrm>
          <a:prstGeom prst="rect">
            <a:avLst/>
          </a:prstGeom>
        </p:spPr>
      </p:pic>
    </p:spTree>
    <p:extLst>
      <p:ext uri="{BB962C8B-B14F-4D97-AF65-F5344CB8AC3E}">
        <p14:creationId xmlns:p14="http://schemas.microsoft.com/office/powerpoint/2010/main" val="3866514271"/>
      </p:ext>
    </p:extLst>
  </p:cSld>
  <p:clrMapOvr>
    <a:overrideClrMapping bg1="lt1" tx1="dk1" bg2="lt2" tx2="dk2" accent1="accent1" accent2="accent2" accent3="accent3" accent4="accent4" accent5="accent5" accent6="accent6" hlink="hlink" folHlink="folHlink"/>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Rectangle 16"/>
          <p:cNvSpPr>
            <a:spLocks/>
          </p:cNvSpPr>
          <p:nvPr/>
        </p:nvSpPr>
        <p:spPr bwMode="auto">
          <a:xfrm>
            <a:off x="1067144" y="271164"/>
            <a:ext cx="7688494"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UltraLight"/>
              </a:rPr>
              <a:t>Convergence Project: </a:t>
            </a: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pitchFamily="2" charset="0"/>
              </a:rPr>
              <a:t>CP10. </a:t>
            </a:r>
            <a:r>
              <a:rPr lang="en-GB" sz="1100" spc="-71" dirty="0">
                <a:solidFill>
                  <a:srgbClr val="FFFFFF">
                    <a:lumMod val="65000"/>
                  </a:srgbClr>
                </a:solidFill>
                <a:latin typeface="Arial" panose="020B0604020202020204" pitchFamily="34" charset="0"/>
                <a:ea typeface="Helvetica Neue UltraLight"/>
                <a:cs typeface="Arial" panose="020B0604020202020204" pitchFamily="34" charset="0"/>
              </a:rPr>
              <a:t>Criteria for assessing disclosure of designs on the internet</a:t>
            </a: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971" y="900124"/>
            <a:ext cx="7475220" cy="3717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02536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9" name="Rectangle 8"/>
          <p:cNvSpPr>
            <a:spLocks/>
          </p:cNvSpPr>
          <p:nvPr/>
        </p:nvSpPr>
        <p:spPr bwMode="auto">
          <a:xfrm>
            <a:off x="652210" y="1009953"/>
            <a:ext cx="8103428" cy="293586"/>
          </a:xfrm>
          <a:prstGeom prst="rect">
            <a:avLst/>
          </a:prstGeom>
          <a:noFill/>
          <a:ln w="28575">
            <a:solidFill>
              <a:schemeClr val="accent5"/>
            </a:solidFill>
          </a:ln>
        </p:spPr>
        <p:txBody>
          <a:bodyPr lIns="0" tIns="0" rIns="0" bIns="0" anchor="ctr"/>
          <a:lstStyle/>
          <a:p>
            <a:pPr marL="85725"/>
            <a:r>
              <a:rPr lang="en-US" sz="1500" b="1" spc="-71" dirty="0">
                <a:solidFill>
                  <a:schemeClr val="accent5"/>
                </a:solidFill>
                <a:latin typeface="Arial"/>
                <a:ea typeface="Open Sans" panose="020B0606030504020204" pitchFamily="34" charset="0"/>
                <a:cs typeface="Arial"/>
              </a:rPr>
              <a:t>Sources of disclosure on the internet</a:t>
            </a:r>
          </a:p>
        </p:txBody>
      </p:sp>
      <p:sp>
        <p:nvSpPr>
          <p:cNvPr id="5" name="Rectangle 4"/>
          <p:cNvSpPr>
            <a:spLocks/>
          </p:cNvSpPr>
          <p:nvPr/>
        </p:nvSpPr>
        <p:spPr bwMode="auto">
          <a:xfrm>
            <a:off x="652210" y="696059"/>
            <a:ext cx="8103428" cy="270030"/>
          </a:xfrm>
          <a:prstGeom prst="rect">
            <a:avLst/>
          </a:prstGeom>
          <a:solidFill>
            <a:srgbClr val="024DA1"/>
          </a:solidFill>
          <a:ln>
            <a:noFill/>
          </a:ln>
        </p:spPr>
        <p:txBody>
          <a:bodyPr lIns="0" tIns="0" rIns="0" bIns="0" anchor="ctr"/>
          <a:lstStyle/>
          <a:p>
            <a:pPr marL="85725"/>
            <a:r>
              <a:rPr lang="en-IE" sz="1500" b="1" spc="-71" dirty="0">
                <a:solidFill>
                  <a:srgbClr val="FFFCF6"/>
                </a:solidFill>
                <a:latin typeface="Arial"/>
                <a:ea typeface="Open Sans" panose="020B0606030504020204" pitchFamily="34" charset="0"/>
                <a:cs typeface="Arial"/>
              </a:rPr>
              <a:t>CP10: Common Practice Principles</a:t>
            </a:r>
          </a:p>
        </p:txBody>
      </p:sp>
      <p:pic>
        <p:nvPicPr>
          <p:cNvPr id="102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r="56476" b="9551"/>
          <a:stretch/>
        </p:blipFill>
        <p:spPr bwMode="auto">
          <a:xfrm>
            <a:off x="3394893" y="1543885"/>
            <a:ext cx="2070947" cy="3289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16"/>
          <p:cNvSpPr>
            <a:spLocks/>
          </p:cNvSpPr>
          <p:nvPr/>
        </p:nvSpPr>
        <p:spPr bwMode="auto">
          <a:xfrm>
            <a:off x="1067144" y="271164"/>
            <a:ext cx="7688494"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UltraLight"/>
              </a:rPr>
              <a:t>Convergence Project: </a:t>
            </a: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pitchFamily="2" charset="0"/>
              </a:rPr>
              <a:t>CP10. </a:t>
            </a:r>
            <a:r>
              <a:rPr lang="en-GB" sz="1100" spc="-71" dirty="0">
                <a:solidFill>
                  <a:srgbClr val="FFFFFF">
                    <a:lumMod val="65000"/>
                  </a:srgbClr>
                </a:solidFill>
                <a:latin typeface="Arial" panose="020B0604020202020204" pitchFamily="34" charset="0"/>
                <a:ea typeface="Helvetica Neue UltraLight"/>
                <a:cs typeface="Arial" panose="020B0604020202020204" pitchFamily="34" charset="0"/>
              </a:rPr>
              <a:t>Criteria for assessing disclosure of designs on the internet</a:t>
            </a:r>
          </a:p>
        </p:txBody>
      </p:sp>
    </p:spTree>
    <p:extLst>
      <p:ext uri="{BB962C8B-B14F-4D97-AF65-F5344CB8AC3E}">
        <p14:creationId xmlns:p14="http://schemas.microsoft.com/office/powerpoint/2010/main" val="32590015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9" name="Rectangle 8"/>
          <p:cNvSpPr>
            <a:spLocks/>
          </p:cNvSpPr>
          <p:nvPr/>
        </p:nvSpPr>
        <p:spPr bwMode="auto">
          <a:xfrm>
            <a:off x="652210" y="1005250"/>
            <a:ext cx="8103428" cy="270030"/>
          </a:xfrm>
          <a:prstGeom prst="rect">
            <a:avLst/>
          </a:prstGeom>
          <a:noFill/>
          <a:ln w="28575">
            <a:solidFill>
              <a:schemeClr val="accent5"/>
            </a:solidFill>
          </a:ln>
        </p:spPr>
        <p:txBody>
          <a:bodyPr lIns="0" tIns="0" rIns="0" bIns="0" anchor="ctr"/>
          <a:lstStyle/>
          <a:p>
            <a:pPr marL="85725"/>
            <a:r>
              <a:rPr lang="en-US" sz="1500" b="1" spc="-71" dirty="0">
                <a:solidFill>
                  <a:schemeClr val="accent5"/>
                </a:solidFill>
                <a:latin typeface="Arial"/>
                <a:ea typeface="Open Sans" panose="020B0606030504020204" pitchFamily="34" charset="0"/>
                <a:cs typeface="Arial"/>
              </a:rPr>
              <a:t>Sources of disclosure on the internet </a:t>
            </a:r>
          </a:p>
        </p:txBody>
      </p:sp>
      <p:sp>
        <p:nvSpPr>
          <p:cNvPr id="5" name="Rectangle 4"/>
          <p:cNvSpPr>
            <a:spLocks/>
          </p:cNvSpPr>
          <p:nvPr/>
        </p:nvSpPr>
        <p:spPr bwMode="auto">
          <a:xfrm>
            <a:off x="652210" y="690351"/>
            <a:ext cx="8103428" cy="270030"/>
          </a:xfrm>
          <a:prstGeom prst="rect">
            <a:avLst/>
          </a:prstGeom>
          <a:solidFill>
            <a:srgbClr val="024DA1"/>
          </a:solidFill>
          <a:ln>
            <a:noFill/>
          </a:ln>
        </p:spPr>
        <p:txBody>
          <a:bodyPr lIns="0" tIns="0" rIns="0" bIns="0" anchor="ctr"/>
          <a:lstStyle/>
          <a:p>
            <a:pPr marL="85725"/>
            <a:r>
              <a:rPr lang="en-IE" sz="1500" b="1" spc="-71" dirty="0">
                <a:solidFill>
                  <a:srgbClr val="FFFCF6"/>
                </a:solidFill>
                <a:latin typeface="Arial"/>
                <a:ea typeface="Open Sans" panose="020B0606030504020204" pitchFamily="34" charset="0"/>
                <a:cs typeface="Arial"/>
              </a:rPr>
              <a:t>CP10: Common Practice Principles</a:t>
            </a:r>
          </a:p>
        </p:txBody>
      </p:sp>
      <p:sp>
        <p:nvSpPr>
          <p:cNvPr id="78" name="TextBox 77"/>
          <p:cNvSpPr txBox="1"/>
          <p:nvPr/>
        </p:nvSpPr>
        <p:spPr>
          <a:xfrm>
            <a:off x="3846213" y="1021208"/>
            <a:ext cx="1085554" cy="241570"/>
          </a:xfrm>
          <a:prstGeom prst="rect">
            <a:avLst/>
          </a:prstGeom>
          <a:noFill/>
          <a:ln w="28575">
            <a:noFill/>
          </a:ln>
        </p:spPr>
        <p:txBody>
          <a:bodyPr wrap="square" lIns="0" tIns="0" rIns="0" bIns="0" rtlCol="0">
            <a:noAutofit/>
          </a:bodyPr>
          <a:lstStyle/>
          <a:p>
            <a:pPr algn="ctr"/>
            <a:r>
              <a:rPr lang="en-GB" sz="1600" b="1" dirty="0">
                <a:solidFill>
                  <a:schemeClr val="bg1"/>
                </a:solidFill>
              </a:rPr>
              <a:t>WEBSITES</a:t>
            </a:r>
            <a:endParaRPr lang="en-GB" sz="1600" dirty="0">
              <a:solidFill>
                <a:schemeClr val="bg1"/>
              </a:solidFill>
            </a:endParaRPr>
          </a:p>
        </p:txBody>
      </p:sp>
      <p:sp>
        <p:nvSpPr>
          <p:cNvPr id="3" name="Rectangle 2"/>
          <p:cNvSpPr/>
          <p:nvPr/>
        </p:nvSpPr>
        <p:spPr>
          <a:xfrm>
            <a:off x="1843289" y="2250035"/>
            <a:ext cx="4572000" cy="1631216"/>
          </a:xfrm>
          <a:prstGeom prst="rect">
            <a:avLst/>
          </a:prstGeom>
        </p:spPr>
        <p:txBody>
          <a:bodyPr>
            <a:spAutoFit/>
          </a:bodyPr>
          <a:lstStyle/>
          <a:p>
            <a:pPr marL="285750" indent="-285750">
              <a:buFont typeface="Arial" panose="020B0604020202020204" pitchFamily="34" charset="0"/>
              <a:buChar char="•"/>
            </a:pPr>
            <a:r>
              <a:rPr lang="es-ES" sz="2000" dirty="0">
                <a:solidFill>
                  <a:schemeClr val="tx2"/>
                </a:solidFill>
                <a:latin typeface="Arial" panose="020B0604020202020204" pitchFamily="34" charset="0"/>
                <a:cs typeface="Arial" panose="020B0604020202020204" pitchFamily="34" charset="0"/>
              </a:rPr>
              <a:t>E-commerce platforms</a:t>
            </a:r>
          </a:p>
          <a:p>
            <a:pPr marL="285750" indent="-285750">
              <a:buFont typeface="Arial" panose="020B0604020202020204" pitchFamily="34" charset="0"/>
              <a:buChar char="•"/>
            </a:pPr>
            <a:endParaRPr lang="es-ES" sz="2000" dirty="0">
              <a:solidFill>
                <a:schemeClr val="tx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S" sz="2000" dirty="0">
                <a:solidFill>
                  <a:schemeClr val="tx2"/>
                </a:solidFill>
                <a:latin typeface="Arial" panose="020B0604020202020204" pitchFamily="34" charset="0"/>
                <a:cs typeface="Arial" panose="020B0604020202020204" pitchFamily="34" charset="0"/>
              </a:rPr>
              <a:t>Online databases</a:t>
            </a:r>
          </a:p>
          <a:p>
            <a:pPr marL="285750" indent="-285750">
              <a:buFont typeface="Arial" panose="020B0604020202020204" pitchFamily="34" charset="0"/>
              <a:buChar char="•"/>
            </a:pPr>
            <a:endParaRPr lang="es-ES" sz="2000" dirty="0">
              <a:solidFill>
                <a:schemeClr val="tx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S" sz="2000" dirty="0">
                <a:solidFill>
                  <a:schemeClr val="tx2"/>
                </a:solidFill>
                <a:latin typeface="Arial" panose="020B0604020202020204" pitchFamily="34" charset="0"/>
                <a:cs typeface="Arial" panose="020B0604020202020204" pitchFamily="34" charset="0"/>
              </a:rPr>
              <a:t>Social media</a:t>
            </a:r>
          </a:p>
        </p:txBody>
      </p:sp>
      <p:sp>
        <p:nvSpPr>
          <p:cNvPr id="24" name="Rectangle 23"/>
          <p:cNvSpPr/>
          <p:nvPr/>
        </p:nvSpPr>
        <p:spPr>
          <a:xfrm>
            <a:off x="1183989" y="1775951"/>
            <a:ext cx="4926771" cy="266163"/>
          </a:xfrm>
          <a:prstGeom prst="rect">
            <a:avLst/>
          </a:prstGeom>
        </p:spPr>
        <p:txBody>
          <a:bodyPr wrap="square">
            <a:spAutoFit/>
          </a:bodyPr>
          <a:lstStyle/>
          <a:p>
            <a:pPr algn="just">
              <a:lnSpc>
                <a:spcPts val="1200"/>
              </a:lnSpc>
              <a:spcAft>
                <a:spcPts val="0"/>
              </a:spcAft>
            </a:pPr>
            <a:r>
              <a:rPr lang="en-IE" sz="2000" b="1" dirty="0">
                <a:solidFill>
                  <a:schemeClr val="tx2"/>
                </a:solidFill>
                <a:latin typeface="Arial" panose="020B0604020202020204" pitchFamily="34" charset="0"/>
                <a:ea typeface="Times New Roman" panose="02020603050405020304" pitchFamily="18" charset="0"/>
                <a:cs typeface="Times New Roman" panose="02020603050405020304" pitchFamily="18" charset="0"/>
              </a:rPr>
              <a:t>Types:</a:t>
            </a:r>
            <a:endParaRPr lang="es-ES" sz="2000" dirty="0">
              <a:solidFill>
                <a:schemeClr val="tx2"/>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16" name="Rectangle 16"/>
          <p:cNvSpPr>
            <a:spLocks/>
          </p:cNvSpPr>
          <p:nvPr/>
        </p:nvSpPr>
        <p:spPr bwMode="auto">
          <a:xfrm>
            <a:off x="1067144" y="271164"/>
            <a:ext cx="7688494"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UltraLight"/>
              </a:rPr>
              <a:t>Convergence Project: </a:t>
            </a: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pitchFamily="2" charset="0"/>
              </a:rPr>
              <a:t>CP10. </a:t>
            </a:r>
            <a:r>
              <a:rPr lang="en-GB" sz="1100" spc="-71" dirty="0">
                <a:solidFill>
                  <a:srgbClr val="FFFFFF">
                    <a:lumMod val="65000"/>
                  </a:srgbClr>
                </a:solidFill>
                <a:latin typeface="Arial" panose="020B0604020202020204" pitchFamily="34" charset="0"/>
                <a:ea typeface="Helvetica Neue UltraLight"/>
                <a:cs typeface="Arial" panose="020B0604020202020204" pitchFamily="34" charset="0"/>
              </a:rPr>
              <a:t>Criteria for assessing disclosure of designs on the internet</a:t>
            </a:r>
          </a:p>
        </p:txBody>
      </p:sp>
      <p:sp>
        <p:nvSpPr>
          <p:cNvPr id="17" name="Rectangle 16"/>
          <p:cNvSpPr>
            <a:spLocks/>
          </p:cNvSpPr>
          <p:nvPr/>
        </p:nvSpPr>
        <p:spPr bwMode="auto">
          <a:xfrm rot="16200000">
            <a:off x="-1010790" y="2944072"/>
            <a:ext cx="3569143" cy="243142"/>
          </a:xfrm>
          <a:prstGeom prst="rect">
            <a:avLst/>
          </a:prstGeom>
          <a:solidFill>
            <a:schemeClr val="accent5"/>
          </a:solidFill>
          <a:ln w="28575">
            <a:solidFill>
              <a:schemeClr val="accent5"/>
            </a:solidFill>
          </a:ln>
        </p:spPr>
        <p:txBody>
          <a:bodyPr lIns="0" tIns="0" rIns="0" bIns="0" anchor="ctr"/>
          <a:lstStyle/>
          <a:p>
            <a:pPr marL="85725" algn="ctr"/>
            <a:r>
              <a:rPr lang="en-US" sz="1500" b="1" spc="-71" dirty="0">
                <a:solidFill>
                  <a:schemeClr val="bg1"/>
                </a:solidFill>
                <a:latin typeface="Arial"/>
                <a:ea typeface="Open Sans" panose="020B0606030504020204" pitchFamily="34" charset="0"/>
                <a:cs typeface="Arial"/>
              </a:rPr>
              <a:t>Websites</a:t>
            </a:r>
          </a:p>
        </p:txBody>
      </p:sp>
    </p:spTree>
    <p:extLst>
      <p:ext uri="{BB962C8B-B14F-4D97-AF65-F5344CB8AC3E}">
        <p14:creationId xmlns:p14="http://schemas.microsoft.com/office/powerpoint/2010/main" val="11261602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3" name="TextBox 22"/>
          <p:cNvSpPr txBox="1"/>
          <p:nvPr/>
        </p:nvSpPr>
        <p:spPr>
          <a:xfrm>
            <a:off x="1658415" y="2039025"/>
            <a:ext cx="5775026" cy="584775"/>
          </a:xfrm>
          <a:prstGeom prst="rect">
            <a:avLst/>
          </a:prstGeom>
          <a:noFill/>
        </p:spPr>
        <p:txBody>
          <a:bodyPr wrap="square" rtlCol="0">
            <a:spAutoFit/>
          </a:bodyPr>
          <a:lstStyle/>
          <a:p>
            <a:pPr marL="1163638" indent="-1163638" algn="ctr"/>
            <a:r>
              <a:rPr lang="es-ES" sz="3200" b="1" dirty="0">
                <a:solidFill>
                  <a:schemeClr val="tx2"/>
                </a:solidFill>
                <a:latin typeface="Arial" panose="020B0604020202020204" pitchFamily="34" charset="0"/>
                <a:cs typeface="Arial" panose="020B0604020202020204" pitchFamily="34" charset="0"/>
              </a:rPr>
              <a:t>CONVERGENCE PROJECTS</a:t>
            </a:r>
            <a:endParaRPr lang="en-GB" sz="3200" b="1" dirty="0">
              <a:solidFill>
                <a:schemeClr val="tx2"/>
              </a:solidFill>
              <a:latin typeface="Arial" panose="020B0604020202020204" pitchFamily="34" charset="0"/>
              <a:cs typeface="Arial" panose="020B0604020202020204" pitchFamily="34" charset="0"/>
            </a:endParaRPr>
          </a:p>
        </p:txBody>
      </p:sp>
      <p:sp>
        <p:nvSpPr>
          <p:cNvPr id="5" name="Rectangle 16"/>
          <p:cNvSpPr>
            <a:spLocks/>
          </p:cNvSpPr>
          <p:nvPr/>
        </p:nvSpPr>
        <p:spPr bwMode="auto">
          <a:xfrm>
            <a:off x="1067144" y="271164"/>
            <a:ext cx="7688494"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UltraLight"/>
              </a:rPr>
              <a:t>Convergence Project: </a:t>
            </a: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pitchFamily="2" charset="0"/>
              </a:rPr>
              <a:t>CP10. </a:t>
            </a:r>
            <a:r>
              <a:rPr lang="en-GB" sz="1100" spc="-71" dirty="0">
                <a:solidFill>
                  <a:srgbClr val="FFFFFF">
                    <a:lumMod val="65000"/>
                  </a:srgbClr>
                </a:solidFill>
                <a:latin typeface="Arial" panose="020B0604020202020204" pitchFamily="34" charset="0"/>
                <a:ea typeface="Helvetica Neue UltraLight"/>
                <a:cs typeface="Arial" panose="020B0604020202020204" pitchFamily="34" charset="0"/>
              </a:rPr>
              <a:t>Criteria for assessing disclosure of designs on the internet</a:t>
            </a:r>
          </a:p>
        </p:txBody>
      </p:sp>
    </p:spTree>
    <p:extLst>
      <p:ext uri="{BB962C8B-B14F-4D97-AF65-F5344CB8AC3E}">
        <p14:creationId xmlns:p14="http://schemas.microsoft.com/office/powerpoint/2010/main" val="11355530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966280" y="3038131"/>
            <a:ext cx="3945111" cy="461665"/>
          </a:xfrm>
          <a:prstGeom prst="rect">
            <a:avLst/>
          </a:prstGeom>
        </p:spPr>
        <p:txBody>
          <a:bodyPr wrap="square">
            <a:spAutoFit/>
          </a:bodyPr>
          <a:lstStyle/>
          <a:p>
            <a:r>
              <a:rPr lang="es-ES" sz="1200" dirty="0">
                <a:solidFill>
                  <a:schemeClr val="tx2"/>
                </a:solidFill>
                <a:latin typeface="Arial" panose="020B0604020202020204" pitchFamily="34" charset="0"/>
                <a:cs typeface="Arial" panose="020B0604020202020204" pitchFamily="34" charset="0"/>
              </a:rPr>
              <a:t>ZR 187/16 of 11/01/2018 </a:t>
            </a:r>
            <a:r>
              <a:rPr lang="es-ES" sz="1200" b="1" dirty="0">
                <a:solidFill>
                  <a:schemeClr val="tx2"/>
                </a:solidFill>
                <a:latin typeface="Arial" panose="020B0604020202020204" pitchFamily="34" charset="0"/>
                <a:cs typeface="Arial" panose="020B0604020202020204" pitchFamily="34" charset="0"/>
              </a:rPr>
              <a:t>(‘Ballerina shoes’)</a:t>
            </a:r>
            <a:r>
              <a:rPr lang="en-US" sz="1200" dirty="0">
                <a:solidFill>
                  <a:schemeClr val="tx2"/>
                </a:solidFill>
                <a:latin typeface="Arial" panose="020B0604020202020204" pitchFamily="34" charset="0"/>
                <a:cs typeface="Arial" panose="020B0604020202020204" pitchFamily="34" charset="0"/>
              </a:rPr>
              <a:t> , </a:t>
            </a:r>
            <a:r>
              <a:rPr lang="en-US" sz="1200" dirty="0">
                <a:solidFill>
                  <a:srgbClr val="183D8C"/>
                </a:solidFill>
                <a:latin typeface="Arial" panose="020B0604020202020204" pitchFamily="34" charset="0"/>
                <a:cs typeface="Arial" panose="020B0604020202020204" pitchFamily="34" charset="0"/>
              </a:rPr>
              <a:t>§ 26 - 27</a:t>
            </a:r>
            <a:br>
              <a:rPr lang="es-ES" sz="1200" b="1" dirty="0">
                <a:solidFill>
                  <a:schemeClr val="tx2"/>
                </a:solidFill>
                <a:latin typeface="Arial" panose="020B0604020202020204" pitchFamily="34" charset="0"/>
                <a:cs typeface="Arial" panose="020B0604020202020204" pitchFamily="34" charset="0"/>
              </a:rPr>
            </a:br>
            <a:r>
              <a:rPr lang="en-US" sz="1200" dirty="0">
                <a:solidFill>
                  <a:schemeClr val="tx2"/>
                </a:solidFill>
                <a:latin typeface="Arial" panose="020B0604020202020204" pitchFamily="34" charset="0"/>
                <a:cs typeface="Arial" panose="020B0604020202020204" pitchFamily="34" charset="0"/>
              </a:rPr>
              <a:t>Federal Supreme Court of Germany I</a:t>
            </a:r>
            <a:endParaRPr lang="es-ES" sz="1200" dirty="0">
              <a:solidFill>
                <a:schemeClr val="tx2"/>
              </a:solidFill>
              <a:latin typeface="Arial" panose="020B0604020202020204" pitchFamily="34" charset="0"/>
              <a:cs typeface="Arial" panose="020B0604020202020204" pitchFamily="34" charset="0"/>
            </a:endParaRPr>
          </a:p>
        </p:txBody>
      </p:sp>
      <p:sp>
        <p:nvSpPr>
          <p:cNvPr id="14" name="TextBox 13"/>
          <p:cNvSpPr txBox="1"/>
          <p:nvPr/>
        </p:nvSpPr>
        <p:spPr>
          <a:xfrm>
            <a:off x="5059198" y="2368133"/>
            <a:ext cx="2685535" cy="338554"/>
          </a:xfrm>
          <a:prstGeom prst="rect">
            <a:avLst/>
          </a:prstGeom>
          <a:noFill/>
        </p:spPr>
        <p:txBody>
          <a:bodyPr wrap="square" rtlCol="0">
            <a:spAutoFit/>
          </a:bodyPr>
          <a:lstStyle/>
          <a:p>
            <a:r>
              <a:rPr lang="es-ES" sz="1600" b="1" dirty="0">
                <a:solidFill>
                  <a:schemeClr val="tx2"/>
                </a:solidFill>
                <a:latin typeface="Arial" panose="020B0604020202020204" pitchFamily="34" charset="0"/>
                <a:cs typeface="Arial" panose="020B0604020202020204" pitchFamily="34" charset="0"/>
              </a:rPr>
              <a:t>CP10</a:t>
            </a:r>
          </a:p>
        </p:txBody>
      </p:sp>
      <p:cxnSp>
        <p:nvCxnSpPr>
          <p:cNvPr id="15" name="Straight Connector 14"/>
          <p:cNvCxnSpPr/>
          <p:nvPr/>
        </p:nvCxnSpPr>
        <p:spPr>
          <a:xfrm>
            <a:off x="966281" y="2806312"/>
            <a:ext cx="7656125" cy="0"/>
          </a:xfrm>
          <a:prstGeom prst="line">
            <a:avLst/>
          </a:prstGeom>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5059198" y="3032067"/>
            <a:ext cx="3696441" cy="276999"/>
          </a:xfrm>
          <a:prstGeom prst="rect">
            <a:avLst/>
          </a:prstGeom>
          <a:solidFill>
            <a:schemeClr val="accent1">
              <a:lumMod val="20000"/>
              <a:lumOff val="80000"/>
            </a:schemeClr>
          </a:solidFill>
        </p:spPr>
        <p:txBody>
          <a:bodyPr wrap="square">
            <a:spAutoFit/>
          </a:bodyPr>
          <a:lstStyle/>
          <a:p>
            <a:r>
              <a:rPr lang="en-US" sz="1200" i="1" dirty="0">
                <a:solidFill>
                  <a:schemeClr val="tx2"/>
                </a:solidFill>
                <a:latin typeface="Arial" panose="020B0604020202020204" pitchFamily="34" charset="0"/>
                <a:cs typeface="Arial" panose="020B0604020202020204" pitchFamily="34" charset="0"/>
              </a:rPr>
              <a:t>Offering a product for sale in an e-shop = disclosure </a:t>
            </a:r>
          </a:p>
        </p:txBody>
      </p:sp>
      <p:sp>
        <p:nvSpPr>
          <p:cNvPr id="21" name="Rectangle 20"/>
          <p:cNvSpPr>
            <a:spLocks/>
          </p:cNvSpPr>
          <p:nvPr/>
        </p:nvSpPr>
        <p:spPr bwMode="auto">
          <a:xfrm>
            <a:off x="652210" y="1020645"/>
            <a:ext cx="8103428" cy="293586"/>
          </a:xfrm>
          <a:prstGeom prst="rect">
            <a:avLst/>
          </a:prstGeom>
          <a:noFill/>
          <a:ln w="28575">
            <a:solidFill>
              <a:schemeClr val="accent5"/>
            </a:solidFill>
          </a:ln>
        </p:spPr>
        <p:txBody>
          <a:bodyPr lIns="0" tIns="0" rIns="0" bIns="0" anchor="ctr"/>
          <a:lstStyle/>
          <a:p>
            <a:pPr marL="85725"/>
            <a:r>
              <a:rPr lang="en-US" sz="1500" b="1" spc="-71" dirty="0">
                <a:solidFill>
                  <a:schemeClr val="accent5"/>
                </a:solidFill>
                <a:latin typeface="Arial"/>
                <a:ea typeface="Open Sans" panose="020B0606030504020204" pitchFamily="34" charset="0"/>
                <a:cs typeface="Arial"/>
              </a:rPr>
              <a:t>Sources of disclosure on the internet. Relevant case-law </a:t>
            </a:r>
          </a:p>
        </p:txBody>
      </p:sp>
      <p:sp>
        <p:nvSpPr>
          <p:cNvPr id="22" name="Rectangle 21"/>
          <p:cNvSpPr>
            <a:spLocks/>
          </p:cNvSpPr>
          <p:nvPr/>
        </p:nvSpPr>
        <p:spPr bwMode="auto">
          <a:xfrm>
            <a:off x="652211" y="701475"/>
            <a:ext cx="8103428" cy="270030"/>
          </a:xfrm>
          <a:prstGeom prst="rect">
            <a:avLst/>
          </a:prstGeom>
          <a:solidFill>
            <a:srgbClr val="024DA1"/>
          </a:solidFill>
          <a:ln>
            <a:noFill/>
          </a:ln>
        </p:spPr>
        <p:txBody>
          <a:bodyPr lIns="0" tIns="0" rIns="0" bIns="0" anchor="ctr"/>
          <a:lstStyle/>
          <a:p>
            <a:pPr marL="85725"/>
            <a:r>
              <a:rPr lang="en-IE" sz="1500" b="1" spc="-71" dirty="0">
                <a:solidFill>
                  <a:srgbClr val="FFFCF6"/>
                </a:solidFill>
                <a:latin typeface="Arial"/>
                <a:ea typeface="Open Sans" panose="020B0606030504020204" pitchFamily="34" charset="0"/>
                <a:cs typeface="Arial"/>
              </a:rPr>
              <a:t>CP10: Common Practice Principles</a:t>
            </a:r>
          </a:p>
        </p:txBody>
      </p:sp>
      <p:sp>
        <p:nvSpPr>
          <p:cNvPr id="23" name="Round Diagonal Corner Rectangle 22"/>
          <p:cNvSpPr/>
          <p:nvPr/>
        </p:nvSpPr>
        <p:spPr>
          <a:xfrm rot="10800000">
            <a:off x="966280" y="1754577"/>
            <a:ext cx="2650506" cy="571075"/>
          </a:xfrm>
          <a:prstGeom prst="round2Diag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Rectangle 23"/>
          <p:cNvSpPr/>
          <p:nvPr/>
        </p:nvSpPr>
        <p:spPr>
          <a:xfrm>
            <a:off x="966280" y="1870838"/>
            <a:ext cx="2999803" cy="338554"/>
          </a:xfrm>
          <a:prstGeom prst="rect">
            <a:avLst/>
          </a:prstGeom>
        </p:spPr>
        <p:txBody>
          <a:bodyPr wrap="square">
            <a:spAutoFit/>
          </a:bodyPr>
          <a:lstStyle/>
          <a:p>
            <a:r>
              <a:rPr lang="en-IE" sz="1600" b="1" dirty="0">
                <a:solidFill>
                  <a:srgbClr val="FFFFFF"/>
                </a:solidFill>
                <a:latin typeface="Arial" panose="020B0604020202020204" pitchFamily="34" charset="0"/>
              </a:rPr>
              <a:t>E-commerce platforms</a:t>
            </a:r>
          </a:p>
        </p:txBody>
      </p:sp>
      <p:sp>
        <p:nvSpPr>
          <p:cNvPr id="12" name="Rectangle 11"/>
          <p:cNvSpPr>
            <a:spLocks/>
          </p:cNvSpPr>
          <p:nvPr/>
        </p:nvSpPr>
        <p:spPr bwMode="auto">
          <a:xfrm rot="16200000">
            <a:off x="-1010789" y="3001244"/>
            <a:ext cx="3569143" cy="243142"/>
          </a:xfrm>
          <a:prstGeom prst="rect">
            <a:avLst/>
          </a:prstGeom>
          <a:solidFill>
            <a:schemeClr val="accent5"/>
          </a:solidFill>
          <a:ln w="28575">
            <a:solidFill>
              <a:schemeClr val="accent5"/>
            </a:solidFill>
          </a:ln>
        </p:spPr>
        <p:txBody>
          <a:bodyPr lIns="0" tIns="0" rIns="0" bIns="0" anchor="ctr"/>
          <a:lstStyle/>
          <a:p>
            <a:pPr marL="85725" algn="ctr"/>
            <a:r>
              <a:rPr lang="en-US" sz="1500" b="1" spc="-71" dirty="0">
                <a:solidFill>
                  <a:schemeClr val="bg1"/>
                </a:solidFill>
                <a:latin typeface="Arial"/>
                <a:ea typeface="Open Sans" panose="020B0606030504020204" pitchFamily="34" charset="0"/>
                <a:cs typeface="Arial"/>
              </a:rPr>
              <a:t>Websites</a:t>
            </a:r>
          </a:p>
        </p:txBody>
      </p:sp>
      <p:sp>
        <p:nvSpPr>
          <p:cNvPr id="13" name="Rectangle 16"/>
          <p:cNvSpPr>
            <a:spLocks/>
          </p:cNvSpPr>
          <p:nvPr/>
        </p:nvSpPr>
        <p:spPr bwMode="auto">
          <a:xfrm>
            <a:off x="1067144" y="271164"/>
            <a:ext cx="7688494"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UltraLight"/>
              </a:rPr>
              <a:t>Convergence Project: </a:t>
            </a: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pitchFamily="2" charset="0"/>
              </a:rPr>
              <a:t>CP10. </a:t>
            </a:r>
            <a:r>
              <a:rPr lang="en-GB" sz="1100" spc="-71" dirty="0">
                <a:solidFill>
                  <a:srgbClr val="FFFFFF">
                    <a:lumMod val="65000"/>
                  </a:srgbClr>
                </a:solidFill>
                <a:latin typeface="Arial" panose="020B0604020202020204" pitchFamily="34" charset="0"/>
                <a:ea typeface="Helvetica Neue UltraLight"/>
                <a:cs typeface="Arial" panose="020B0604020202020204" pitchFamily="34" charset="0"/>
              </a:rPr>
              <a:t>Criteria for assessing disclosure of designs on the internet</a:t>
            </a:r>
          </a:p>
        </p:txBody>
      </p:sp>
      <p:pic>
        <p:nvPicPr>
          <p:cNvPr id="2" name="Picture 1"/>
          <p:cNvPicPr>
            <a:picLocks noChangeAspect="1"/>
          </p:cNvPicPr>
          <p:nvPr/>
        </p:nvPicPr>
        <p:blipFill>
          <a:blip r:embed="rId4"/>
          <a:stretch>
            <a:fillRect/>
          </a:stretch>
        </p:blipFill>
        <p:spPr>
          <a:xfrm>
            <a:off x="1757197" y="3793722"/>
            <a:ext cx="1417970" cy="848323"/>
          </a:xfrm>
          <a:prstGeom prst="rect">
            <a:avLst/>
          </a:prstGeom>
        </p:spPr>
      </p:pic>
    </p:spTree>
    <p:extLst>
      <p:ext uri="{BB962C8B-B14F-4D97-AF65-F5344CB8AC3E}">
        <p14:creationId xmlns:p14="http://schemas.microsoft.com/office/powerpoint/2010/main" val="16331653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5"/>
          <a:stretch>
            <a:fillRect/>
          </a:stretch>
        </p:blipFill>
        <p:spPr>
          <a:xfrm>
            <a:off x="4190171" y="4224229"/>
            <a:ext cx="724673" cy="609238"/>
          </a:xfrm>
          <a:prstGeom prst="rect">
            <a:avLst/>
          </a:prstGeom>
        </p:spPr>
      </p:pic>
      <p:pic>
        <p:nvPicPr>
          <p:cNvPr id="5" name="Picture 4"/>
          <p:cNvPicPr>
            <a:picLocks noChangeAspect="1"/>
          </p:cNvPicPr>
          <p:nvPr/>
        </p:nvPicPr>
        <p:blipFill>
          <a:blip r:embed="rId6"/>
          <a:stretch>
            <a:fillRect/>
          </a:stretch>
        </p:blipFill>
        <p:spPr>
          <a:xfrm>
            <a:off x="4249395" y="3101352"/>
            <a:ext cx="606224" cy="847616"/>
          </a:xfrm>
          <a:prstGeom prst="rect">
            <a:avLst/>
          </a:prstGeom>
        </p:spPr>
      </p:pic>
      <p:sp>
        <p:nvSpPr>
          <p:cNvPr id="4" name="TextBox 3"/>
          <p:cNvSpPr txBox="1"/>
          <p:nvPr/>
        </p:nvSpPr>
        <p:spPr>
          <a:xfrm>
            <a:off x="1067144" y="4025133"/>
            <a:ext cx="3550342" cy="461665"/>
          </a:xfrm>
          <a:prstGeom prst="rect">
            <a:avLst/>
          </a:prstGeom>
          <a:noFill/>
        </p:spPr>
        <p:txBody>
          <a:bodyPr wrap="square" rtlCol="0">
            <a:spAutoFit/>
          </a:bodyPr>
          <a:lstStyle/>
          <a:p>
            <a:r>
              <a:rPr lang="en-US" sz="1200" dirty="0">
                <a:solidFill>
                  <a:srgbClr val="183D8C"/>
                </a:solidFill>
                <a:latin typeface="Arial" panose="020B0604020202020204" pitchFamily="34" charset="0"/>
                <a:cs typeface="Arial" panose="020B0604020202020204" pitchFamily="34" charset="0"/>
                <a:hlinkClick r:id="rId7"/>
              </a:rPr>
              <a:t>T-513/09</a:t>
            </a:r>
            <a:r>
              <a:rPr lang="en-US" sz="1200" dirty="0">
                <a:solidFill>
                  <a:srgbClr val="183D8C"/>
                </a:solidFill>
                <a:latin typeface="Arial" panose="020B0604020202020204" pitchFamily="34" charset="0"/>
                <a:cs typeface="Arial" panose="020B0604020202020204" pitchFamily="34" charset="0"/>
              </a:rPr>
              <a:t> of 16/12/2010 </a:t>
            </a:r>
            <a:r>
              <a:rPr lang="en-US" sz="1200" b="1" dirty="0">
                <a:solidFill>
                  <a:srgbClr val="183D8C"/>
                </a:solidFill>
                <a:latin typeface="Arial" panose="020B0604020202020204" pitchFamily="34" charset="0"/>
                <a:cs typeface="Arial" panose="020B0604020202020204" pitchFamily="34" charset="0"/>
              </a:rPr>
              <a:t>(‘Ornamentación’), </a:t>
            </a:r>
            <a:r>
              <a:rPr lang="en-US" sz="1200" dirty="0">
                <a:solidFill>
                  <a:srgbClr val="183D8C"/>
                </a:solidFill>
                <a:latin typeface="Arial" panose="020B0604020202020204" pitchFamily="34" charset="0"/>
                <a:cs typeface="Arial" panose="020B0604020202020204" pitchFamily="34" charset="0"/>
              </a:rPr>
              <a:t>§ 20</a:t>
            </a:r>
            <a:endParaRPr lang="en-US" sz="1200" b="1" dirty="0">
              <a:solidFill>
                <a:srgbClr val="183D8C"/>
              </a:solidFill>
              <a:latin typeface="Arial" panose="020B0604020202020204" pitchFamily="34" charset="0"/>
              <a:cs typeface="Arial" panose="020B0604020202020204" pitchFamily="34" charset="0"/>
            </a:endParaRPr>
          </a:p>
          <a:p>
            <a:r>
              <a:rPr lang="en-US" sz="1200" dirty="0">
                <a:solidFill>
                  <a:srgbClr val="183D8C"/>
                </a:solidFill>
                <a:latin typeface="Arial" panose="020B0604020202020204" pitchFamily="34" charset="0"/>
                <a:cs typeface="Arial" panose="020B0604020202020204" pitchFamily="34" charset="0"/>
              </a:rPr>
              <a:t>General Court</a:t>
            </a:r>
          </a:p>
        </p:txBody>
      </p:sp>
      <p:grpSp>
        <p:nvGrpSpPr>
          <p:cNvPr id="13" name="Group 12"/>
          <p:cNvGrpSpPr/>
          <p:nvPr/>
        </p:nvGrpSpPr>
        <p:grpSpPr>
          <a:xfrm>
            <a:off x="646369" y="1492419"/>
            <a:ext cx="3280871" cy="731180"/>
            <a:chOff x="893712" y="65022"/>
            <a:chExt cx="2297804" cy="731180"/>
          </a:xfrm>
        </p:grpSpPr>
        <p:sp>
          <p:nvSpPr>
            <p:cNvPr id="14" name="Round Diagonal Corner Rectangle 13"/>
            <p:cNvSpPr/>
            <p:nvPr/>
          </p:nvSpPr>
          <p:spPr>
            <a:xfrm rot="10800000">
              <a:off x="1121811" y="65022"/>
              <a:ext cx="2069705" cy="571075"/>
            </a:xfrm>
            <a:prstGeom prst="round2Diag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Round Diagonal Corner Rectangle 4"/>
            <p:cNvSpPr txBox="1"/>
            <p:nvPr/>
          </p:nvSpPr>
          <p:spPr>
            <a:xfrm>
              <a:off x="893712" y="280883"/>
              <a:ext cx="2013949" cy="51531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0641" tIns="60960" rIns="113792" bIns="60960" numCol="1" spcCol="1270" anchor="ctr" anchorCtr="0">
              <a:noAutofit/>
            </a:bodyPr>
            <a:lstStyle/>
            <a:p>
              <a:pPr lvl="0" algn="l" defTabSz="711200">
                <a:lnSpc>
                  <a:spcPct val="90000"/>
                </a:lnSpc>
                <a:spcBef>
                  <a:spcPct val="0"/>
                </a:spcBef>
                <a:spcAft>
                  <a:spcPct val="35000"/>
                </a:spcAft>
              </a:pPr>
              <a:r>
                <a:rPr lang="en-IE" sz="1600" b="1" kern="1200" dirty="0">
                  <a:latin typeface="Arial" panose="020B0604020202020204" pitchFamily="34" charset="0"/>
                  <a:cs typeface="Arial" panose="020B0604020202020204" pitchFamily="34" charset="0"/>
                </a:rPr>
                <a:t>Online databases</a:t>
              </a:r>
              <a:br>
                <a:rPr lang="en-IE" sz="1600" b="1" kern="1200" dirty="0">
                  <a:latin typeface="Arial" panose="020B0604020202020204" pitchFamily="34" charset="0"/>
                  <a:cs typeface="Arial" panose="020B0604020202020204" pitchFamily="34" charset="0"/>
                </a:rPr>
              </a:br>
              <a:endParaRPr lang="en-IE" sz="1000" i="1" dirty="0">
                <a:latin typeface="Arial" panose="020B0604020202020204" pitchFamily="34" charset="0"/>
                <a:cs typeface="Arial" panose="020B0604020202020204" pitchFamily="34" charset="0"/>
              </a:endParaRPr>
            </a:p>
            <a:p>
              <a:pPr lvl="0" algn="l" defTabSz="711200">
                <a:lnSpc>
                  <a:spcPct val="90000"/>
                </a:lnSpc>
                <a:spcBef>
                  <a:spcPct val="0"/>
                </a:spcBef>
                <a:spcAft>
                  <a:spcPct val="35000"/>
                </a:spcAft>
              </a:pPr>
              <a:endParaRPr lang="en-IE" sz="1600" b="1" kern="1200" dirty="0">
                <a:latin typeface="Arial" panose="020B0604020202020204" pitchFamily="34" charset="0"/>
                <a:cs typeface="Arial" panose="020B0604020202020204" pitchFamily="34" charset="0"/>
              </a:endParaRPr>
            </a:p>
          </p:txBody>
        </p:sp>
      </p:grpSp>
      <p:sp>
        <p:nvSpPr>
          <p:cNvPr id="2" name="Rectangle 1"/>
          <p:cNvSpPr/>
          <p:nvPr/>
        </p:nvSpPr>
        <p:spPr>
          <a:xfrm>
            <a:off x="1067144" y="2951323"/>
            <a:ext cx="3279249" cy="646331"/>
          </a:xfrm>
          <a:prstGeom prst="rect">
            <a:avLst/>
          </a:prstGeom>
        </p:spPr>
        <p:txBody>
          <a:bodyPr wrap="square">
            <a:spAutoFit/>
          </a:bodyPr>
          <a:lstStyle/>
          <a:p>
            <a:pPr algn="just"/>
            <a:r>
              <a:rPr lang="en-US" sz="1200" dirty="0">
                <a:solidFill>
                  <a:srgbClr val="183D8C"/>
                </a:solidFill>
                <a:latin typeface="Arial" panose="020B0604020202020204" pitchFamily="34" charset="0"/>
                <a:cs typeface="Arial" panose="020B0604020202020204" pitchFamily="34" charset="0"/>
                <a:hlinkClick r:id="rId8"/>
              </a:rPr>
              <a:t>T-251/14</a:t>
            </a:r>
            <a:r>
              <a:rPr lang="en-US" sz="1200" dirty="0">
                <a:solidFill>
                  <a:srgbClr val="183D8C"/>
                </a:solidFill>
                <a:latin typeface="Arial" panose="020B0604020202020204" pitchFamily="34" charset="0"/>
                <a:cs typeface="Arial" panose="020B0604020202020204" pitchFamily="34" charset="0"/>
              </a:rPr>
              <a:t> of 15/10/2015 </a:t>
            </a:r>
            <a:r>
              <a:rPr lang="en-US" sz="1200" b="1" dirty="0">
                <a:solidFill>
                  <a:srgbClr val="183D8C"/>
                </a:solidFill>
                <a:latin typeface="Arial" panose="020B0604020202020204" pitchFamily="34" charset="0"/>
                <a:cs typeface="Arial" panose="020B0604020202020204" pitchFamily="34" charset="0"/>
              </a:rPr>
              <a:t>(‘Doors (part of)’), </a:t>
            </a:r>
          </a:p>
          <a:p>
            <a:pPr algn="just"/>
            <a:r>
              <a:rPr lang="en-US" sz="1200" dirty="0">
                <a:solidFill>
                  <a:srgbClr val="183D8C"/>
                </a:solidFill>
                <a:latin typeface="Arial" panose="020B0604020202020204" pitchFamily="34" charset="0"/>
                <a:cs typeface="Arial" panose="020B0604020202020204" pitchFamily="34" charset="0"/>
              </a:rPr>
              <a:t>§ 22</a:t>
            </a:r>
            <a:endParaRPr lang="en-US" sz="1200" b="1" dirty="0">
              <a:solidFill>
                <a:srgbClr val="183D8C"/>
              </a:solidFill>
              <a:latin typeface="Arial" panose="020B0604020202020204" pitchFamily="34" charset="0"/>
              <a:cs typeface="Arial" panose="020B0604020202020204" pitchFamily="34" charset="0"/>
            </a:endParaRPr>
          </a:p>
          <a:p>
            <a:pPr algn="just"/>
            <a:r>
              <a:rPr lang="en-US" sz="1200" dirty="0">
                <a:solidFill>
                  <a:srgbClr val="183D8C"/>
                </a:solidFill>
                <a:latin typeface="Arial" panose="020B0604020202020204" pitchFamily="34" charset="0"/>
                <a:cs typeface="Arial" panose="020B0604020202020204" pitchFamily="34" charset="0"/>
              </a:rPr>
              <a:t>General Court</a:t>
            </a:r>
          </a:p>
        </p:txBody>
      </p:sp>
      <p:sp>
        <p:nvSpPr>
          <p:cNvPr id="6" name="Rectangle 5"/>
          <p:cNvSpPr/>
          <p:nvPr/>
        </p:nvSpPr>
        <p:spPr>
          <a:xfrm>
            <a:off x="5203026" y="3352894"/>
            <a:ext cx="3552613" cy="646331"/>
          </a:xfrm>
          <a:prstGeom prst="rect">
            <a:avLst/>
          </a:prstGeom>
          <a:solidFill>
            <a:schemeClr val="accent1">
              <a:lumMod val="20000"/>
              <a:lumOff val="80000"/>
            </a:schemeClr>
          </a:solidFill>
        </p:spPr>
        <p:txBody>
          <a:bodyPr wrap="square">
            <a:spAutoFit/>
          </a:bodyPr>
          <a:lstStyle/>
          <a:p>
            <a:pPr algn="just"/>
            <a:r>
              <a:rPr lang="es-ES" sz="1200" i="1" dirty="0">
                <a:solidFill>
                  <a:srgbClr val="183D8C"/>
                </a:solidFill>
                <a:latin typeface="Arial" panose="020B0604020202020204" pitchFamily="34" charset="0"/>
                <a:cs typeface="Arial" panose="020B0604020202020204" pitchFamily="34" charset="0"/>
              </a:rPr>
              <a:t>Publication of a design in an online database administered by public authorities constitutes disclosure</a:t>
            </a:r>
            <a:endParaRPr lang="en-US" sz="1200" i="1" dirty="0">
              <a:solidFill>
                <a:schemeClr val="tx2"/>
              </a:solidFill>
              <a:latin typeface="Arial" panose="020B0604020202020204" pitchFamily="34" charset="0"/>
              <a:cs typeface="Arial" panose="020B0604020202020204" pitchFamily="34" charset="0"/>
            </a:endParaRPr>
          </a:p>
        </p:txBody>
      </p:sp>
      <p:sp>
        <p:nvSpPr>
          <p:cNvPr id="18" name="TextBox 17"/>
          <p:cNvSpPr txBox="1"/>
          <p:nvPr/>
        </p:nvSpPr>
        <p:spPr>
          <a:xfrm>
            <a:off x="5203026" y="2281776"/>
            <a:ext cx="2685535" cy="338554"/>
          </a:xfrm>
          <a:prstGeom prst="rect">
            <a:avLst/>
          </a:prstGeom>
          <a:noFill/>
        </p:spPr>
        <p:txBody>
          <a:bodyPr wrap="square" rtlCol="0">
            <a:spAutoFit/>
          </a:bodyPr>
          <a:lstStyle/>
          <a:p>
            <a:r>
              <a:rPr lang="es-ES" sz="1600" b="1" dirty="0">
                <a:solidFill>
                  <a:schemeClr val="tx2"/>
                </a:solidFill>
                <a:latin typeface="Arial" panose="020B0604020202020204" pitchFamily="34" charset="0"/>
                <a:cs typeface="Arial" panose="020B0604020202020204" pitchFamily="34" charset="0"/>
              </a:rPr>
              <a:t>CP10</a:t>
            </a:r>
          </a:p>
        </p:txBody>
      </p:sp>
      <p:cxnSp>
        <p:nvCxnSpPr>
          <p:cNvPr id="19" name="Straight Connector 18"/>
          <p:cNvCxnSpPr/>
          <p:nvPr/>
        </p:nvCxnSpPr>
        <p:spPr>
          <a:xfrm>
            <a:off x="1004116" y="2680324"/>
            <a:ext cx="7821456" cy="20921"/>
          </a:xfrm>
          <a:prstGeom prst="line">
            <a:avLst/>
          </a:prstGeom>
        </p:spPr>
        <p:style>
          <a:lnRef idx="2">
            <a:schemeClr val="accent1"/>
          </a:lnRef>
          <a:fillRef idx="0">
            <a:schemeClr val="accent1"/>
          </a:fillRef>
          <a:effectRef idx="1">
            <a:schemeClr val="accent1"/>
          </a:effectRef>
          <a:fontRef idx="minor">
            <a:schemeClr val="tx1"/>
          </a:fontRef>
        </p:style>
      </p:cxnSp>
      <p:sp>
        <p:nvSpPr>
          <p:cNvPr id="22" name="Rectangle 21"/>
          <p:cNvSpPr>
            <a:spLocks/>
          </p:cNvSpPr>
          <p:nvPr/>
        </p:nvSpPr>
        <p:spPr bwMode="auto">
          <a:xfrm>
            <a:off x="646369" y="1001736"/>
            <a:ext cx="8103428" cy="293586"/>
          </a:xfrm>
          <a:prstGeom prst="rect">
            <a:avLst/>
          </a:prstGeom>
          <a:noFill/>
          <a:ln w="28575">
            <a:solidFill>
              <a:schemeClr val="accent5"/>
            </a:solidFill>
          </a:ln>
        </p:spPr>
        <p:txBody>
          <a:bodyPr lIns="0" tIns="0" rIns="0" bIns="0" anchor="ctr"/>
          <a:lstStyle/>
          <a:p>
            <a:pPr marL="85725"/>
            <a:r>
              <a:rPr lang="en-US" sz="1500" b="1" spc="-71" dirty="0">
                <a:solidFill>
                  <a:schemeClr val="accent5"/>
                </a:solidFill>
                <a:latin typeface="Arial"/>
                <a:ea typeface="Open Sans" panose="020B0606030504020204" pitchFamily="34" charset="0"/>
                <a:cs typeface="Arial"/>
              </a:rPr>
              <a:t>Sources of disclosure on the internet. Relevant case-law </a:t>
            </a:r>
          </a:p>
        </p:txBody>
      </p:sp>
      <p:sp>
        <p:nvSpPr>
          <p:cNvPr id="23" name="Rectangle 22"/>
          <p:cNvSpPr>
            <a:spLocks/>
          </p:cNvSpPr>
          <p:nvPr/>
        </p:nvSpPr>
        <p:spPr bwMode="auto">
          <a:xfrm>
            <a:off x="652211" y="698200"/>
            <a:ext cx="8103428" cy="270030"/>
          </a:xfrm>
          <a:prstGeom prst="rect">
            <a:avLst/>
          </a:prstGeom>
          <a:solidFill>
            <a:srgbClr val="024DA1"/>
          </a:solidFill>
          <a:ln>
            <a:noFill/>
          </a:ln>
        </p:spPr>
        <p:txBody>
          <a:bodyPr lIns="0" tIns="0" rIns="0" bIns="0" anchor="ctr"/>
          <a:lstStyle/>
          <a:p>
            <a:pPr marL="85725"/>
            <a:r>
              <a:rPr lang="en-IE" sz="1500" b="1" spc="-71" dirty="0">
                <a:solidFill>
                  <a:srgbClr val="FFFCF6"/>
                </a:solidFill>
                <a:latin typeface="Arial"/>
                <a:ea typeface="Open Sans" panose="020B0606030504020204" pitchFamily="34" charset="0"/>
                <a:cs typeface="Arial"/>
              </a:rPr>
              <a:t>CP10: Common Practice Principles</a:t>
            </a:r>
          </a:p>
        </p:txBody>
      </p:sp>
      <p:sp>
        <p:nvSpPr>
          <p:cNvPr id="24" name="Rectangle 23"/>
          <p:cNvSpPr>
            <a:spLocks/>
          </p:cNvSpPr>
          <p:nvPr/>
        </p:nvSpPr>
        <p:spPr bwMode="auto">
          <a:xfrm rot="16200000">
            <a:off x="-1025413" y="2972945"/>
            <a:ext cx="3612064" cy="256815"/>
          </a:xfrm>
          <a:prstGeom prst="rect">
            <a:avLst/>
          </a:prstGeom>
          <a:solidFill>
            <a:schemeClr val="accent5"/>
          </a:solidFill>
          <a:ln w="28575">
            <a:solidFill>
              <a:schemeClr val="accent5"/>
            </a:solidFill>
          </a:ln>
        </p:spPr>
        <p:txBody>
          <a:bodyPr lIns="0" tIns="0" rIns="0" bIns="0" anchor="ctr"/>
          <a:lstStyle/>
          <a:p>
            <a:pPr marL="85725" algn="ctr"/>
            <a:r>
              <a:rPr lang="en-US" sz="1500" b="1" spc="-71" dirty="0">
                <a:solidFill>
                  <a:schemeClr val="bg1"/>
                </a:solidFill>
                <a:latin typeface="Arial"/>
                <a:ea typeface="Open Sans" panose="020B0606030504020204" pitchFamily="34" charset="0"/>
                <a:cs typeface="Arial"/>
              </a:rPr>
              <a:t>Websites</a:t>
            </a:r>
          </a:p>
        </p:txBody>
      </p:sp>
      <p:sp>
        <p:nvSpPr>
          <p:cNvPr id="26" name="Rectangle 16"/>
          <p:cNvSpPr>
            <a:spLocks/>
          </p:cNvSpPr>
          <p:nvPr/>
        </p:nvSpPr>
        <p:spPr bwMode="auto">
          <a:xfrm>
            <a:off x="1067144" y="271164"/>
            <a:ext cx="7688494"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UltraLight"/>
              </a:rPr>
              <a:t>Convergence Project: </a:t>
            </a: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pitchFamily="2" charset="0"/>
              </a:rPr>
              <a:t>CP10. </a:t>
            </a:r>
            <a:r>
              <a:rPr lang="en-GB" sz="1100" spc="-71" dirty="0">
                <a:solidFill>
                  <a:srgbClr val="FFFFFF">
                    <a:lumMod val="65000"/>
                  </a:srgbClr>
                </a:solidFill>
                <a:latin typeface="Arial" panose="020B0604020202020204" pitchFamily="34" charset="0"/>
                <a:ea typeface="Helvetica Neue UltraLight"/>
                <a:cs typeface="Arial" panose="020B0604020202020204" pitchFamily="34" charset="0"/>
              </a:rPr>
              <a:t>Criteria for assessing disclosure of designs on the internet</a:t>
            </a:r>
          </a:p>
        </p:txBody>
      </p:sp>
    </p:spTree>
    <p:extLst>
      <p:ext uri="{BB962C8B-B14F-4D97-AF65-F5344CB8AC3E}">
        <p14:creationId xmlns:p14="http://schemas.microsoft.com/office/powerpoint/2010/main" val="5192156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4476891" y="2356491"/>
            <a:ext cx="672260" cy="687894"/>
          </a:xfrm>
          <a:prstGeom prst="rect">
            <a:avLst/>
          </a:prstGeom>
        </p:spPr>
      </p:pic>
      <p:pic>
        <p:nvPicPr>
          <p:cNvPr id="24" name="Picture 23" descr="https://euipo.europa.eu/copla/image/M674DBIVNK56FON27UQIXB6ZFGSX4B7HXFTJOCU7AD4IRM77DFCC3TEOHRHGA3KBP7UC3HZ7K3JZ4"/>
          <p:cNvPicPr/>
          <p:nvPr/>
        </p:nvPicPr>
        <p:blipFill>
          <a:blip r:embed="rId6">
            <a:extLst>
              <a:ext uri="{28A0092B-C50C-407E-A947-70E740481C1C}">
                <a14:useLocalDpi xmlns:a14="http://schemas.microsoft.com/office/drawing/2010/main" val="0"/>
              </a:ext>
            </a:extLst>
          </a:blip>
          <a:srcRect/>
          <a:stretch>
            <a:fillRect/>
          </a:stretch>
        </p:blipFill>
        <p:spPr bwMode="auto">
          <a:xfrm>
            <a:off x="4042200" y="3449986"/>
            <a:ext cx="1106951" cy="700675"/>
          </a:xfrm>
          <a:prstGeom prst="rect">
            <a:avLst/>
          </a:prstGeom>
          <a:noFill/>
          <a:ln>
            <a:noFill/>
          </a:ln>
        </p:spPr>
      </p:pic>
      <p:pic>
        <p:nvPicPr>
          <p:cNvPr id="3" name="Picture 2"/>
          <p:cNvPicPr>
            <a:picLocks noChangeAspect="1"/>
          </p:cNvPicPr>
          <p:nvPr/>
        </p:nvPicPr>
        <p:blipFill>
          <a:blip r:embed="rId7"/>
          <a:stretch>
            <a:fillRect/>
          </a:stretch>
        </p:blipFill>
        <p:spPr>
          <a:xfrm rot="1649677">
            <a:off x="2251862" y="2917241"/>
            <a:ext cx="978931" cy="683076"/>
          </a:xfrm>
          <a:prstGeom prst="rect">
            <a:avLst/>
          </a:prstGeom>
        </p:spPr>
      </p:pic>
      <p:grpSp>
        <p:nvGrpSpPr>
          <p:cNvPr id="4" name="Group 3"/>
          <p:cNvGrpSpPr/>
          <p:nvPr/>
        </p:nvGrpSpPr>
        <p:grpSpPr>
          <a:xfrm>
            <a:off x="920884" y="1417899"/>
            <a:ext cx="3243857" cy="656313"/>
            <a:chOff x="1027784" y="65022"/>
            <a:chExt cx="2163732" cy="656313"/>
          </a:xfrm>
        </p:grpSpPr>
        <p:sp>
          <p:nvSpPr>
            <p:cNvPr id="5" name="Round Diagonal Corner Rectangle 4"/>
            <p:cNvSpPr/>
            <p:nvPr/>
          </p:nvSpPr>
          <p:spPr>
            <a:xfrm rot="10800000">
              <a:off x="1121811" y="65022"/>
              <a:ext cx="2069705" cy="571075"/>
            </a:xfrm>
            <a:prstGeom prst="round2Diag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Round Diagonal Corner Rectangle 4"/>
            <p:cNvSpPr txBox="1"/>
            <p:nvPr/>
          </p:nvSpPr>
          <p:spPr>
            <a:xfrm>
              <a:off x="1027784" y="206016"/>
              <a:ext cx="2013949" cy="51531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0641" tIns="60960" rIns="113792" bIns="60960" numCol="1" spcCol="1270" anchor="ctr" anchorCtr="0">
              <a:noAutofit/>
            </a:bodyPr>
            <a:lstStyle/>
            <a:p>
              <a:pPr lvl="0" algn="l" defTabSz="711200">
                <a:lnSpc>
                  <a:spcPct val="90000"/>
                </a:lnSpc>
                <a:spcBef>
                  <a:spcPct val="0"/>
                </a:spcBef>
                <a:spcAft>
                  <a:spcPct val="35000"/>
                </a:spcAft>
              </a:pPr>
              <a:r>
                <a:rPr lang="en-IE" sz="1600" b="1" kern="1200" dirty="0">
                  <a:latin typeface="Arial" panose="020B0604020202020204" pitchFamily="34" charset="0"/>
                  <a:cs typeface="Arial" panose="020B0604020202020204" pitchFamily="34" charset="0"/>
                </a:rPr>
                <a:t>Social media</a:t>
              </a:r>
              <a:br>
                <a:rPr lang="en-IE" sz="1600" b="1" kern="1200" dirty="0">
                  <a:latin typeface="Arial" panose="020B0604020202020204" pitchFamily="34" charset="0"/>
                  <a:cs typeface="Arial" panose="020B0604020202020204" pitchFamily="34" charset="0"/>
                </a:rPr>
              </a:br>
              <a:endParaRPr lang="en-IE" sz="1600" b="1" kern="1200" dirty="0">
                <a:latin typeface="Arial" panose="020B0604020202020204" pitchFamily="34" charset="0"/>
                <a:cs typeface="Arial" panose="020B0604020202020204" pitchFamily="34" charset="0"/>
              </a:endParaRPr>
            </a:p>
          </p:txBody>
        </p:sp>
      </p:grpSp>
      <p:sp>
        <p:nvSpPr>
          <p:cNvPr id="7" name="Rectangle 6"/>
          <p:cNvSpPr/>
          <p:nvPr/>
        </p:nvSpPr>
        <p:spPr>
          <a:xfrm>
            <a:off x="1061848" y="2215523"/>
            <a:ext cx="3873717" cy="1015663"/>
          </a:xfrm>
          <a:prstGeom prst="rect">
            <a:avLst/>
          </a:prstGeom>
        </p:spPr>
        <p:txBody>
          <a:bodyPr wrap="square">
            <a:spAutoFit/>
          </a:bodyPr>
          <a:lstStyle/>
          <a:p>
            <a:r>
              <a:rPr lang="en-US" sz="1200" dirty="0">
                <a:solidFill>
                  <a:schemeClr val="tx2"/>
                </a:solidFill>
                <a:latin typeface="Arial" panose="020B0604020202020204" pitchFamily="34" charset="0"/>
                <a:cs typeface="Arial" panose="020B0604020202020204" pitchFamily="34" charset="0"/>
                <a:hlinkClick r:id="rId8"/>
              </a:rPr>
              <a:t>ICD 10 141 </a:t>
            </a:r>
            <a:r>
              <a:rPr lang="en-US" sz="1200" dirty="0">
                <a:solidFill>
                  <a:schemeClr val="tx2"/>
                </a:solidFill>
                <a:latin typeface="Arial" panose="020B0604020202020204" pitchFamily="34" charset="0"/>
                <a:cs typeface="Arial" panose="020B0604020202020204" pitchFamily="34" charset="0"/>
              </a:rPr>
              <a:t>of 17/01/2017 </a:t>
            </a:r>
            <a:r>
              <a:rPr lang="es-ES" sz="1200" b="1" dirty="0">
                <a:solidFill>
                  <a:schemeClr val="tx2"/>
                </a:solidFill>
                <a:latin typeface="Arial" panose="020B0604020202020204" pitchFamily="34" charset="0"/>
                <a:cs typeface="Arial" panose="020B0604020202020204" pitchFamily="34" charset="0"/>
              </a:rPr>
              <a:t>(‘Christmas decorations’)</a:t>
            </a:r>
            <a:r>
              <a:rPr lang="es-ES" sz="1200" dirty="0">
                <a:solidFill>
                  <a:schemeClr val="tx2"/>
                </a:solidFill>
                <a:latin typeface="Arial" panose="020B0604020202020204" pitchFamily="34" charset="0"/>
                <a:cs typeface="Arial" panose="020B0604020202020204" pitchFamily="34" charset="0"/>
              </a:rPr>
              <a:t>, pg. 3</a:t>
            </a:r>
            <a:r>
              <a:rPr lang="es-ES" sz="1200" b="1" dirty="0">
                <a:solidFill>
                  <a:schemeClr val="tx2"/>
                </a:solidFill>
                <a:latin typeface="Arial" panose="020B0604020202020204" pitchFamily="34" charset="0"/>
                <a:cs typeface="Arial" panose="020B0604020202020204" pitchFamily="34" charset="0"/>
              </a:rPr>
              <a:t> </a:t>
            </a:r>
            <a:endParaRPr lang="es-ES" sz="1200" dirty="0">
              <a:solidFill>
                <a:schemeClr val="tx2"/>
              </a:solidFill>
              <a:latin typeface="Arial" panose="020B0604020202020204" pitchFamily="34" charset="0"/>
              <a:cs typeface="Arial" panose="020B0604020202020204" pitchFamily="34" charset="0"/>
            </a:endParaRPr>
          </a:p>
          <a:p>
            <a:r>
              <a:rPr lang="es-ES" sz="1200" dirty="0">
                <a:solidFill>
                  <a:schemeClr val="tx2"/>
                </a:solidFill>
                <a:latin typeface="Arial" panose="020B0604020202020204" pitchFamily="34" charset="0"/>
                <a:cs typeface="Arial" panose="020B0604020202020204" pitchFamily="34" charset="0"/>
              </a:rPr>
              <a:t>EUIPO</a:t>
            </a:r>
          </a:p>
          <a:p>
            <a:endParaRPr lang="en-US" sz="1200" dirty="0">
              <a:solidFill>
                <a:schemeClr val="tx2"/>
              </a:solidFill>
              <a:latin typeface="Arial" panose="020B0604020202020204" pitchFamily="34" charset="0"/>
              <a:cs typeface="Arial" panose="020B0604020202020204" pitchFamily="34" charset="0"/>
            </a:endParaRPr>
          </a:p>
          <a:p>
            <a:endParaRPr lang="en-US" sz="1200" dirty="0">
              <a:solidFill>
                <a:schemeClr val="tx2"/>
              </a:solidFill>
              <a:latin typeface="Arial" panose="020B0604020202020204" pitchFamily="34" charset="0"/>
              <a:cs typeface="Arial" panose="020B0604020202020204" pitchFamily="34" charset="0"/>
            </a:endParaRPr>
          </a:p>
        </p:txBody>
      </p:sp>
      <p:sp>
        <p:nvSpPr>
          <p:cNvPr id="11" name="Rectangle 10"/>
          <p:cNvSpPr/>
          <p:nvPr/>
        </p:nvSpPr>
        <p:spPr>
          <a:xfrm>
            <a:off x="1067144" y="4226911"/>
            <a:ext cx="3184816" cy="646331"/>
          </a:xfrm>
          <a:prstGeom prst="rect">
            <a:avLst/>
          </a:prstGeom>
        </p:spPr>
        <p:txBody>
          <a:bodyPr wrap="square">
            <a:spAutoFit/>
          </a:bodyPr>
          <a:lstStyle/>
          <a:p>
            <a:r>
              <a:rPr lang="pt-BR" sz="1200" dirty="0">
                <a:solidFill>
                  <a:schemeClr val="tx2"/>
                </a:solidFill>
                <a:latin typeface="Arial" panose="020B0604020202020204" pitchFamily="34" charset="0"/>
                <a:cs typeface="Arial" panose="020B0604020202020204" pitchFamily="34" charset="0"/>
              </a:rPr>
              <a:t>37 O 17964/17 of 31/01/2018 </a:t>
            </a:r>
            <a:r>
              <a:rPr lang="pt-BR" sz="1200" b="1" dirty="0">
                <a:solidFill>
                  <a:schemeClr val="tx2"/>
                </a:solidFill>
                <a:latin typeface="Arial" panose="020B0604020202020204" pitchFamily="34" charset="0"/>
                <a:cs typeface="Arial" panose="020B0604020202020204" pitchFamily="34" charset="0"/>
              </a:rPr>
              <a:t>(‘Mythos H.’), </a:t>
            </a:r>
            <a:r>
              <a:rPr lang="en-US" sz="1200" dirty="0">
                <a:solidFill>
                  <a:srgbClr val="183D8C"/>
                </a:solidFill>
                <a:latin typeface="Arial" panose="020B0604020202020204" pitchFamily="34" charset="0"/>
                <a:cs typeface="Arial" panose="020B0604020202020204" pitchFamily="34" charset="0"/>
              </a:rPr>
              <a:t>§ 27 - 28</a:t>
            </a:r>
            <a:r>
              <a:rPr lang="es-ES" sz="1200" b="1" dirty="0">
                <a:solidFill>
                  <a:schemeClr val="tx2"/>
                </a:solidFill>
                <a:latin typeface="Arial" panose="020B0604020202020204" pitchFamily="34" charset="0"/>
                <a:cs typeface="Arial" panose="020B0604020202020204" pitchFamily="34" charset="0"/>
              </a:rPr>
              <a:t> </a:t>
            </a:r>
          </a:p>
          <a:p>
            <a:r>
              <a:rPr lang="es-ES" sz="1200" dirty="0">
                <a:solidFill>
                  <a:schemeClr val="tx2"/>
                </a:solidFill>
                <a:latin typeface="Arial" panose="020B0604020202020204" pitchFamily="34" charset="0"/>
                <a:cs typeface="Arial" panose="020B0604020202020204" pitchFamily="34" charset="0"/>
              </a:rPr>
              <a:t>Munich Regional Court I</a:t>
            </a:r>
          </a:p>
        </p:txBody>
      </p:sp>
      <p:sp>
        <p:nvSpPr>
          <p:cNvPr id="8" name="Rectangle 7"/>
          <p:cNvSpPr/>
          <p:nvPr/>
        </p:nvSpPr>
        <p:spPr>
          <a:xfrm>
            <a:off x="5271695" y="4264828"/>
            <a:ext cx="3483943" cy="646331"/>
          </a:xfrm>
          <a:prstGeom prst="rect">
            <a:avLst/>
          </a:prstGeom>
          <a:solidFill>
            <a:schemeClr val="accent1">
              <a:lumMod val="20000"/>
              <a:lumOff val="80000"/>
            </a:schemeClr>
          </a:solidFill>
        </p:spPr>
        <p:txBody>
          <a:bodyPr wrap="square">
            <a:spAutoFit/>
          </a:bodyPr>
          <a:lstStyle/>
          <a:p>
            <a:pPr marL="266700" indent="-266700" algn="just">
              <a:buFont typeface="Arial" panose="020B0604020202020204" pitchFamily="34" charset="0"/>
              <a:buChar char="•"/>
            </a:pPr>
            <a:r>
              <a:rPr lang="en-US" sz="1200" i="1" dirty="0">
                <a:solidFill>
                  <a:srgbClr val="183D8C"/>
                </a:solidFill>
                <a:latin typeface="Arial" panose="020B0604020202020204" pitchFamily="34" charset="0"/>
                <a:cs typeface="Arial" panose="020B0604020202020204" pitchFamily="34" charset="0"/>
              </a:rPr>
              <a:t>Provide information regarding the purpose or the nature of the relevant social media services</a:t>
            </a:r>
          </a:p>
        </p:txBody>
      </p:sp>
      <p:cxnSp>
        <p:nvCxnSpPr>
          <p:cNvPr id="13" name="Straight Connector 12"/>
          <p:cNvCxnSpPr/>
          <p:nvPr/>
        </p:nvCxnSpPr>
        <p:spPr>
          <a:xfrm>
            <a:off x="1061848" y="4179708"/>
            <a:ext cx="7693790" cy="0"/>
          </a:xfrm>
          <a:prstGeom prst="line">
            <a:avLst/>
          </a:prstGeom>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5271694" y="1703437"/>
            <a:ext cx="2685535" cy="338554"/>
          </a:xfrm>
          <a:prstGeom prst="rect">
            <a:avLst/>
          </a:prstGeom>
          <a:noFill/>
        </p:spPr>
        <p:txBody>
          <a:bodyPr wrap="square" rtlCol="0">
            <a:spAutoFit/>
          </a:bodyPr>
          <a:lstStyle/>
          <a:p>
            <a:r>
              <a:rPr lang="es-ES" sz="1600" b="1" dirty="0">
                <a:solidFill>
                  <a:schemeClr val="tx2"/>
                </a:solidFill>
                <a:latin typeface="Arial" panose="020B0604020202020204" pitchFamily="34" charset="0"/>
                <a:cs typeface="Arial" panose="020B0604020202020204" pitchFamily="34" charset="0"/>
              </a:rPr>
              <a:t>CP10</a:t>
            </a:r>
          </a:p>
        </p:txBody>
      </p:sp>
      <p:sp>
        <p:nvSpPr>
          <p:cNvPr id="23" name="Rectangle 22"/>
          <p:cNvSpPr/>
          <p:nvPr/>
        </p:nvSpPr>
        <p:spPr>
          <a:xfrm>
            <a:off x="5271695" y="2392229"/>
            <a:ext cx="3483944" cy="1200329"/>
          </a:xfrm>
          <a:prstGeom prst="rect">
            <a:avLst/>
          </a:prstGeom>
          <a:solidFill>
            <a:schemeClr val="accent1">
              <a:lumMod val="20000"/>
              <a:lumOff val="80000"/>
            </a:schemeClr>
          </a:solidFill>
        </p:spPr>
        <p:txBody>
          <a:bodyPr wrap="square">
            <a:spAutoFit/>
          </a:bodyPr>
          <a:lstStyle/>
          <a:p>
            <a:pPr marL="285750" indent="-285750" algn="just">
              <a:buFont typeface="Arial" panose="020B0604020202020204" pitchFamily="34" charset="0"/>
              <a:buChar char="•"/>
            </a:pPr>
            <a:r>
              <a:rPr lang="es-ES" sz="1200" i="1" dirty="0">
                <a:solidFill>
                  <a:srgbClr val="183D8C"/>
                </a:solidFill>
                <a:latin typeface="Arial" panose="020B0604020202020204" pitchFamily="34" charset="0"/>
                <a:cs typeface="Arial" panose="020B0604020202020204" pitchFamily="34" charset="0"/>
              </a:rPr>
              <a:t>Social media is widely used by designers to share their work and products</a:t>
            </a:r>
          </a:p>
          <a:p>
            <a:pPr algn="just"/>
            <a:endParaRPr lang="es-ES" sz="1200" i="1" dirty="0">
              <a:solidFill>
                <a:srgbClr val="183D8C"/>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s-ES" sz="1200" i="1" dirty="0">
                <a:solidFill>
                  <a:srgbClr val="183D8C"/>
                </a:solidFill>
                <a:latin typeface="Arial" panose="020B0604020202020204" pitchFamily="34" charset="0"/>
                <a:cs typeface="Arial" panose="020B0604020202020204" pitchFamily="34" charset="0"/>
              </a:rPr>
              <a:t>When printout/screenshot does not include all relevant information - recommended to submit additional evidence</a:t>
            </a:r>
          </a:p>
        </p:txBody>
      </p:sp>
      <p:sp>
        <p:nvSpPr>
          <p:cNvPr id="25" name="Rectangle 24"/>
          <p:cNvSpPr/>
          <p:nvPr/>
        </p:nvSpPr>
        <p:spPr>
          <a:xfrm>
            <a:off x="1068117" y="3642997"/>
            <a:ext cx="3096624" cy="461665"/>
          </a:xfrm>
          <a:prstGeom prst="rect">
            <a:avLst/>
          </a:prstGeom>
        </p:spPr>
        <p:txBody>
          <a:bodyPr wrap="square">
            <a:spAutoFit/>
          </a:bodyPr>
          <a:lstStyle/>
          <a:p>
            <a:r>
              <a:rPr lang="es-ES" sz="1200" dirty="0">
                <a:solidFill>
                  <a:schemeClr val="tx2"/>
                </a:solidFill>
                <a:latin typeface="Arial" panose="020B0604020202020204" pitchFamily="34" charset="0"/>
                <a:cs typeface="Arial" panose="020B0604020202020204" pitchFamily="34" charset="0"/>
                <a:hlinkClick r:id="rId9"/>
              </a:rPr>
              <a:t>ICD 10 729 </a:t>
            </a:r>
            <a:r>
              <a:rPr lang="es-ES" sz="1200" dirty="0">
                <a:solidFill>
                  <a:schemeClr val="tx2"/>
                </a:solidFill>
                <a:latin typeface="Arial" panose="020B0604020202020204" pitchFamily="34" charset="0"/>
                <a:cs typeface="Arial" panose="020B0604020202020204" pitchFamily="34" charset="0"/>
              </a:rPr>
              <a:t>of 27/04/2018 </a:t>
            </a:r>
            <a:r>
              <a:rPr lang="es-ES" sz="1200" b="1" dirty="0">
                <a:solidFill>
                  <a:schemeClr val="tx2"/>
                </a:solidFill>
                <a:latin typeface="Arial" panose="020B0604020202020204" pitchFamily="34" charset="0"/>
                <a:cs typeface="Arial" panose="020B0604020202020204" pitchFamily="34" charset="0"/>
              </a:rPr>
              <a:t>(‘Sofas’)</a:t>
            </a:r>
            <a:r>
              <a:rPr lang="es-ES" sz="1200" dirty="0">
                <a:solidFill>
                  <a:schemeClr val="tx2"/>
                </a:solidFill>
                <a:latin typeface="Arial" panose="020B0604020202020204" pitchFamily="34" charset="0"/>
                <a:cs typeface="Arial" panose="020B0604020202020204" pitchFamily="34" charset="0"/>
              </a:rPr>
              <a:t>, pg. 6 </a:t>
            </a:r>
          </a:p>
          <a:p>
            <a:r>
              <a:rPr lang="es-ES" sz="1200" dirty="0">
                <a:solidFill>
                  <a:schemeClr val="tx2"/>
                </a:solidFill>
                <a:latin typeface="Arial" panose="020B0604020202020204" pitchFamily="34" charset="0"/>
                <a:cs typeface="Arial" panose="020B0604020202020204" pitchFamily="34" charset="0"/>
              </a:rPr>
              <a:t>EUIPO</a:t>
            </a:r>
          </a:p>
        </p:txBody>
      </p:sp>
      <p:cxnSp>
        <p:nvCxnSpPr>
          <p:cNvPr id="29" name="Straight Connector 28"/>
          <p:cNvCxnSpPr/>
          <p:nvPr/>
        </p:nvCxnSpPr>
        <p:spPr>
          <a:xfrm>
            <a:off x="1067144" y="2125911"/>
            <a:ext cx="7688494" cy="0"/>
          </a:xfrm>
          <a:prstGeom prst="line">
            <a:avLst/>
          </a:prstGeom>
        </p:spPr>
        <p:style>
          <a:lnRef idx="2">
            <a:schemeClr val="accent1"/>
          </a:lnRef>
          <a:fillRef idx="0">
            <a:schemeClr val="accent1"/>
          </a:fillRef>
          <a:effectRef idx="1">
            <a:schemeClr val="accent1"/>
          </a:effectRef>
          <a:fontRef idx="minor">
            <a:schemeClr val="tx1"/>
          </a:fontRef>
        </p:style>
      </p:cxnSp>
      <p:sp>
        <p:nvSpPr>
          <p:cNvPr id="19" name="Rectangle 18"/>
          <p:cNvSpPr>
            <a:spLocks/>
          </p:cNvSpPr>
          <p:nvPr/>
        </p:nvSpPr>
        <p:spPr bwMode="auto">
          <a:xfrm>
            <a:off x="652210" y="1018808"/>
            <a:ext cx="8103428" cy="293586"/>
          </a:xfrm>
          <a:prstGeom prst="rect">
            <a:avLst/>
          </a:prstGeom>
          <a:noFill/>
          <a:ln w="28575">
            <a:solidFill>
              <a:schemeClr val="accent5"/>
            </a:solidFill>
          </a:ln>
        </p:spPr>
        <p:txBody>
          <a:bodyPr lIns="0" tIns="0" rIns="0" bIns="0" anchor="ctr"/>
          <a:lstStyle/>
          <a:p>
            <a:pPr marL="85725"/>
            <a:r>
              <a:rPr lang="en-US" sz="1500" b="1" spc="-71" dirty="0">
                <a:solidFill>
                  <a:schemeClr val="accent5"/>
                </a:solidFill>
                <a:latin typeface="Arial"/>
                <a:ea typeface="Open Sans" panose="020B0606030504020204" pitchFamily="34" charset="0"/>
                <a:cs typeface="Arial"/>
              </a:rPr>
              <a:t>Sources of disclosure on the internet. Relevant case-law </a:t>
            </a:r>
          </a:p>
        </p:txBody>
      </p:sp>
      <p:sp>
        <p:nvSpPr>
          <p:cNvPr id="20" name="Rectangle 19"/>
          <p:cNvSpPr>
            <a:spLocks/>
          </p:cNvSpPr>
          <p:nvPr/>
        </p:nvSpPr>
        <p:spPr bwMode="auto">
          <a:xfrm>
            <a:off x="652211" y="710901"/>
            <a:ext cx="8103428" cy="270030"/>
          </a:xfrm>
          <a:prstGeom prst="rect">
            <a:avLst/>
          </a:prstGeom>
          <a:solidFill>
            <a:srgbClr val="024DA1"/>
          </a:solidFill>
          <a:ln>
            <a:noFill/>
          </a:ln>
        </p:spPr>
        <p:txBody>
          <a:bodyPr lIns="0" tIns="0" rIns="0" bIns="0" anchor="ctr"/>
          <a:lstStyle/>
          <a:p>
            <a:pPr marL="85725"/>
            <a:r>
              <a:rPr lang="en-IE" sz="1500" b="1" spc="-71" dirty="0">
                <a:solidFill>
                  <a:srgbClr val="FFFCF6"/>
                </a:solidFill>
                <a:latin typeface="Arial"/>
                <a:ea typeface="Open Sans" panose="020B0606030504020204" pitchFamily="34" charset="0"/>
                <a:cs typeface="Arial"/>
              </a:rPr>
              <a:t>CP10: Common Practice Principles</a:t>
            </a:r>
          </a:p>
        </p:txBody>
      </p:sp>
      <p:sp>
        <p:nvSpPr>
          <p:cNvPr id="21" name="Rectangle 20"/>
          <p:cNvSpPr>
            <a:spLocks/>
          </p:cNvSpPr>
          <p:nvPr/>
        </p:nvSpPr>
        <p:spPr bwMode="auto">
          <a:xfrm rot="16200000">
            <a:off x="-1010789" y="3001244"/>
            <a:ext cx="3569143" cy="243142"/>
          </a:xfrm>
          <a:prstGeom prst="rect">
            <a:avLst/>
          </a:prstGeom>
          <a:solidFill>
            <a:schemeClr val="accent5"/>
          </a:solidFill>
          <a:ln w="28575">
            <a:solidFill>
              <a:schemeClr val="accent5"/>
            </a:solidFill>
          </a:ln>
        </p:spPr>
        <p:txBody>
          <a:bodyPr lIns="0" tIns="0" rIns="0" bIns="0" anchor="ctr"/>
          <a:lstStyle/>
          <a:p>
            <a:pPr marL="85725" algn="ctr"/>
            <a:r>
              <a:rPr lang="en-US" sz="1500" b="1" spc="-71" dirty="0">
                <a:solidFill>
                  <a:schemeClr val="bg1"/>
                </a:solidFill>
                <a:latin typeface="Arial"/>
                <a:ea typeface="Open Sans" panose="020B0606030504020204" pitchFamily="34" charset="0"/>
                <a:cs typeface="Arial"/>
              </a:rPr>
              <a:t>Websites</a:t>
            </a:r>
          </a:p>
        </p:txBody>
      </p:sp>
      <p:sp>
        <p:nvSpPr>
          <p:cNvPr id="26" name="Rectangle 16"/>
          <p:cNvSpPr>
            <a:spLocks/>
          </p:cNvSpPr>
          <p:nvPr/>
        </p:nvSpPr>
        <p:spPr bwMode="auto">
          <a:xfrm>
            <a:off x="1067144" y="271164"/>
            <a:ext cx="7688494"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UltraLight"/>
              </a:rPr>
              <a:t>Convergence Project: </a:t>
            </a: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pitchFamily="2" charset="0"/>
              </a:rPr>
              <a:t>CP10. </a:t>
            </a:r>
            <a:r>
              <a:rPr lang="en-GB" sz="1100" spc="-71" dirty="0">
                <a:solidFill>
                  <a:srgbClr val="FFFFFF">
                    <a:lumMod val="65000"/>
                  </a:srgbClr>
                </a:solidFill>
                <a:latin typeface="Arial" panose="020B0604020202020204" pitchFamily="34" charset="0"/>
                <a:ea typeface="Helvetica Neue UltraLight"/>
                <a:cs typeface="Arial" panose="020B0604020202020204" pitchFamily="34" charset="0"/>
              </a:rPr>
              <a:t>Criteria for assessing disclosure of designs on the internet</a:t>
            </a:r>
          </a:p>
        </p:txBody>
      </p:sp>
      <p:sp>
        <p:nvSpPr>
          <p:cNvPr id="9" name="Rectangle 8"/>
          <p:cNvSpPr/>
          <p:nvPr/>
        </p:nvSpPr>
        <p:spPr>
          <a:xfrm>
            <a:off x="1061848" y="2899147"/>
            <a:ext cx="3419342" cy="646331"/>
          </a:xfrm>
          <a:prstGeom prst="rect">
            <a:avLst/>
          </a:prstGeom>
        </p:spPr>
        <p:txBody>
          <a:bodyPr wrap="square">
            <a:spAutoFit/>
          </a:bodyPr>
          <a:lstStyle/>
          <a:p>
            <a:r>
              <a:rPr lang="en-US" sz="1200" dirty="0">
                <a:solidFill>
                  <a:schemeClr val="tx2"/>
                </a:solidFill>
                <a:latin typeface="Arial" panose="020B0604020202020204" pitchFamily="34" charset="0"/>
                <a:cs typeface="Arial" panose="020B0604020202020204" pitchFamily="34" charset="0"/>
                <a:hlinkClick r:id="rId10"/>
              </a:rPr>
              <a:t>ICD 10 364 </a:t>
            </a:r>
            <a:r>
              <a:rPr lang="en-US" sz="1200" dirty="0">
                <a:solidFill>
                  <a:schemeClr val="tx2"/>
                </a:solidFill>
                <a:latin typeface="Arial" panose="020B0604020202020204" pitchFamily="34" charset="0"/>
                <a:cs typeface="Arial" panose="020B0604020202020204" pitchFamily="34" charset="0"/>
              </a:rPr>
              <a:t>of 05/12/2016 </a:t>
            </a:r>
            <a:r>
              <a:rPr lang="en-US" sz="1200" b="1" dirty="0">
                <a:solidFill>
                  <a:schemeClr val="tx2"/>
                </a:solidFill>
                <a:latin typeface="Arial" panose="020B0604020202020204" pitchFamily="34" charset="0"/>
                <a:cs typeface="Arial" panose="020B0604020202020204" pitchFamily="34" charset="0"/>
              </a:rPr>
              <a:t>(‘Animal clothing’)</a:t>
            </a:r>
            <a:r>
              <a:rPr lang="en-US" sz="1200" dirty="0">
                <a:solidFill>
                  <a:schemeClr val="tx2"/>
                </a:solidFill>
                <a:latin typeface="Arial" panose="020B0604020202020204" pitchFamily="34" charset="0"/>
                <a:cs typeface="Arial" panose="020B0604020202020204" pitchFamily="34" charset="0"/>
              </a:rPr>
              <a:t>, pg. 3</a:t>
            </a:r>
            <a:r>
              <a:rPr lang="es-ES" sz="1200" b="1" dirty="0">
                <a:solidFill>
                  <a:schemeClr val="tx2"/>
                </a:solidFill>
                <a:latin typeface="Arial" panose="020B0604020202020204" pitchFamily="34" charset="0"/>
                <a:cs typeface="Arial" panose="020B0604020202020204" pitchFamily="34" charset="0"/>
              </a:rPr>
              <a:t> </a:t>
            </a:r>
          </a:p>
          <a:p>
            <a:r>
              <a:rPr lang="es-ES" sz="1200" dirty="0">
                <a:solidFill>
                  <a:schemeClr val="tx2"/>
                </a:solidFill>
                <a:latin typeface="Arial" panose="020B0604020202020204" pitchFamily="34" charset="0"/>
                <a:cs typeface="Arial" panose="020B0604020202020204" pitchFamily="34" charset="0"/>
              </a:rPr>
              <a:t>EUIPO</a:t>
            </a:r>
          </a:p>
        </p:txBody>
      </p:sp>
    </p:spTree>
    <p:extLst>
      <p:ext uri="{BB962C8B-B14F-4D97-AF65-F5344CB8AC3E}">
        <p14:creationId xmlns:p14="http://schemas.microsoft.com/office/powerpoint/2010/main" val="28318631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9" name="Rectangle 8"/>
          <p:cNvSpPr>
            <a:spLocks/>
          </p:cNvSpPr>
          <p:nvPr/>
        </p:nvSpPr>
        <p:spPr bwMode="auto">
          <a:xfrm>
            <a:off x="652210" y="1005250"/>
            <a:ext cx="8103428" cy="270030"/>
          </a:xfrm>
          <a:prstGeom prst="rect">
            <a:avLst/>
          </a:prstGeom>
          <a:noFill/>
          <a:ln w="28575">
            <a:solidFill>
              <a:schemeClr val="accent5"/>
            </a:solidFill>
          </a:ln>
        </p:spPr>
        <p:txBody>
          <a:bodyPr lIns="0" tIns="0" rIns="0" bIns="0" anchor="ctr"/>
          <a:lstStyle/>
          <a:p>
            <a:pPr marL="85725"/>
            <a:r>
              <a:rPr lang="en-US" sz="1500" b="1" spc="-71" dirty="0">
                <a:solidFill>
                  <a:schemeClr val="accent5"/>
                </a:solidFill>
                <a:latin typeface="Arial"/>
                <a:ea typeface="Open Sans" panose="020B0606030504020204" pitchFamily="34" charset="0"/>
                <a:cs typeface="Arial"/>
              </a:rPr>
              <a:t>Sources of disclosure on the internet </a:t>
            </a:r>
          </a:p>
        </p:txBody>
      </p:sp>
      <p:sp>
        <p:nvSpPr>
          <p:cNvPr id="5" name="Rectangle 4"/>
          <p:cNvSpPr>
            <a:spLocks/>
          </p:cNvSpPr>
          <p:nvPr/>
        </p:nvSpPr>
        <p:spPr bwMode="auto">
          <a:xfrm>
            <a:off x="652210" y="690351"/>
            <a:ext cx="8103428" cy="270030"/>
          </a:xfrm>
          <a:prstGeom prst="rect">
            <a:avLst/>
          </a:prstGeom>
          <a:solidFill>
            <a:srgbClr val="024DA1"/>
          </a:solidFill>
          <a:ln>
            <a:noFill/>
          </a:ln>
        </p:spPr>
        <p:txBody>
          <a:bodyPr lIns="0" tIns="0" rIns="0" bIns="0" anchor="ctr"/>
          <a:lstStyle/>
          <a:p>
            <a:pPr marL="85725"/>
            <a:r>
              <a:rPr lang="en-IE" sz="1500" b="1" spc="-71" dirty="0">
                <a:solidFill>
                  <a:srgbClr val="FFFCF6"/>
                </a:solidFill>
                <a:latin typeface="Arial"/>
                <a:ea typeface="Open Sans" panose="020B0606030504020204" pitchFamily="34" charset="0"/>
                <a:cs typeface="Arial"/>
              </a:rPr>
              <a:t>CP10: Common Practice Principles</a:t>
            </a:r>
          </a:p>
        </p:txBody>
      </p:sp>
      <p:sp>
        <p:nvSpPr>
          <p:cNvPr id="2" name="Rectangle 1"/>
          <p:cNvSpPr/>
          <p:nvPr/>
        </p:nvSpPr>
        <p:spPr>
          <a:xfrm>
            <a:off x="1067144" y="1626562"/>
            <a:ext cx="4926771" cy="260328"/>
          </a:xfrm>
          <a:prstGeom prst="rect">
            <a:avLst/>
          </a:prstGeom>
        </p:spPr>
        <p:txBody>
          <a:bodyPr wrap="square">
            <a:spAutoFit/>
          </a:bodyPr>
          <a:lstStyle/>
          <a:p>
            <a:pPr algn="just">
              <a:lnSpc>
                <a:spcPts val="1200"/>
              </a:lnSpc>
              <a:spcAft>
                <a:spcPts val="0"/>
              </a:spcAft>
            </a:pPr>
            <a:r>
              <a:rPr lang="en-IE" b="1" dirty="0">
                <a:solidFill>
                  <a:schemeClr val="tx2"/>
                </a:solidFill>
                <a:latin typeface="Arial" panose="020B0604020202020204" pitchFamily="34" charset="0"/>
                <a:ea typeface="Times New Roman" panose="02020603050405020304" pitchFamily="18" charset="0"/>
                <a:cs typeface="Times New Roman" panose="02020603050405020304" pitchFamily="18" charset="0"/>
              </a:rPr>
              <a:t>Recommendations</a:t>
            </a:r>
            <a:endParaRPr lang="es-ES" dirty="0">
              <a:solidFill>
                <a:schemeClr val="tx2"/>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4" name="TextBox 3"/>
          <p:cNvSpPr txBox="1"/>
          <p:nvPr/>
        </p:nvSpPr>
        <p:spPr>
          <a:xfrm>
            <a:off x="1428211" y="2005542"/>
            <a:ext cx="608611" cy="461665"/>
          </a:xfrm>
          <a:prstGeom prst="rect">
            <a:avLst/>
          </a:prstGeom>
          <a:noFill/>
        </p:spPr>
        <p:txBody>
          <a:bodyPr wrap="square" rtlCol="0">
            <a:spAutoFit/>
          </a:bodyPr>
          <a:lstStyle/>
          <a:p>
            <a:r>
              <a:rPr lang="es-ES_tradnl" sz="2400" b="1" dirty="0">
                <a:solidFill>
                  <a:schemeClr val="tx2"/>
                </a:solidFill>
              </a:rPr>
              <a:t>01</a:t>
            </a:r>
            <a:endParaRPr lang="en-GB" sz="2400" b="1" dirty="0">
              <a:solidFill>
                <a:schemeClr val="tx2"/>
              </a:solidFill>
            </a:endParaRPr>
          </a:p>
        </p:txBody>
      </p:sp>
      <p:sp>
        <p:nvSpPr>
          <p:cNvPr id="10" name="TextBox 9"/>
          <p:cNvSpPr txBox="1"/>
          <p:nvPr/>
        </p:nvSpPr>
        <p:spPr>
          <a:xfrm>
            <a:off x="1428212" y="2547714"/>
            <a:ext cx="555319" cy="461665"/>
          </a:xfrm>
          <a:prstGeom prst="rect">
            <a:avLst/>
          </a:prstGeom>
          <a:noFill/>
        </p:spPr>
        <p:txBody>
          <a:bodyPr wrap="square" rtlCol="0">
            <a:spAutoFit/>
          </a:bodyPr>
          <a:lstStyle/>
          <a:p>
            <a:r>
              <a:rPr lang="es-ES_tradnl" sz="2400" b="1" dirty="0">
                <a:solidFill>
                  <a:schemeClr val="tx2"/>
                </a:solidFill>
              </a:rPr>
              <a:t>02</a:t>
            </a:r>
            <a:endParaRPr lang="en-GB" sz="2400" b="1" dirty="0">
              <a:solidFill>
                <a:schemeClr val="tx2"/>
              </a:solidFill>
            </a:endParaRPr>
          </a:p>
        </p:txBody>
      </p:sp>
      <p:sp>
        <p:nvSpPr>
          <p:cNvPr id="11" name="TextBox 10"/>
          <p:cNvSpPr txBox="1"/>
          <p:nvPr/>
        </p:nvSpPr>
        <p:spPr>
          <a:xfrm>
            <a:off x="1428213" y="3086376"/>
            <a:ext cx="500690" cy="461665"/>
          </a:xfrm>
          <a:prstGeom prst="rect">
            <a:avLst/>
          </a:prstGeom>
          <a:noFill/>
        </p:spPr>
        <p:txBody>
          <a:bodyPr wrap="square" rtlCol="0">
            <a:spAutoFit/>
          </a:bodyPr>
          <a:lstStyle/>
          <a:p>
            <a:r>
              <a:rPr lang="es-ES_tradnl" sz="2400" b="1" dirty="0">
                <a:solidFill>
                  <a:schemeClr val="tx2"/>
                </a:solidFill>
              </a:rPr>
              <a:t>03</a:t>
            </a:r>
            <a:endParaRPr lang="en-GB" sz="2400" b="1" dirty="0">
              <a:solidFill>
                <a:schemeClr val="tx2"/>
              </a:solidFill>
            </a:endParaRPr>
          </a:p>
        </p:txBody>
      </p:sp>
      <p:sp>
        <p:nvSpPr>
          <p:cNvPr id="12" name="TextBox 11"/>
          <p:cNvSpPr txBox="1"/>
          <p:nvPr/>
        </p:nvSpPr>
        <p:spPr>
          <a:xfrm>
            <a:off x="1428213" y="3764082"/>
            <a:ext cx="608610" cy="461665"/>
          </a:xfrm>
          <a:prstGeom prst="rect">
            <a:avLst/>
          </a:prstGeom>
          <a:noFill/>
        </p:spPr>
        <p:txBody>
          <a:bodyPr wrap="square" rtlCol="0">
            <a:spAutoFit/>
          </a:bodyPr>
          <a:lstStyle/>
          <a:p>
            <a:r>
              <a:rPr lang="es-ES_tradnl" sz="2400" b="1" dirty="0">
                <a:solidFill>
                  <a:schemeClr val="tx2"/>
                </a:solidFill>
              </a:rPr>
              <a:t>04</a:t>
            </a:r>
            <a:endParaRPr lang="en-GB" sz="2400" b="1" dirty="0">
              <a:solidFill>
                <a:schemeClr val="tx2"/>
              </a:solidFill>
            </a:endParaRPr>
          </a:p>
        </p:txBody>
      </p:sp>
      <p:sp>
        <p:nvSpPr>
          <p:cNvPr id="13" name="Rectangle 12"/>
          <p:cNvSpPr/>
          <p:nvPr/>
        </p:nvSpPr>
        <p:spPr>
          <a:xfrm>
            <a:off x="2102221" y="2115061"/>
            <a:ext cx="6674607" cy="246221"/>
          </a:xfrm>
          <a:prstGeom prst="rect">
            <a:avLst/>
          </a:prstGeom>
        </p:spPr>
        <p:txBody>
          <a:bodyPr wrap="square">
            <a:spAutoFit/>
          </a:bodyPr>
          <a:lstStyle/>
          <a:p>
            <a:pPr>
              <a:lnSpc>
                <a:spcPts val="1200"/>
              </a:lnSpc>
              <a:spcAft>
                <a:spcPts val="0"/>
              </a:spcAft>
            </a:pPr>
            <a:r>
              <a:rPr lang="en-IE" sz="1400" dirty="0">
                <a:solidFill>
                  <a:schemeClr val="tx2"/>
                </a:solidFill>
                <a:latin typeface="Arial" panose="020B0604020202020204" pitchFamily="34" charset="0"/>
                <a:ea typeface="Times New Roman" panose="02020603050405020304" pitchFamily="18" charset="0"/>
                <a:cs typeface="Times New Roman" panose="02020603050405020304" pitchFamily="18" charset="0"/>
              </a:rPr>
              <a:t>Present website evidence through a printout or a screenshot</a:t>
            </a:r>
          </a:p>
        </p:txBody>
      </p:sp>
      <p:sp>
        <p:nvSpPr>
          <p:cNvPr id="14" name="Rectangle 13"/>
          <p:cNvSpPr/>
          <p:nvPr/>
        </p:nvSpPr>
        <p:spPr>
          <a:xfrm>
            <a:off x="2102221" y="2574770"/>
            <a:ext cx="6674608" cy="400110"/>
          </a:xfrm>
          <a:prstGeom prst="rect">
            <a:avLst/>
          </a:prstGeom>
        </p:spPr>
        <p:txBody>
          <a:bodyPr wrap="square">
            <a:spAutoFit/>
          </a:bodyPr>
          <a:lstStyle/>
          <a:p>
            <a:pPr>
              <a:lnSpc>
                <a:spcPts val="1200"/>
              </a:lnSpc>
              <a:spcAft>
                <a:spcPts val="0"/>
              </a:spcAft>
            </a:pPr>
            <a:r>
              <a:rPr lang="es-ES" sz="1400" dirty="0">
                <a:solidFill>
                  <a:schemeClr val="tx2"/>
                </a:solidFill>
                <a:latin typeface="Arial" panose="020B0604020202020204" pitchFamily="34" charset="0"/>
                <a:ea typeface="Times New Roman" panose="02020603050405020304" pitchFamily="18" charset="0"/>
                <a:cs typeface="Times New Roman" panose="02020603050405020304" pitchFamily="18" charset="0"/>
              </a:rPr>
              <a:t>Evidence should display </a:t>
            </a:r>
            <a:r>
              <a:rPr lang="en-IE" sz="1400" dirty="0">
                <a:solidFill>
                  <a:schemeClr val="tx2"/>
                </a:solidFill>
                <a:latin typeface="Arial" panose="020B0604020202020204" pitchFamily="34" charset="0"/>
                <a:ea typeface="Times New Roman" panose="02020603050405020304" pitchFamily="18" charset="0"/>
                <a:cs typeface="Times New Roman" panose="02020603050405020304" pitchFamily="18" charset="0"/>
              </a:rPr>
              <a:t>clear image of the design, date of disclosure and URL address</a:t>
            </a:r>
            <a:endParaRPr lang="es-ES" sz="1400" dirty="0">
              <a:solidFill>
                <a:schemeClr val="tx2"/>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7" name="Rectangle 6"/>
          <p:cNvSpPr/>
          <p:nvPr/>
        </p:nvSpPr>
        <p:spPr>
          <a:xfrm>
            <a:off x="2124665" y="3819987"/>
            <a:ext cx="6674606" cy="523220"/>
          </a:xfrm>
          <a:prstGeom prst="rect">
            <a:avLst/>
          </a:prstGeom>
        </p:spPr>
        <p:txBody>
          <a:bodyPr wrap="square">
            <a:spAutoFit/>
          </a:bodyPr>
          <a:lstStyle/>
          <a:p>
            <a:r>
              <a:rPr lang="en-GB" sz="1400" dirty="0">
                <a:solidFill>
                  <a:schemeClr val="tx2"/>
                </a:solidFill>
                <a:latin typeface="Arial" panose="020B0604020202020204" pitchFamily="34" charset="0"/>
                <a:ea typeface="Times New Roman" panose="02020603050405020304" pitchFamily="18" charset="0"/>
                <a:cs typeface="Times New Roman" panose="02020603050405020304" pitchFamily="18" charset="0"/>
              </a:rPr>
              <a:t>Submit information regarding the purpose and the main characteristics of the website in question</a:t>
            </a:r>
            <a:endParaRPr lang="en-GB" sz="1400" dirty="0"/>
          </a:p>
        </p:txBody>
      </p:sp>
      <p:sp>
        <p:nvSpPr>
          <p:cNvPr id="17" name="Rectangle 16"/>
          <p:cNvSpPr/>
          <p:nvPr/>
        </p:nvSpPr>
        <p:spPr>
          <a:xfrm>
            <a:off x="2124663" y="3165077"/>
            <a:ext cx="6630975" cy="400110"/>
          </a:xfrm>
          <a:prstGeom prst="rect">
            <a:avLst/>
          </a:prstGeom>
        </p:spPr>
        <p:txBody>
          <a:bodyPr wrap="square">
            <a:spAutoFit/>
          </a:bodyPr>
          <a:lstStyle/>
          <a:p>
            <a:pPr>
              <a:lnSpc>
                <a:spcPts val="1200"/>
              </a:lnSpc>
              <a:spcAft>
                <a:spcPts val="0"/>
              </a:spcAft>
            </a:pPr>
            <a:r>
              <a:rPr lang="en-GB" sz="1400" dirty="0">
                <a:solidFill>
                  <a:schemeClr val="tx2"/>
                </a:solidFill>
                <a:latin typeface="Arial" panose="020B0604020202020204" pitchFamily="34" charset="0"/>
                <a:ea typeface="Times New Roman" panose="02020603050405020304" pitchFamily="18" charset="0"/>
                <a:cs typeface="Times New Roman" panose="02020603050405020304" pitchFamily="18" charset="0"/>
              </a:rPr>
              <a:t>Printouts: printing date assumed the date of disclosure, unless earlier relevant date established </a:t>
            </a:r>
            <a:endParaRPr lang="es-ES" sz="1400" dirty="0">
              <a:solidFill>
                <a:schemeClr val="tx2"/>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78" name="TextBox 77"/>
          <p:cNvSpPr txBox="1"/>
          <p:nvPr/>
        </p:nvSpPr>
        <p:spPr>
          <a:xfrm>
            <a:off x="3846213" y="1021208"/>
            <a:ext cx="1085554" cy="241570"/>
          </a:xfrm>
          <a:prstGeom prst="rect">
            <a:avLst/>
          </a:prstGeom>
          <a:noFill/>
          <a:ln w="28575">
            <a:noFill/>
          </a:ln>
        </p:spPr>
        <p:txBody>
          <a:bodyPr wrap="square" lIns="0" tIns="0" rIns="0" bIns="0" rtlCol="0">
            <a:noAutofit/>
          </a:bodyPr>
          <a:lstStyle/>
          <a:p>
            <a:pPr algn="ctr"/>
            <a:r>
              <a:rPr lang="en-GB" sz="1600" b="1" dirty="0">
                <a:solidFill>
                  <a:schemeClr val="bg1"/>
                </a:solidFill>
              </a:rPr>
              <a:t>WEBSITES</a:t>
            </a:r>
            <a:endParaRPr lang="en-GB" sz="1600" dirty="0">
              <a:solidFill>
                <a:schemeClr val="bg1"/>
              </a:solidFill>
            </a:endParaRPr>
          </a:p>
        </p:txBody>
      </p:sp>
      <p:sp>
        <p:nvSpPr>
          <p:cNvPr id="23" name="Rectangle 16"/>
          <p:cNvSpPr>
            <a:spLocks/>
          </p:cNvSpPr>
          <p:nvPr/>
        </p:nvSpPr>
        <p:spPr bwMode="auto">
          <a:xfrm>
            <a:off x="1067144" y="271164"/>
            <a:ext cx="7688494"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UltraLight"/>
              </a:rPr>
              <a:t>Convergence Project: </a:t>
            </a: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pitchFamily="2" charset="0"/>
              </a:rPr>
              <a:t>CP10. </a:t>
            </a:r>
            <a:r>
              <a:rPr lang="en-GB" sz="1100" spc="-71" dirty="0">
                <a:solidFill>
                  <a:srgbClr val="FFFFFF">
                    <a:lumMod val="65000"/>
                  </a:srgbClr>
                </a:solidFill>
                <a:latin typeface="Arial" panose="020B0604020202020204" pitchFamily="34" charset="0"/>
                <a:ea typeface="Helvetica Neue UltraLight"/>
                <a:cs typeface="Arial" panose="020B0604020202020204" pitchFamily="34" charset="0"/>
              </a:rPr>
              <a:t>Criteria for assessing disclosure of designs on the internet</a:t>
            </a:r>
          </a:p>
        </p:txBody>
      </p:sp>
      <p:sp>
        <p:nvSpPr>
          <p:cNvPr id="24" name="Rectangle 23"/>
          <p:cNvSpPr>
            <a:spLocks/>
          </p:cNvSpPr>
          <p:nvPr/>
        </p:nvSpPr>
        <p:spPr bwMode="auto">
          <a:xfrm rot="16200000">
            <a:off x="-1008737" y="2938281"/>
            <a:ext cx="3569143" cy="243142"/>
          </a:xfrm>
          <a:prstGeom prst="rect">
            <a:avLst/>
          </a:prstGeom>
          <a:solidFill>
            <a:schemeClr val="accent5"/>
          </a:solidFill>
          <a:ln w="28575">
            <a:solidFill>
              <a:schemeClr val="accent5"/>
            </a:solidFill>
          </a:ln>
        </p:spPr>
        <p:txBody>
          <a:bodyPr lIns="0" tIns="0" rIns="0" bIns="0" anchor="ctr"/>
          <a:lstStyle/>
          <a:p>
            <a:pPr marL="85725" algn="ctr"/>
            <a:r>
              <a:rPr lang="en-US" sz="1500" b="1" spc="-71" dirty="0">
                <a:solidFill>
                  <a:schemeClr val="bg1"/>
                </a:solidFill>
                <a:latin typeface="Arial"/>
                <a:ea typeface="Open Sans" panose="020B0606030504020204" pitchFamily="34" charset="0"/>
                <a:cs typeface="Arial"/>
              </a:rPr>
              <a:t>Websites</a:t>
            </a:r>
          </a:p>
        </p:txBody>
      </p:sp>
    </p:spTree>
    <p:extLst>
      <p:ext uri="{BB962C8B-B14F-4D97-AF65-F5344CB8AC3E}">
        <p14:creationId xmlns:p14="http://schemas.microsoft.com/office/powerpoint/2010/main" val="13467231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9" name="Rectangle 8"/>
          <p:cNvSpPr>
            <a:spLocks/>
          </p:cNvSpPr>
          <p:nvPr/>
        </p:nvSpPr>
        <p:spPr bwMode="auto">
          <a:xfrm>
            <a:off x="652210" y="1019944"/>
            <a:ext cx="8103428" cy="270030"/>
          </a:xfrm>
          <a:prstGeom prst="rect">
            <a:avLst/>
          </a:prstGeom>
          <a:noFill/>
          <a:ln w="28575">
            <a:solidFill>
              <a:schemeClr val="accent5"/>
            </a:solidFill>
          </a:ln>
        </p:spPr>
        <p:txBody>
          <a:bodyPr lIns="0" tIns="0" rIns="0" bIns="0" anchor="ctr"/>
          <a:lstStyle/>
          <a:p>
            <a:pPr marL="85725"/>
            <a:r>
              <a:rPr lang="en-US" sz="1500" b="1" spc="-71" dirty="0">
                <a:solidFill>
                  <a:schemeClr val="accent5"/>
                </a:solidFill>
                <a:latin typeface="Arial"/>
                <a:ea typeface="Open Sans" panose="020B0606030504020204" pitchFamily="34" charset="0"/>
                <a:cs typeface="Arial"/>
              </a:rPr>
              <a:t>Sources of disclosure on the internet</a:t>
            </a:r>
          </a:p>
        </p:txBody>
      </p:sp>
      <p:sp>
        <p:nvSpPr>
          <p:cNvPr id="5" name="Rectangle 4"/>
          <p:cNvSpPr>
            <a:spLocks/>
          </p:cNvSpPr>
          <p:nvPr/>
        </p:nvSpPr>
        <p:spPr bwMode="auto">
          <a:xfrm>
            <a:off x="652210" y="690351"/>
            <a:ext cx="8103428" cy="270030"/>
          </a:xfrm>
          <a:prstGeom prst="rect">
            <a:avLst/>
          </a:prstGeom>
          <a:solidFill>
            <a:srgbClr val="024DA1"/>
          </a:solidFill>
          <a:ln>
            <a:noFill/>
          </a:ln>
        </p:spPr>
        <p:txBody>
          <a:bodyPr lIns="0" tIns="0" rIns="0" bIns="0" anchor="ctr"/>
          <a:lstStyle/>
          <a:p>
            <a:pPr marL="85725"/>
            <a:r>
              <a:rPr lang="en-IE" sz="1500" b="1" spc="-71" dirty="0">
                <a:solidFill>
                  <a:srgbClr val="FFFCF6"/>
                </a:solidFill>
                <a:latin typeface="Arial"/>
                <a:ea typeface="Open Sans" panose="020B0606030504020204" pitchFamily="34" charset="0"/>
                <a:cs typeface="Arial"/>
              </a:rPr>
              <a:t>CP10: Common Practice Principles</a:t>
            </a:r>
          </a:p>
        </p:txBody>
      </p:sp>
      <p:sp>
        <p:nvSpPr>
          <p:cNvPr id="4" name="TextBox 3"/>
          <p:cNvSpPr txBox="1"/>
          <p:nvPr/>
        </p:nvSpPr>
        <p:spPr>
          <a:xfrm>
            <a:off x="4469064" y="2265407"/>
            <a:ext cx="4286574" cy="1815882"/>
          </a:xfrm>
          <a:prstGeom prst="rect">
            <a:avLst/>
          </a:prstGeom>
          <a:noFill/>
        </p:spPr>
        <p:txBody>
          <a:bodyPr wrap="square" rtlCol="0">
            <a:spAutoFit/>
          </a:bodyPr>
          <a:lstStyle/>
          <a:p>
            <a:pPr marL="358775" lvl="1" indent="-266700">
              <a:buFont typeface="Arial" panose="020B0604020202020204" pitchFamily="34" charset="0"/>
              <a:buChar char="•"/>
            </a:pPr>
            <a:r>
              <a:rPr lang="en-GB" sz="1400" dirty="0">
                <a:solidFill>
                  <a:schemeClr val="tx2"/>
                </a:solidFill>
                <a:latin typeface="Arial" panose="020B0604020202020204" pitchFamily="34" charset="0"/>
                <a:cs typeface="Arial" panose="020B0604020202020204" pitchFamily="34" charset="0"/>
              </a:rPr>
              <a:t>Difficulty obtaining proof of disclosure through app when information displayed is temporary </a:t>
            </a:r>
          </a:p>
          <a:p>
            <a:pPr marL="358775" lvl="1" indent="-266700"/>
            <a:endParaRPr lang="en-GB" sz="1400" dirty="0">
              <a:solidFill>
                <a:schemeClr val="tx2"/>
              </a:solidFill>
              <a:latin typeface="Arial" panose="020B0604020202020204" pitchFamily="34" charset="0"/>
              <a:cs typeface="Arial" panose="020B0604020202020204" pitchFamily="34" charset="0"/>
            </a:endParaRPr>
          </a:p>
          <a:p>
            <a:pPr marL="358775" lvl="1" indent="-266700">
              <a:buFont typeface="Arial" panose="020B0604020202020204" pitchFamily="34" charset="0"/>
              <a:buChar char="•"/>
            </a:pPr>
            <a:r>
              <a:rPr lang="en-GB" sz="1400" dirty="0">
                <a:solidFill>
                  <a:schemeClr val="tx2"/>
                </a:solidFill>
                <a:latin typeface="Arial" panose="020B0604020202020204" pitchFamily="34" charset="0"/>
                <a:cs typeface="Arial" panose="020B0604020202020204" pitchFamily="34" charset="0"/>
              </a:rPr>
              <a:t>Limited capability of web archiving services to capture historical data from apps</a:t>
            </a:r>
          </a:p>
          <a:p>
            <a:pPr marL="358775" lvl="1" indent="-266700"/>
            <a:endParaRPr lang="en-GB" sz="1400" dirty="0">
              <a:solidFill>
                <a:schemeClr val="tx2"/>
              </a:solidFill>
              <a:latin typeface="Arial" panose="020B0604020202020204" pitchFamily="34" charset="0"/>
              <a:cs typeface="Arial" panose="020B0604020202020204" pitchFamily="34" charset="0"/>
            </a:endParaRPr>
          </a:p>
          <a:p>
            <a:pPr marL="358775" lvl="1" indent="-266700">
              <a:buFont typeface="Arial" panose="020B0604020202020204" pitchFamily="34" charset="0"/>
              <a:buChar char="•"/>
            </a:pPr>
            <a:r>
              <a:rPr lang="en-GB" sz="1400" dirty="0">
                <a:solidFill>
                  <a:schemeClr val="tx2"/>
                </a:solidFill>
                <a:latin typeface="Arial" panose="020B0604020202020204" pitchFamily="34" charset="0"/>
                <a:cs typeface="Arial" panose="020B0604020202020204" pitchFamily="34" charset="0"/>
              </a:rPr>
              <a:t>Limited possibility to create a printout version  </a:t>
            </a:r>
            <a:endParaRPr lang="es-ES" sz="1400" dirty="0">
              <a:solidFill>
                <a:schemeClr val="tx2"/>
              </a:solidFill>
              <a:latin typeface="Arial" panose="020B0604020202020204" pitchFamily="34" charset="0"/>
              <a:cs typeface="Arial" panose="020B0604020202020204" pitchFamily="34" charset="0"/>
            </a:endParaRPr>
          </a:p>
          <a:p>
            <a:endParaRPr lang="es-ES" sz="1400" dirty="0">
              <a:solidFill>
                <a:schemeClr val="tx2"/>
              </a:solidFill>
              <a:latin typeface="Arial" panose="020B0604020202020204" pitchFamily="34" charset="0"/>
              <a:cs typeface="Arial" panose="020B0604020202020204" pitchFamily="34" charset="0"/>
            </a:endParaRPr>
          </a:p>
        </p:txBody>
      </p:sp>
      <p:sp>
        <p:nvSpPr>
          <p:cNvPr id="10" name="Rectangle 9"/>
          <p:cNvSpPr/>
          <p:nvPr/>
        </p:nvSpPr>
        <p:spPr>
          <a:xfrm>
            <a:off x="4713996" y="1817858"/>
            <a:ext cx="1244636" cy="338554"/>
          </a:xfrm>
          <a:prstGeom prst="rect">
            <a:avLst/>
          </a:prstGeom>
        </p:spPr>
        <p:txBody>
          <a:bodyPr wrap="square">
            <a:spAutoFit/>
          </a:bodyPr>
          <a:lstStyle/>
          <a:p>
            <a:r>
              <a:rPr lang="en-GB" sz="1600" b="1" dirty="0">
                <a:solidFill>
                  <a:schemeClr val="tx2"/>
                </a:solidFill>
                <a:latin typeface="Arial" panose="020B0604020202020204" pitchFamily="34" charset="0"/>
                <a:cs typeface="Arial" panose="020B0604020202020204" pitchFamily="34" charset="0"/>
              </a:rPr>
              <a:t>Setbacks</a:t>
            </a:r>
            <a:endParaRPr lang="en-GB" sz="1600" dirty="0"/>
          </a:p>
        </p:txBody>
      </p:sp>
      <p:sp>
        <p:nvSpPr>
          <p:cNvPr id="19" name="TextBox 18"/>
          <p:cNvSpPr txBox="1"/>
          <p:nvPr/>
        </p:nvSpPr>
        <p:spPr>
          <a:xfrm>
            <a:off x="3894101" y="1044196"/>
            <a:ext cx="906207" cy="282511"/>
          </a:xfrm>
          <a:prstGeom prst="rect">
            <a:avLst/>
          </a:prstGeom>
          <a:noFill/>
          <a:ln w="28575">
            <a:noFill/>
          </a:ln>
        </p:spPr>
        <p:txBody>
          <a:bodyPr wrap="square" lIns="0" tIns="0" rIns="0" bIns="0" rtlCol="0">
            <a:noAutofit/>
          </a:bodyPr>
          <a:lstStyle/>
          <a:p>
            <a:pPr algn="ctr"/>
            <a:r>
              <a:rPr lang="en-GB" sz="1600" b="1" dirty="0">
                <a:solidFill>
                  <a:schemeClr val="bg1"/>
                </a:solidFill>
              </a:rPr>
              <a:t>APPS</a:t>
            </a:r>
            <a:endParaRPr lang="en-GB" sz="1600" dirty="0">
              <a:solidFill>
                <a:schemeClr val="bg1"/>
              </a:solidFill>
            </a:endParaRPr>
          </a:p>
        </p:txBody>
      </p:sp>
      <p:sp>
        <p:nvSpPr>
          <p:cNvPr id="20" name="Rectangle 16"/>
          <p:cNvSpPr>
            <a:spLocks/>
          </p:cNvSpPr>
          <p:nvPr/>
        </p:nvSpPr>
        <p:spPr bwMode="auto">
          <a:xfrm>
            <a:off x="1067144" y="271164"/>
            <a:ext cx="7688494"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UltraLight"/>
              </a:rPr>
              <a:t>Convergence Project: </a:t>
            </a: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pitchFamily="2" charset="0"/>
              </a:rPr>
              <a:t>CP10. </a:t>
            </a:r>
            <a:r>
              <a:rPr lang="en-GB" sz="1100" spc="-71" dirty="0">
                <a:solidFill>
                  <a:srgbClr val="FFFFFF">
                    <a:lumMod val="65000"/>
                  </a:srgbClr>
                </a:solidFill>
                <a:latin typeface="Arial" panose="020B0604020202020204" pitchFamily="34" charset="0"/>
                <a:ea typeface="Helvetica Neue UltraLight"/>
                <a:cs typeface="Arial" panose="020B0604020202020204" pitchFamily="34" charset="0"/>
              </a:rPr>
              <a:t>Criteria for assessing disclosure of designs on the internet</a:t>
            </a:r>
          </a:p>
        </p:txBody>
      </p:sp>
      <p:sp>
        <p:nvSpPr>
          <p:cNvPr id="2" name="Rounded Rectangle 1"/>
          <p:cNvSpPr/>
          <p:nvPr/>
        </p:nvSpPr>
        <p:spPr>
          <a:xfrm>
            <a:off x="1548153" y="1796909"/>
            <a:ext cx="1078302" cy="816895"/>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s-ES" dirty="0"/>
          </a:p>
        </p:txBody>
      </p:sp>
      <p:cxnSp>
        <p:nvCxnSpPr>
          <p:cNvPr id="6" name="Straight Connector 5"/>
          <p:cNvCxnSpPr/>
          <p:nvPr/>
        </p:nvCxnSpPr>
        <p:spPr>
          <a:xfrm>
            <a:off x="1827938" y="2613804"/>
            <a:ext cx="0" cy="181154"/>
          </a:xfrm>
          <a:prstGeom prst="line">
            <a:avLst/>
          </a:prstGeom>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a:xfrm>
            <a:off x="2265010" y="2613804"/>
            <a:ext cx="0" cy="181154"/>
          </a:xfrm>
          <a:prstGeom prst="line">
            <a:avLst/>
          </a:prstGeom>
        </p:spPr>
        <p:style>
          <a:lnRef idx="1">
            <a:schemeClr val="dk1"/>
          </a:lnRef>
          <a:fillRef idx="0">
            <a:schemeClr val="dk1"/>
          </a:fillRef>
          <a:effectRef idx="0">
            <a:schemeClr val="dk1"/>
          </a:effectRef>
          <a:fontRef idx="minor">
            <a:schemeClr val="tx1"/>
          </a:fontRef>
        </p:style>
      </p:cxnSp>
      <p:sp>
        <p:nvSpPr>
          <p:cNvPr id="32" name="Rectangle 31"/>
          <p:cNvSpPr/>
          <p:nvPr/>
        </p:nvSpPr>
        <p:spPr>
          <a:xfrm>
            <a:off x="1548153" y="2794959"/>
            <a:ext cx="1078302" cy="94540"/>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s-ES" dirty="0"/>
          </a:p>
        </p:txBody>
      </p:sp>
      <p:grpSp>
        <p:nvGrpSpPr>
          <p:cNvPr id="35" name="Group 34"/>
          <p:cNvGrpSpPr/>
          <p:nvPr/>
        </p:nvGrpSpPr>
        <p:grpSpPr>
          <a:xfrm>
            <a:off x="3243290" y="1710920"/>
            <a:ext cx="842600" cy="1278555"/>
            <a:chOff x="1009996" y="765175"/>
            <a:chExt cx="2857801" cy="4693878"/>
          </a:xfrm>
        </p:grpSpPr>
        <p:sp>
          <p:nvSpPr>
            <p:cNvPr id="36" name="Rounded Rectangle 35"/>
            <p:cNvSpPr/>
            <p:nvPr/>
          </p:nvSpPr>
          <p:spPr bwMode="gray">
            <a:xfrm>
              <a:off x="1214847" y="878314"/>
              <a:ext cx="2440155" cy="4004814"/>
            </a:xfrm>
            <a:prstGeom prst="roundRect">
              <a:avLst>
                <a:gd name="adj" fmla="val 4667"/>
              </a:avLst>
            </a:prstGeom>
            <a:solidFill>
              <a:schemeClr val="tx2">
                <a:lumMod val="60000"/>
                <a:lumOff val="40000"/>
              </a:schemeClr>
            </a:solidFill>
            <a:ln w="6350" algn="ctr">
              <a:solidFill>
                <a:schemeClr val="tx1"/>
              </a:solidFill>
              <a:miter lim="800000"/>
              <a:headEnd/>
              <a:tailEnd/>
            </a:ln>
          </p:spPr>
          <p:txBody>
            <a:bodyPr wrap="square" lIns="88900" tIns="88900" rIns="88900" bIns="88900" rtlCol="0" anchor="ctr"/>
            <a:lstStyle/>
            <a:p>
              <a:pPr algn="ctr">
                <a:lnSpc>
                  <a:spcPct val="106000"/>
                </a:lnSpc>
                <a:buFont typeface="Wingdings 2" pitchFamily="18" charset="2"/>
                <a:buNone/>
              </a:pPr>
              <a:r>
                <a:rPr lang="en-GB" sz="1300" dirty="0">
                  <a:solidFill>
                    <a:schemeClr val="bg1"/>
                  </a:solidFill>
                </a:rPr>
                <a:t>App version</a:t>
              </a:r>
            </a:p>
          </p:txBody>
        </p:sp>
        <p:grpSp>
          <p:nvGrpSpPr>
            <p:cNvPr id="37" name="Group 36"/>
            <p:cNvGrpSpPr/>
            <p:nvPr/>
          </p:nvGrpSpPr>
          <p:grpSpPr>
            <a:xfrm>
              <a:off x="1009996" y="765175"/>
              <a:ext cx="2857801" cy="4693878"/>
              <a:chOff x="1009996" y="765175"/>
              <a:chExt cx="2857801" cy="4693878"/>
            </a:xfrm>
          </p:grpSpPr>
          <p:sp>
            <p:nvSpPr>
              <p:cNvPr id="38" name="Rounded Rectangle 37"/>
              <p:cNvSpPr/>
              <p:nvPr/>
            </p:nvSpPr>
            <p:spPr bwMode="gray">
              <a:xfrm>
                <a:off x="1089205" y="765175"/>
                <a:ext cx="2697823" cy="4693878"/>
              </a:xfrm>
              <a:prstGeom prst="roundRect">
                <a:avLst>
                  <a:gd name="adj" fmla="val 4667"/>
                </a:avLst>
              </a:prstGeom>
              <a:noFill/>
              <a:ln w="6350" algn="ctr">
                <a:solidFill>
                  <a:schemeClr val="tx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a:solidFill>
                    <a:schemeClr val="bg1"/>
                  </a:solidFill>
                </a:endParaRPr>
              </a:p>
            </p:txBody>
          </p:sp>
          <p:sp>
            <p:nvSpPr>
              <p:cNvPr id="39" name="Oval 38"/>
              <p:cNvSpPr/>
              <p:nvPr/>
            </p:nvSpPr>
            <p:spPr bwMode="gray">
              <a:xfrm>
                <a:off x="2313483" y="4979919"/>
                <a:ext cx="327923" cy="327923"/>
              </a:xfrm>
              <a:prstGeom prst="ellipse">
                <a:avLst/>
              </a:prstGeom>
              <a:noFill/>
              <a:ln w="6350" algn="ctr">
                <a:solidFill>
                  <a:schemeClr val="tx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a:solidFill>
                    <a:schemeClr val="bg1"/>
                  </a:solidFill>
                </a:endParaRPr>
              </a:p>
            </p:txBody>
          </p:sp>
          <p:sp>
            <p:nvSpPr>
              <p:cNvPr id="40" name="Rectangle 39"/>
              <p:cNvSpPr/>
              <p:nvPr/>
            </p:nvSpPr>
            <p:spPr bwMode="gray">
              <a:xfrm>
                <a:off x="1009996" y="1133173"/>
                <a:ext cx="79794" cy="321617"/>
              </a:xfrm>
              <a:prstGeom prst="rect">
                <a:avLst/>
              </a:prstGeom>
              <a:noFill/>
              <a:ln w="6350" algn="ctr">
                <a:solidFill>
                  <a:schemeClr val="tx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a:solidFill>
                    <a:schemeClr val="bg1"/>
                  </a:solidFill>
                </a:endParaRPr>
              </a:p>
            </p:txBody>
          </p:sp>
          <p:sp>
            <p:nvSpPr>
              <p:cNvPr id="41" name="Rectangle 40"/>
              <p:cNvSpPr/>
              <p:nvPr/>
            </p:nvSpPr>
            <p:spPr bwMode="gray">
              <a:xfrm>
                <a:off x="1009996" y="1501171"/>
                <a:ext cx="79794" cy="321617"/>
              </a:xfrm>
              <a:prstGeom prst="rect">
                <a:avLst/>
              </a:prstGeom>
              <a:noFill/>
              <a:ln w="6350" algn="ctr">
                <a:solidFill>
                  <a:schemeClr val="tx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a:solidFill>
                    <a:schemeClr val="bg1"/>
                  </a:solidFill>
                </a:endParaRPr>
              </a:p>
            </p:txBody>
          </p:sp>
          <p:sp>
            <p:nvSpPr>
              <p:cNvPr id="42" name="Rectangle 41"/>
              <p:cNvSpPr/>
              <p:nvPr/>
            </p:nvSpPr>
            <p:spPr bwMode="gray">
              <a:xfrm>
                <a:off x="3788003" y="1133173"/>
                <a:ext cx="79794" cy="321617"/>
              </a:xfrm>
              <a:prstGeom prst="rect">
                <a:avLst/>
              </a:prstGeom>
              <a:noFill/>
              <a:ln w="6350" algn="ctr">
                <a:solidFill>
                  <a:schemeClr val="tx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a:solidFill>
                    <a:schemeClr val="bg1"/>
                  </a:solidFill>
                </a:endParaRPr>
              </a:p>
            </p:txBody>
          </p:sp>
        </p:grpSp>
      </p:grpSp>
      <p:sp>
        <p:nvSpPr>
          <p:cNvPr id="43" name="Curved Up Arrow 42"/>
          <p:cNvSpPr/>
          <p:nvPr/>
        </p:nvSpPr>
        <p:spPr>
          <a:xfrm rot="1300804">
            <a:off x="2115122" y="2482708"/>
            <a:ext cx="1151696" cy="404794"/>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solidFill>
                <a:schemeClr val="tx1"/>
              </a:solidFill>
            </a:endParaRPr>
          </a:p>
        </p:txBody>
      </p:sp>
      <p:sp>
        <p:nvSpPr>
          <p:cNvPr id="44" name="TextBox 43"/>
          <p:cNvSpPr txBox="1"/>
          <p:nvPr/>
        </p:nvSpPr>
        <p:spPr>
          <a:xfrm>
            <a:off x="1187499" y="3271719"/>
            <a:ext cx="3526497" cy="1169551"/>
          </a:xfrm>
          <a:prstGeom prst="rect">
            <a:avLst/>
          </a:prstGeom>
          <a:noFill/>
        </p:spPr>
        <p:txBody>
          <a:bodyPr wrap="square" rtlCol="0">
            <a:spAutoFit/>
          </a:bodyPr>
          <a:lstStyle/>
          <a:p>
            <a:pPr marL="742950" lvl="1" indent="-285750">
              <a:buFont typeface="Arial" panose="020B0604020202020204" pitchFamily="34" charset="0"/>
              <a:buChar char="•"/>
            </a:pPr>
            <a:r>
              <a:rPr lang="en-GB" sz="1400" dirty="0">
                <a:solidFill>
                  <a:schemeClr val="tx2"/>
                </a:solidFill>
                <a:latin typeface="Arial" panose="020B0604020202020204" pitchFamily="34" charset="0"/>
                <a:cs typeface="Arial" panose="020B0604020202020204" pitchFamily="34" charset="0"/>
              </a:rPr>
              <a:t>Same relevant content</a:t>
            </a:r>
          </a:p>
          <a:p>
            <a:pPr marL="742950" lvl="1" indent="-285750">
              <a:buFont typeface="Arial" panose="020B0604020202020204" pitchFamily="34" charset="0"/>
              <a:buChar char="•"/>
            </a:pPr>
            <a:endParaRPr lang="en-GB" sz="1400" dirty="0">
              <a:solidFill>
                <a:schemeClr val="tx2"/>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GB" sz="1400" dirty="0">
                <a:solidFill>
                  <a:schemeClr val="tx2"/>
                </a:solidFill>
                <a:latin typeface="Arial" panose="020B0604020202020204" pitchFamily="34" charset="0"/>
                <a:cs typeface="Arial" panose="020B0604020202020204" pitchFamily="34" charset="0"/>
              </a:rPr>
              <a:t>Difference in means to present the evidence</a:t>
            </a:r>
          </a:p>
          <a:p>
            <a:endParaRPr lang="es-ES" sz="1400" dirty="0">
              <a:solidFill>
                <a:schemeClr val="tx2"/>
              </a:solidFill>
              <a:latin typeface="Arial" panose="020B0604020202020204" pitchFamily="34" charset="0"/>
              <a:cs typeface="Arial" panose="020B0604020202020204" pitchFamily="34" charset="0"/>
            </a:endParaRPr>
          </a:p>
        </p:txBody>
      </p:sp>
      <p:sp>
        <p:nvSpPr>
          <p:cNvPr id="45" name="Rectangle 44"/>
          <p:cNvSpPr>
            <a:spLocks/>
          </p:cNvSpPr>
          <p:nvPr/>
        </p:nvSpPr>
        <p:spPr bwMode="auto">
          <a:xfrm rot="16200000">
            <a:off x="-1010789" y="2952037"/>
            <a:ext cx="3569143" cy="243142"/>
          </a:xfrm>
          <a:prstGeom prst="rect">
            <a:avLst/>
          </a:prstGeom>
          <a:solidFill>
            <a:schemeClr val="accent5"/>
          </a:solidFill>
          <a:ln w="28575">
            <a:solidFill>
              <a:schemeClr val="accent5"/>
            </a:solidFill>
          </a:ln>
        </p:spPr>
        <p:txBody>
          <a:bodyPr lIns="0" tIns="0" rIns="0" bIns="0" anchor="ctr"/>
          <a:lstStyle/>
          <a:p>
            <a:pPr marL="85725" algn="ctr"/>
            <a:r>
              <a:rPr lang="en-US" sz="1500" b="1" spc="-71" dirty="0">
                <a:solidFill>
                  <a:schemeClr val="bg1"/>
                </a:solidFill>
                <a:latin typeface="Arial"/>
                <a:ea typeface="Open Sans" panose="020B0606030504020204" pitchFamily="34" charset="0"/>
                <a:cs typeface="Arial"/>
              </a:rPr>
              <a:t>Apps</a:t>
            </a:r>
          </a:p>
        </p:txBody>
      </p:sp>
      <p:sp>
        <p:nvSpPr>
          <p:cNvPr id="34" name="Rounded Rectangle 33"/>
          <p:cNvSpPr/>
          <p:nvPr/>
        </p:nvSpPr>
        <p:spPr bwMode="gray">
          <a:xfrm>
            <a:off x="1596971" y="1891529"/>
            <a:ext cx="980665" cy="627735"/>
          </a:xfrm>
          <a:prstGeom prst="roundRect">
            <a:avLst>
              <a:gd name="adj" fmla="val 16712"/>
            </a:avLst>
          </a:prstGeom>
          <a:solidFill>
            <a:schemeClr val="tx2">
              <a:lumMod val="40000"/>
              <a:lumOff val="60000"/>
            </a:schemeClr>
          </a:solidFill>
          <a:ln w="6350" algn="ctr">
            <a:solidFill>
              <a:schemeClr val="tx1"/>
            </a:solidFill>
            <a:miter lim="800000"/>
            <a:headEnd/>
            <a:tailEnd/>
          </a:ln>
        </p:spPr>
        <p:txBody>
          <a:bodyPr wrap="square" lIns="88900" tIns="88900" rIns="88900" bIns="88900" rtlCol="0" anchor="ctr"/>
          <a:lstStyle/>
          <a:p>
            <a:pPr algn="ctr">
              <a:lnSpc>
                <a:spcPct val="106000"/>
              </a:lnSpc>
              <a:buFont typeface="Wingdings 2" pitchFamily="18" charset="2"/>
              <a:buNone/>
            </a:pPr>
            <a:r>
              <a:rPr lang="en-GB" sz="1600" dirty="0">
                <a:solidFill>
                  <a:schemeClr val="bg1"/>
                </a:solidFill>
              </a:rPr>
              <a:t>Website version</a:t>
            </a:r>
          </a:p>
        </p:txBody>
      </p:sp>
    </p:spTree>
    <p:extLst>
      <p:ext uri="{BB962C8B-B14F-4D97-AF65-F5344CB8AC3E}">
        <p14:creationId xmlns:p14="http://schemas.microsoft.com/office/powerpoint/2010/main" val="26890124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9" name="Rectangle 8"/>
          <p:cNvSpPr>
            <a:spLocks/>
          </p:cNvSpPr>
          <p:nvPr/>
        </p:nvSpPr>
        <p:spPr bwMode="auto">
          <a:xfrm>
            <a:off x="652210" y="1019005"/>
            <a:ext cx="8103428" cy="270030"/>
          </a:xfrm>
          <a:prstGeom prst="rect">
            <a:avLst/>
          </a:prstGeom>
          <a:noFill/>
          <a:ln w="28575">
            <a:solidFill>
              <a:schemeClr val="accent5"/>
            </a:solidFill>
          </a:ln>
        </p:spPr>
        <p:txBody>
          <a:bodyPr lIns="0" tIns="0" rIns="0" bIns="0" anchor="ctr"/>
          <a:lstStyle/>
          <a:p>
            <a:pPr marL="85725"/>
            <a:r>
              <a:rPr lang="en-US" sz="1500" b="1" spc="-71" dirty="0">
                <a:solidFill>
                  <a:schemeClr val="accent5"/>
                </a:solidFill>
                <a:latin typeface="Arial"/>
                <a:ea typeface="Open Sans" panose="020B0606030504020204" pitchFamily="34" charset="0"/>
                <a:cs typeface="Arial"/>
              </a:rPr>
              <a:t>Sources of disclosure on the internet</a:t>
            </a:r>
          </a:p>
        </p:txBody>
      </p:sp>
      <p:sp>
        <p:nvSpPr>
          <p:cNvPr id="5" name="Rectangle 4"/>
          <p:cNvSpPr>
            <a:spLocks/>
          </p:cNvSpPr>
          <p:nvPr/>
        </p:nvSpPr>
        <p:spPr bwMode="auto">
          <a:xfrm>
            <a:off x="652210" y="690351"/>
            <a:ext cx="8103428" cy="270030"/>
          </a:xfrm>
          <a:prstGeom prst="rect">
            <a:avLst/>
          </a:prstGeom>
          <a:solidFill>
            <a:srgbClr val="024DA1"/>
          </a:solidFill>
          <a:ln>
            <a:noFill/>
          </a:ln>
        </p:spPr>
        <p:txBody>
          <a:bodyPr lIns="0" tIns="0" rIns="0" bIns="0" anchor="ctr"/>
          <a:lstStyle/>
          <a:p>
            <a:pPr marL="85725"/>
            <a:r>
              <a:rPr lang="en-IE" sz="1500" b="1" spc="-71" dirty="0">
                <a:solidFill>
                  <a:srgbClr val="FFFCF6"/>
                </a:solidFill>
                <a:latin typeface="Arial"/>
                <a:ea typeface="Open Sans" panose="020B0606030504020204" pitchFamily="34" charset="0"/>
                <a:cs typeface="Arial"/>
              </a:rPr>
              <a:t>CP10: Common Practice Principles</a:t>
            </a:r>
          </a:p>
        </p:txBody>
      </p:sp>
      <p:sp>
        <p:nvSpPr>
          <p:cNvPr id="4" name="TextBox 3"/>
          <p:cNvSpPr txBox="1"/>
          <p:nvPr/>
        </p:nvSpPr>
        <p:spPr>
          <a:xfrm>
            <a:off x="1461327" y="2279105"/>
            <a:ext cx="7137865" cy="2031325"/>
          </a:xfrm>
          <a:prstGeom prst="rect">
            <a:avLst/>
          </a:prstGeom>
          <a:noFill/>
        </p:spPr>
        <p:txBody>
          <a:bodyPr wrap="square" rtlCol="0">
            <a:spAutoFit/>
          </a:bodyPr>
          <a:lstStyle/>
          <a:p>
            <a:pPr lvl="1"/>
            <a:r>
              <a:rPr lang="en-IE" sz="1400" dirty="0">
                <a:solidFill>
                  <a:schemeClr val="tx2"/>
                </a:solidFill>
                <a:latin typeface="Arial" panose="020B0604020202020204" pitchFamily="34" charset="0"/>
                <a:cs typeface="Arial" panose="020B0604020202020204" pitchFamily="34" charset="0"/>
              </a:rPr>
              <a:t>Extract the relevant information from website version (when available)</a:t>
            </a:r>
          </a:p>
          <a:p>
            <a:pPr lvl="0"/>
            <a:endParaRPr lang="es-ES" sz="1400" dirty="0">
              <a:solidFill>
                <a:schemeClr val="tx2"/>
              </a:solidFill>
              <a:latin typeface="Arial" panose="020B0604020202020204" pitchFamily="34" charset="0"/>
              <a:cs typeface="Arial" panose="020B0604020202020204" pitchFamily="34" charset="0"/>
            </a:endParaRPr>
          </a:p>
          <a:p>
            <a:pPr lvl="1"/>
            <a:r>
              <a:rPr lang="en-IE" sz="1400" dirty="0">
                <a:solidFill>
                  <a:schemeClr val="tx2"/>
                </a:solidFill>
                <a:latin typeface="Arial" panose="020B0604020202020204" pitchFamily="34" charset="0"/>
                <a:cs typeface="Arial" panose="020B0604020202020204" pitchFamily="34" charset="0"/>
              </a:rPr>
              <a:t>If website version not available </a:t>
            </a:r>
            <a:r>
              <a:rPr lang="en-IE" sz="1400" dirty="0">
                <a:solidFill>
                  <a:schemeClr val="tx2"/>
                </a:solidFill>
                <a:latin typeface="Arial" panose="020B0604020202020204" pitchFamily="34" charset="0"/>
                <a:cs typeface="Arial" panose="020B0604020202020204" pitchFamily="34" charset="0"/>
                <a:sym typeface="Wingdings" panose="05000000000000000000" pitchFamily="2" charset="2"/>
              </a:rPr>
              <a:t> </a:t>
            </a:r>
            <a:r>
              <a:rPr lang="en-IE" sz="1400" dirty="0">
                <a:solidFill>
                  <a:schemeClr val="tx2"/>
                </a:solidFill>
                <a:latin typeface="Arial" panose="020B0604020202020204" pitchFamily="34" charset="0"/>
                <a:cs typeface="Arial" panose="020B0604020202020204" pitchFamily="34" charset="0"/>
              </a:rPr>
              <a:t>screenshot from mobile device</a:t>
            </a:r>
          </a:p>
          <a:p>
            <a:pPr lvl="1"/>
            <a:endParaRPr lang="es-ES" sz="1400" dirty="0">
              <a:solidFill>
                <a:schemeClr val="tx2"/>
              </a:solidFill>
              <a:latin typeface="Arial" panose="020B0604020202020204" pitchFamily="34" charset="0"/>
              <a:cs typeface="Arial" panose="020B0604020202020204" pitchFamily="34" charset="0"/>
            </a:endParaRPr>
          </a:p>
          <a:p>
            <a:pPr lvl="1"/>
            <a:r>
              <a:rPr lang="en-GB" sz="1400" dirty="0">
                <a:solidFill>
                  <a:schemeClr val="tx2"/>
                </a:solidFill>
                <a:latin typeface="Arial" panose="020B0604020202020204" pitchFamily="34" charset="0"/>
                <a:cs typeface="Arial" panose="020B0604020202020204" pitchFamily="34" charset="0"/>
              </a:rPr>
              <a:t>Screenshot date assumed date of disclosure, unless earlier relevant date established </a:t>
            </a:r>
          </a:p>
          <a:p>
            <a:pPr lvl="0"/>
            <a:endParaRPr lang="es-ES" sz="1400" dirty="0">
              <a:solidFill>
                <a:schemeClr val="tx2"/>
              </a:solidFill>
              <a:latin typeface="Arial" panose="020B0604020202020204" pitchFamily="34" charset="0"/>
              <a:cs typeface="Arial" panose="020B0604020202020204" pitchFamily="34" charset="0"/>
            </a:endParaRPr>
          </a:p>
          <a:p>
            <a:pPr lvl="1"/>
            <a:r>
              <a:rPr lang="en-GB" sz="1400" dirty="0">
                <a:solidFill>
                  <a:schemeClr val="tx2"/>
                </a:solidFill>
                <a:latin typeface="Arial" panose="020B0604020202020204" pitchFamily="34" charset="0"/>
                <a:cs typeface="Arial" panose="020B0604020202020204" pitchFamily="34" charset="0"/>
              </a:rPr>
              <a:t>Provide information regarding the purpose and the main characteristics of the app </a:t>
            </a:r>
            <a:endParaRPr lang="es-ES" sz="1400" dirty="0">
              <a:solidFill>
                <a:schemeClr val="tx2"/>
              </a:solidFill>
              <a:latin typeface="Arial" panose="020B0604020202020204" pitchFamily="34" charset="0"/>
              <a:cs typeface="Arial" panose="020B0604020202020204" pitchFamily="34" charset="0"/>
            </a:endParaRPr>
          </a:p>
          <a:p>
            <a:endParaRPr lang="es-ES" sz="1400" dirty="0">
              <a:solidFill>
                <a:schemeClr val="tx2"/>
              </a:solidFill>
              <a:latin typeface="Arial" panose="020B0604020202020204" pitchFamily="34" charset="0"/>
              <a:cs typeface="Arial" panose="020B0604020202020204" pitchFamily="34" charset="0"/>
            </a:endParaRPr>
          </a:p>
        </p:txBody>
      </p:sp>
      <p:sp>
        <p:nvSpPr>
          <p:cNvPr id="7" name="TextBox 6"/>
          <p:cNvSpPr txBox="1"/>
          <p:nvPr/>
        </p:nvSpPr>
        <p:spPr>
          <a:xfrm>
            <a:off x="1459218" y="2186299"/>
            <a:ext cx="613064" cy="461665"/>
          </a:xfrm>
          <a:prstGeom prst="rect">
            <a:avLst/>
          </a:prstGeom>
          <a:noFill/>
        </p:spPr>
        <p:txBody>
          <a:bodyPr wrap="square" rtlCol="0">
            <a:spAutoFit/>
          </a:bodyPr>
          <a:lstStyle/>
          <a:p>
            <a:r>
              <a:rPr lang="es-ES_tradnl" sz="2400" b="1" dirty="0">
                <a:solidFill>
                  <a:schemeClr val="tx2"/>
                </a:solidFill>
              </a:rPr>
              <a:t>01</a:t>
            </a:r>
            <a:endParaRPr lang="en-GB" sz="2400" b="1" dirty="0">
              <a:solidFill>
                <a:schemeClr val="tx2"/>
              </a:solidFill>
            </a:endParaRPr>
          </a:p>
        </p:txBody>
      </p:sp>
      <p:sp>
        <p:nvSpPr>
          <p:cNvPr id="8" name="TextBox 7"/>
          <p:cNvSpPr txBox="1"/>
          <p:nvPr/>
        </p:nvSpPr>
        <p:spPr>
          <a:xfrm>
            <a:off x="1459218" y="2644440"/>
            <a:ext cx="613064" cy="461665"/>
          </a:xfrm>
          <a:prstGeom prst="rect">
            <a:avLst/>
          </a:prstGeom>
          <a:noFill/>
        </p:spPr>
        <p:txBody>
          <a:bodyPr wrap="square" rtlCol="0">
            <a:spAutoFit/>
          </a:bodyPr>
          <a:lstStyle/>
          <a:p>
            <a:r>
              <a:rPr lang="es-ES_tradnl" sz="2400" b="1" dirty="0">
                <a:solidFill>
                  <a:schemeClr val="tx2"/>
                </a:solidFill>
              </a:rPr>
              <a:t>02</a:t>
            </a:r>
            <a:endParaRPr lang="en-GB" sz="2400" b="1" dirty="0">
              <a:solidFill>
                <a:schemeClr val="tx2"/>
              </a:solidFill>
            </a:endParaRPr>
          </a:p>
        </p:txBody>
      </p:sp>
      <p:sp>
        <p:nvSpPr>
          <p:cNvPr id="10" name="TextBox 9"/>
          <p:cNvSpPr txBox="1"/>
          <p:nvPr/>
        </p:nvSpPr>
        <p:spPr>
          <a:xfrm>
            <a:off x="1461327" y="3063936"/>
            <a:ext cx="613064" cy="461665"/>
          </a:xfrm>
          <a:prstGeom prst="rect">
            <a:avLst/>
          </a:prstGeom>
          <a:noFill/>
        </p:spPr>
        <p:txBody>
          <a:bodyPr wrap="square" rtlCol="0">
            <a:spAutoFit/>
          </a:bodyPr>
          <a:lstStyle/>
          <a:p>
            <a:r>
              <a:rPr lang="es-ES_tradnl" sz="2400" b="1" dirty="0">
                <a:solidFill>
                  <a:schemeClr val="tx2"/>
                </a:solidFill>
              </a:rPr>
              <a:t>03</a:t>
            </a:r>
            <a:endParaRPr lang="en-GB" sz="2400" b="1" dirty="0">
              <a:solidFill>
                <a:schemeClr val="tx2"/>
              </a:solidFill>
            </a:endParaRPr>
          </a:p>
        </p:txBody>
      </p:sp>
      <p:sp>
        <p:nvSpPr>
          <p:cNvPr id="11" name="TextBox 10"/>
          <p:cNvSpPr txBox="1"/>
          <p:nvPr/>
        </p:nvSpPr>
        <p:spPr>
          <a:xfrm>
            <a:off x="1459218" y="3710740"/>
            <a:ext cx="613064" cy="461665"/>
          </a:xfrm>
          <a:prstGeom prst="rect">
            <a:avLst/>
          </a:prstGeom>
          <a:noFill/>
        </p:spPr>
        <p:txBody>
          <a:bodyPr wrap="square" rtlCol="0">
            <a:spAutoFit/>
          </a:bodyPr>
          <a:lstStyle/>
          <a:p>
            <a:r>
              <a:rPr lang="es-ES_tradnl" sz="2400" b="1" dirty="0">
                <a:solidFill>
                  <a:schemeClr val="tx2"/>
                </a:solidFill>
              </a:rPr>
              <a:t>04</a:t>
            </a:r>
            <a:endParaRPr lang="en-GB" sz="2400" b="1" dirty="0">
              <a:solidFill>
                <a:schemeClr val="tx2"/>
              </a:solidFill>
            </a:endParaRPr>
          </a:p>
        </p:txBody>
      </p:sp>
      <p:sp>
        <p:nvSpPr>
          <p:cNvPr id="12" name="Rectangle 11"/>
          <p:cNvSpPr/>
          <p:nvPr/>
        </p:nvSpPr>
        <p:spPr>
          <a:xfrm>
            <a:off x="1067144" y="1717757"/>
            <a:ext cx="8103428" cy="248594"/>
          </a:xfrm>
          <a:prstGeom prst="rect">
            <a:avLst/>
          </a:prstGeom>
        </p:spPr>
        <p:txBody>
          <a:bodyPr wrap="square">
            <a:spAutoFit/>
          </a:bodyPr>
          <a:lstStyle/>
          <a:p>
            <a:pPr algn="just">
              <a:lnSpc>
                <a:spcPts val="1200"/>
              </a:lnSpc>
              <a:spcAft>
                <a:spcPts val="0"/>
              </a:spcAft>
            </a:pPr>
            <a:r>
              <a:rPr lang="en-IE" b="1" dirty="0">
                <a:solidFill>
                  <a:schemeClr val="tx2"/>
                </a:solidFill>
                <a:latin typeface="Arial" panose="020B0604020202020204" pitchFamily="34" charset="0"/>
                <a:ea typeface="Times New Roman" panose="02020603050405020304" pitchFamily="18" charset="0"/>
                <a:cs typeface="Times New Roman" panose="02020603050405020304" pitchFamily="18" charset="0"/>
              </a:rPr>
              <a:t>Recommendations</a:t>
            </a:r>
            <a:endParaRPr lang="es-ES" dirty="0">
              <a:solidFill>
                <a:schemeClr val="tx2"/>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13" name="Rectangle 12"/>
          <p:cNvSpPr>
            <a:spLocks/>
          </p:cNvSpPr>
          <p:nvPr/>
        </p:nvSpPr>
        <p:spPr bwMode="auto">
          <a:xfrm rot="16200000">
            <a:off x="-1010789" y="2952037"/>
            <a:ext cx="3569143" cy="243142"/>
          </a:xfrm>
          <a:prstGeom prst="rect">
            <a:avLst/>
          </a:prstGeom>
          <a:solidFill>
            <a:schemeClr val="accent5"/>
          </a:solidFill>
          <a:ln w="28575">
            <a:solidFill>
              <a:schemeClr val="accent5"/>
            </a:solidFill>
          </a:ln>
        </p:spPr>
        <p:txBody>
          <a:bodyPr lIns="0" tIns="0" rIns="0" bIns="0" anchor="ctr"/>
          <a:lstStyle/>
          <a:p>
            <a:pPr marL="85725" algn="ctr"/>
            <a:r>
              <a:rPr lang="en-US" sz="1500" b="1" spc="-71" dirty="0">
                <a:solidFill>
                  <a:schemeClr val="bg1"/>
                </a:solidFill>
                <a:latin typeface="Arial"/>
                <a:ea typeface="Open Sans" panose="020B0606030504020204" pitchFamily="34" charset="0"/>
                <a:cs typeface="Arial"/>
              </a:rPr>
              <a:t>Apps</a:t>
            </a:r>
          </a:p>
        </p:txBody>
      </p:sp>
      <p:sp>
        <p:nvSpPr>
          <p:cNvPr id="14" name="Rectangle 16"/>
          <p:cNvSpPr>
            <a:spLocks/>
          </p:cNvSpPr>
          <p:nvPr/>
        </p:nvSpPr>
        <p:spPr bwMode="auto">
          <a:xfrm>
            <a:off x="1067144" y="271164"/>
            <a:ext cx="7688494"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UltraLight"/>
              </a:rPr>
              <a:t>Convergence Project: </a:t>
            </a: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pitchFamily="2" charset="0"/>
              </a:rPr>
              <a:t>CP10. </a:t>
            </a:r>
            <a:r>
              <a:rPr lang="en-GB" sz="1100" spc="-71" dirty="0">
                <a:solidFill>
                  <a:srgbClr val="FFFFFF">
                    <a:lumMod val="65000"/>
                  </a:srgbClr>
                </a:solidFill>
                <a:latin typeface="Arial" panose="020B0604020202020204" pitchFamily="34" charset="0"/>
                <a:ea typeface="Helvetica Neue UltraLight"/>
                <a:cs typeface="Arial" panose="020B0604020202020204" pitchFamily="34" charset="0"/>
              </a:rPr>
              <a:t>Criteria for assessing disclosure of designs on the internet</a:t>
            </a:r>
          </a:p>
        </p:txBody>
      </p:sp>
    </p:spTree>
    <p:extLst>
      <p:ext uri="{BB962C8B-B14F-4D97-AF65-F5344CB8AC3E}">
        <p14:creationId xmlns:p14="http://schemas.microsoft.com/office/powerpoint/2010/main" val="3092739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094056" y="1932535"/>
            <a:ext cx="7406736" cy="830997"/>
          </a:xfrm>
          <a:prstGeom prst="rect">
            <a:avLst/>
          </a:prstGeom>
        </p:spPr>
        <p:txBody>
          <a:bodyPr wrap="square">
            <a:spAutoFit/>
          </a:bodyPr>
          <a:lstStyle/>
          <a:p>
            <a:r>
              <a:rPr lang="en-US" sz="1600" dirty="0">
                <a:solidFill>
                  <a:schemeClr val="tx2"/>
                </a:solidFill>
                <a:latin typeface="Arial" panose="020B0604020202020204" pitchFamily="34" charset="0"/>
                <a:cs typeface="Arial" panose="020B0604020202020204" pitchFamily="34" charset="0"/>
              </a:rPr>
              <a:t>Traditionally, e-mails considered private correspondence. </a:t>
            </a:r>
            <a:r>
              <a:rPr lang="es-ES" sz="1600" dirty="0">
                <a:solidFill>
                  <a:schemeClr val="tx2"/>
                </a:solidFill>
                <a:latin typeface="Arial" panose="020B0604020202020204" pitchFamily="34" charset="0"/>
                <a:cs typeface="Arial" panose="020B0604020202020204" pitchFamily="34" charset="0"/>
              </a:rPr>
              <a:t>However, </a:t>
            </a:r>
            <a:r>
              <a:rPr lang="en-US" sz="1600" dirty="0">
                <a:solidFill>
                  <a:schemeClr val="tx2"/>
                </a:solidFill>
                <a:latin typeface="Arial" panose="020B0604020202020204" pitchFamily="34" charset="0"/>
                <a:cs typeface="Arial" panose="020B0604020202020204" pitchFamily="34" charset="0"/>
              </a:rPr>
              <a:t>if aimed to </a:t>
            </a:r>
            <a:r>
              <a:rPr lang="en-US" sz="1600" b="1" dirty="0">
                <a:solidFill>
                  <a:schemeClr val="accent5"/>
                </a:solidFill>
                <a:latin typeface="Arial" panose="020B0604020202020204" pitchFamily="34" charset="0"/>
                <a:cs typeface="Arial" panose="020B0604020202020204" pitchFamily="34" charset="0"/>
              </a:rPr>
              <a:t>promote products</a:t>
            </a:r>
            <a:r>
              <a:rPr lang="en-US" sz="1600" dirty="0">
                <a:solidFill>
                  <a:schemeClr val="tx2"/>
                </a:solidFill>
                <a:latin typeface="Arial" panose="020B0604020202020204" pitchFamily="34" charset="0"/>
                <a:cs typeface="Arial" panose="020B0604020202020204" pitchFamily="34" charset="0"/>
              </a:rPr>
              <a:t>, it cannot be considered private correspondence</a:t>
            </a:r>
          </a:p>
          <a:p>
            <a:endParaRPr lang="en-US" sz="1600" dirty="0">
              <a:solidFill>
                <a:schemeClr val="tx2"/>
              </a:solidFill>
              <a:latin typeface="Arial" panose="020B0604020202020204" pitchFamily="34" charset="0"/>
              <a:cs typeface="Arial" panose="020B0604020202020204" pitchFamily="34" charset="0"/>
            </a:endParaRPr>
          </a:p>
        </p:txBody>
      </p:sp>
      <p:sp>
        <p:nvSpPr>
          <p:cNvPr id="4" name="Rectangle 3"/>
          <p:cNvSpPr/>
          <p:nvPr/>
        </p:nvSpPr>
        <p:spPr>
          <a:xfrm>
            <a:off x="1094056" y="3067968"/>
            <a:ext cx="7661582" cy="830997"/>
          </a:xfrm>
          <a:prstGeom prst="rect">
            <a:avLst/>
          </a:prstGeom>
        </p:spPr>
        <p:txBody>
          <a:bodyPr wrap="square">
            <a:spAutoFit/>
          </a:bodyPr>
          <a:lstStyle/>
          <a:p>
            <a:r>
              <a:rPr lang="es-ES_tradnl" sz="1600" dirty="0">
                <a:solidFill>
                  <a:schemeClr val="tx2"/>
                </a:solidFill>
                <a:latin typeface="Arial" panose="020B0604020202020204" pitchFamily="34" charset="0"/>
                <a:cs typeface="Arial" panose="020B0604020202020204" pitchFamily="34" charset="0"/>
              </a:rPr>
              <a:t>What should be taken into consideration is the</a:t>
            </a:r>
            <a:r>
              <a:rPr lang="es-ES_tradnl" sz="1600" dirty="0">
                <a:solidFill>
                  <a:srgbClr val="FFC000"/>
                </a:solidFill>
                <a:latin typeface="Arial" panose="020B0604020202020204" pitchFamily="34" charset="0"/>
                <a:cs typeface="Arial" panose="020B0604020202020204" pitchFamily="34" charset="0"/>
              </a:rPr>
              <a:t> </a:t>
            </a:r>
            <a:r>
              <a:rPr lang="es-ES_tradnl" sz="1600" b="1" dirty="0">
                <a:solidFill>
                  <a:schemeClr val="accent5"/>
                </a:solidFill>
                <a:latin typeface="Arial" panose="020B0604020202020204" pitchFamily="34" charset="0"/>
                <a:cs typeface="Arial" panose="020B0604020202020204" pitchFamily="34" charset="0"/>
              </a:rPr>
              <a:t>content</a:t>
            </a:r>
            <a:r>
              <a:rPr lang="es-ES_tradnl" sz="1600" dirty="0">
                <a:solidFill>
                  <a:srgbClr val="FFC000"/>
                </a:solidFill>
                <a:latin typeface="Arial" panose="020B0604020202020204" pitchFamily="34" charset="0"/>
                <a:cs typeface="Arial" panose="020B0604020202020204" pitchFamily="34" charset="0"/>
              </a:rPr>
              <a:t> </a:t>
            </a:r>
            <a:r>
              <a:rPr lang="es-ES_tradnl" sz="1600" dirty="0">
                <a:solidFill>
                  <a:schemeClr val="tx2"/>
                </a:solidFill>
                <a:latin typeface="Arial" panose="020B0604020202020204" pitchFamily="34" charset="0"/>
                <a:cs typeface="Arial" panose="020B0604020202020204" pitchFamily="34" charset="0"/>
              </a:rPr>
              <a:t>of the e-mail, and </a:t>
            </a:r>
            <a:r>
              <a:rPr lang="es-ES_tradnl" sz="1600" b="1" dirty="0">
                <a:solidFill>
                  <a:schemeClr val="accent5"/>
                </a:solidFill>
                <a:latin typeface="Arial" panose="020B0604020202020204" pitchFamily="34" charset="0"/>
                <a:cs typeface="Arial" panose="020B0604020202020204" pitchFamily="34" charset="0"/>
              </a:rPr>
              <a:t>not its form</a:t>
            </a:r>
            <a:endParaRPr lang="en-US" sz="1600" b="1" dirty="0">
              <a:solidFill>
                <a:schemeClr val="accent5"/>
              </a:solidFill>
              <a:latin typeface="Arial" panose="020B0604020202020204" pitchFamily="34" charset="0"/>
              <a:cs typeface="Arial" panose="020B0604020202020204" pitchFamily="34" charset="0"/>
            </a:endParaRPr>
          </a:p>
          <a:p>
            <a:endParaRPr lang="en-US" sz="1600" dirty="0">
              <a:solidFill>
                <a:schemeClr val="tx2"/>
              </a:solidFill>
              <a:latin typeface="Arial" panose="020B0604020202020204" pitchFamily="34" charset="0"/>
              <a:cs typeface="Arial" panose="020B0604020202020204" pitchFamily="34" charset="0"/>
            </a:endParaRPr>
          </a:p>
        </p:txBody>
      </p:sp>
      <p:sp>
        <p:nvSpPr>
          <p:cNvPr id="5" name="Rectangle 4"/>
          <p:cNvSpPr>
            <a:spLocks/>
          </p:cNvSpPr>
          <p:nvPr/>
        </p:nvSpPr>
        <p:spPr bwMode="auto">
          <a:xfrm>
            <a:off x="652210" y="1020128"/>
            <a:ext cx="8103428" cy="270030"/>
          </a:xfrm>
          <a:prstGeom prst="rect">
            <a:avLst/>
          </a:prstGeom>
          <a:noFill/>
          <a:ln w="28575">
            <a:solidFill>
              <a:schemeClr val="accent5"/>
            </a:solidFill>
          </a:ln>
        </p:spPr>
        <p:txBody>
          <a:bodyPr lIns="0" tIns="0" rIns="0" bIns="0" anchor="ctr"/>
          <a:lstStyle/>
          <a:p>
            <a:pPr marL="85725"/>
            <a:r>
              <a:rPr lang="en-US" sz="1500" b="1" spc="-71" dirty="0">
                <a:solidFill>
                  <a:schemeClr val="accent5"/>
                </a:solidFill>
                <a:latin typeface="Arial"/>
                <a:ea typeface="Open Sans" panose="020B0606030504020204" pitchFamily="34" charset="0"/>
                <a:cs typeface="Arial"/>
              </a:rPr>
              <a:t>Sources of disclosure on the internet</a:t>
            </a:r>
          </a:p>
        </p:txBody>
      </p:sp>
      <p:sp>
        <p:nvSpPr>
          <p:cNvPr id="6" name="Rectangle 5"/>
          <p:cNvSpPr>
            <a:spLocks/>
          </p:cNvSpPr>
          <p:nvPr/>
        </p:nvSpPr>
        <p:spPr bwMode="auto">
          <a:xfrm>
            <a:off x="652210" y="690351"/>
            <a:ext cx="8103428" cy="270030"/>
          </a:xfrm>
          <a:prstGeom prst="rect">
            <a:avLst/>
          </a:prstGeom>
          <a:solidFill>
            <a:srgbClr val="024DA1"/>
          </a:solidFill>
          <a:ln>
            <a:noFill/>
          </a:ln>
        </p:spPr>
        <p:txBody>
          <a:bodyPr lIns="0" tIns="0" rIns="0" bIns="0" anchor="ctr"/>
          <a:lstStyle/>
          <a:p>
            <a:pPr marL="85725"/>
            <a:r>
              <a:rPr lang="en-IE" sz="1500" b="1" spc="-71" dirty="0">
                <a:solidFill>
                  <a:srgbClr val="FFFCF6"/>
                </a:solidFill>
                <a:latin typeface="Arial"/>
                <a:ea typeface="Open Sans" panose="020B0606030504020204" pitchFamily="34" charset="0"/>
                <a:cs typeface="Arial"/>
              </a:rPr>
              <a:t>CP10: Common Practice Principles</a:t>
            </a:r>
          </a:p>
        </p:txBody>
      </p:sp>
      <p:sp>
        <p:nvSpPr>
          <p:cNvPr id="24" name="TextBox 23"/>
          <p:cNvSpPr txBox="1"/>
          <p:nvPr/>
        </p:nvSpPr>
        <p:spPr>
          <a:xfrm>
            <a:off x="4021826" y="1045409"/>
            <a:ext cx="1048324" cy="298510"/>
          </a:xfrm>
          <a:prstGeom prst="rect">
            <a:avLst/>
          </a:prstGeom>
          <a:noFill/>
          <a:ln w="28575">
            <a:noFill/>
          </a:ln>
        </p:spPr>
        <p:txBody>
          <a:bodyPr wrap="square" lIns="0" tIns="0" rIns="0" bIns="0" rtlCol="0">
            <a:noAutofit/>
          </a:bodyPr>
          <a:lstStyle/>
          <a:p>
            <a:pPr algn="ctr"/>
            <a:r>
              <a:rPr lang="en-GB" sz="1500" b="1" dirty="0">
                <a:solidFill>
                  <a:schemeClr val="bg1"/>
                </a:solidFill>
              </a:rPr>
              <a:t>ELECTRONIC</a:t>
            </a:r>
          </a:p>
        </p:txBody>
      </p:sp>
      <p:sp>
        <p:nvSpPr>
          <p:cNvPr id="2" name="Rectangle 1"/>
          <p:cNvSpPr/>
          <p:nvPr/>
        </p:nvSpPr>
        <p:spPr>
          <a:xfrm>
            <a:off x="4129915" y="1244598"/>
            <a:ext cx="694421" cy="323165"/>
          </a:xfrm>
          <a:prstGeom prst="rect">
            <a:avLst/>
          </a:prstGeom>
        </p:spPr>
        <p:txBody>
          <a:bodyPr wrap="none">
            <a:spAutoFit/>
          </a:bodyPr>
          <a:lstStyle/>
          <a:p>
            <a:pPr algn="ctr"/>
            <a:r>
              <a:rPr lang="en-GB" sz="1500" b="1" dirty="0">
                <a:solidFill>
                  <a:schemeClr val="bg1"/>
                </a:solidFill>
              </a:rPr>
              <a:t>MAILS</a:t>
            </a:r>
            <a:endParaRPr lang="en-GB" sz="1500" dirty="0">
              <a:solidFill>
                <a:schemeClr val="bg1"/>
              </a:solidFill>
            </a:endParaRPr>
          </a:p>
        </p:txBody>
      </p:sp>
      <p:sp>
        <p:nvSpPr>
          <p:cNvPr id="25" name="Rectangle 16"/>
          <p:cNvSpPr>
            <a:spLocks/>
          </p:cNvSpPr>
          <p:nvPr/>
        </p:nvSpPr>
        <p:spPr bwMode="auto">
          <a:xfrm>
            <a:off x="1067144" y="271164"/>
            <a:ext cx="7688494"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UltraLight"/>
              </a:rPr>
              <a:t>Convergence Project: </a:t>
            </a: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pitchFamily="2" charset="0"/>
              </a:rPr>
              <a:t>CP10. </a:t>
            </a:r>
            <a:r>
              <a:rPr lang="en-GB" sz="1100" spc="-71" dirty="0">
                <a:solidFill>
                  <a:srgbClr val="FFFFFF">
                    <a:lumMod val="65000"/>
                  </a:srgbClr>
                </a:solidFill>
                <a:latin typeface="Arial" panose="020B0604020202020204" pitchFamily="34" charset="0"/>
                <a:ea typeface="Helvetica Neue UltraLight"/>
                <a:cs typeface="Arial" panose="020B0604020202020204" pitchFamily="34" charset="0"/>
              </a:rPr>
              <a:t>Criteria for assessing disclosure of designs on the internet</a:t>
            </a:r>
          </a:p>
        </p:txBody>
      </p:sp>
      <p:sp>
        <p:nvSpPr>
          <p:cNvPr id="26" name="Rectangle 25"/>
          <p:cNvSpPr>
            <a:spLocks/>
          </p:cNvSpPr>
          <p:nvPr/>
        </p:nvSpPr>
        <p:spPr bwMode="auto">
          <a:xfrm rot="16200000">
            <a:off x="-1033827" y="2976197"/>
            <a:ext cx="3605694" cy="233616"/>
          </a:xfrm>
          <a:prstGeom prst="rect">
            <a:avLst/>
          </a:prstGeom>
          <a:solidFill>
            <a:schemeClr val="accent5"/>
          </a:solidFill>
          <a:ln w="28575">
            <a:solidFill>
              <a:schemeClr val="accent5"/>
            </a:solidFill>
          </a:ln>
        </p:spPr>
        <p:txBody>
          <a:bodyPr lIns="0" tIns="0" rIns="0" bIns="0" anchor="ctr"/>
          <a:lstStyle/>
          <a:p>
            <a:pPr marL="85725" algn="ctr"/>
            <a:r>
              <a:rPr lang="en-US" sz="1500" b="1" spc="-71" dirty="0">
                <a:solidFill>
                  <a:schemeClr val="bg1"/>
                </a:solidFill>
                <a:latin typeface="Arial"/>
                <a:ea typeface="Open Sans" panose="020B0606030504020204" pitchFamily="34" charset="0"/>
                <a:cs typeface="Arial"/>
              </a:rPr>
              <a:t>E-mails</a:t>
            </a:r>
          </a:p>
        </p:txBody>
      </p:sp>
    </p:spTree>
    <p:extLst>
      <p:ext uri="{BB962C8B-B14F-4D97-AF65-F5344CB8AC3E}">
        <p14:creationId xmlns:p14="http://schemas.microsoft.com/office/powerpoint/2010/main" val="22753294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9" name="Rectangle 8"/>
          <p:cNvSpPr>
            <a:spLocks/>
          </p:cNvSpPr>
          <p:nvPr/>
        </p:nvSpPr>
        <p:spPr bwMode="auto">
          <a:xfrm>
            <a:off x="652210" y="1015280"/>
            <a:ext cx="8103428" cy="270030"/>
          </a:xfrm>
          <a:prstGeom prst="rect">
            <a:avLst/>
          </a:prstGeom>
          <a:noFill/>
          <a:ln w="28575">
            <a:solidFill>
              <a:schemeClr val="accent5"/>
            </a:solidFill>
          </a:ln>
        </p:spPr>
        <p:txBody>
          <a:bodyPr lIns="0" tIns="0" rIns="0" bIns="0" anchor="ctr"/>
          <a:lstStyle/>
          <a:p>
            <a:pPr marL="85725"/>
            <a:r>
              <a:rPr lang="en-US" sz="1500" b="1" spc="-71" dirty="0">
                <a:solidFill>
                  <a:schemeClr val="accent5"/>
                </a:solidFill>
                <a:latin typeface="Arial"/>
                <a:ea typeface="Open Sans" panose="020B0606030504020204" pitchFamily="34" charset="0"/>
                <a:cs typeface="Arial"/>
              </a:rPr>
              <a:t>Sources of disclosure on the internet</a:t>
            </a:r>
          </a:p>
        </p:txBody>
      </p:sp>
      <p:sp>
        <p:nvSpPr>
          <p:cNvPr id="5" name="Rectangle 4"/>
          <p:cNvSpPr>
            <a:spLocks/>
          </p:cNvSpPr>
          <p:nvPr/>
        </p:nvSpPr>
        <p:spPr bwMode="auto">
          <a:xfrm>
            <a:off x="652210" y="690351"/>
            <a:ext cx="8103428" cy="270030"/>
          </a:xfrm>
          <a:prstGeom prst="rect">
            <a:avLst/>
          </a:prstGeom>
          <a:solidFill>
            <a:srgbClr val="024DA1"/>
          </a:solidFill>
          <a:ln>
            <a:noFill/>
          </a:ln>
        </p:spPr>
        <p:txBody>
          <a:bodyPr lIns="0" tIns="0" rIns="0" bIns="0" anchor="ctr"/>
          <a:lstStyle/>
          <a:p>
            <a:pPr marL="85725"/>
            <a:r>
              <a:rPr lang="en-IE" sz="1500" b="1" spc="-71" dirty="0">
                <a:solidFill>
                  <a:srgbClr val="FFFCF6"/>
                </a:solidFill>
                <a:latin typeface="Arial"/>
                <a:ea typeface="Open Sans" panose="020B0606030504020204" pitchFamily="34" charset="0"/>
                <a:cs typeface="Arial"/>
              </a:rPr>
              <a:t>CP10: Common Practice Principles</a:t>
            </a:r>
          </a:p>
        </p:txBody>
      </p:sp>
      <p:sp>
        <p:nvSpPr>
          <p:cNvPr id="4" name="TextBox 3"/>
          <p:cNvSpPr txBox="1"/>
          <p:nvPr/>
        </p:nvSpPr>
        <p:spPr>
          <a:xfrm>
            <a:off x="1711755" y="2268984"/>
            <a:ext cx="7004082" cy="2031325"/>
          </a:xfrm>
          <a:prstGeom prst="rect">
            <a:avLst/>
          </a:prstGeom>
          <a:noFill/>
        </p:spPr>
        <p:txBody>
          <a:bodyPr wrap="square" rtlCol="0">
            <a:spAutoFit/>
          </a:bodyPr>
          <a:lstStyle/>
          <a:p>
            <a:pPr lvl="1"/>
            <a:r>
              <a:rPr lang="en-IE" sz="1400" dirty="0">
                <a:solidFill>
                  <a:schemeClr val="tx2"/>
                </a:solidFill>
                <a:latin typeface="Arial" panose="020B0604020202020204" pitchFamily="34" charset="0"/>
                <a:cs typeface="Arial" panose="020B0604020202020204" pitchFamily="34" charset="0"/>
              </a:rPr>
              <a:t>E-mail evidence </a:t>
            </a:r>
            <a:r>
              <a:rPr lang="en-GB" sz="1400" dirty="0">
                <a:solidFill>
                  <a:schemeClr val="tx2"/>
                </a:solidFill>
                <a:latin typeface="Arial" panose="020B0604020202020204" pitchFamily="34" charset="0"/>
                <a:cs typeface="Arial" panose="020B0604020202020204" pitchFamily="34" charset="0"/>
              </a:rPr>
              <a:t>should include:</a:t>
            </a:r>
          </a:p>
          <a:p>
            <a:pPr marL="1200150" lvl="2" indent="-285750">
              <a:buFont typeface="Arial" panose="020B0604020202020204" pitchFamily="34" charset="0"/>
              <a:buChar char="•"/>
            </a:pPr>
            <a:r>
              <a:rPr lang="en-GB" sz="1400" dirty="0">
                <a:solidFill>
                  <a:schemeClr val="tx2"/>
                </a:solidFill>
                <a:latin typeface="Arial" panose="020B0604020202020204" pitchFamily="34" charset="0"/>
                <a:cs typeface="Arial" panose="020B0604020202020204" pitchFamily="34" charset="0"/>
              </a:rPr>
              <a:t>representation of design</a:t>
            </a:r>
          </a:p>
          <a:p>
            <a:pPr marL="1200150" lvl="2" indent="-285750">
              <a:buFont typeface="Arial" panose="020B0604020202020204" pitchFamily="34" charset="0"/>
              <a:buChar char="•"/>
            </a:pPr>
            <a:r>
              <a:rPr lang="en-GB" sz="1400" dirty="0">
                <a:solidFill>
                  <a:schemeClr val="tx2"/>
                </a:solidFill>
                <a:latin typeface="Arial" panose="020B0604020202020204" pitchFamily="34" charset="0"/>
                <a:cs typeface="Arial" panose="020B0604020202020204" pitchFamily="34" charset="0"/>
              </a:rPr>
              <a:t>clear indication of relevant date</a:t>
            </a:r>
            <a:endParaRPr lang="es-ES" sz="1400" dirty="0">
              <a:solidFill>
                <a:schemeClr val="tx2"/>
              </a:solidFill>
              <a:latin typeface="Arial" panose="020B0604020202020204" pitchFamily="34" charset="0"/>
              <a:cs typeface="Arial" panose="020B0604020202020204" pitchFamily="34" charset="0"/>
            </a:endParaRPr>
          </a:p>
          <a:p>
            <a:endParaRPr lang="es-ES" sz="1400" dirty="0">
              <a:solidFill>
                <a:schemeClr val="tx2"/>
              </a:solidFill>
              <a:latin typeface="Arial" panose="020B0604020202020204" pitchFamily="34" charset="0"/>
              <a:cs typeface="Arial" panose="020B0604020202020204" pitchFamily="34" charset="0"/>
            </a:endParaRPr>
          </a:p>
          <a:p>
            <a:pPr lvl="1"/>
            <a:r>
              <a:rPr lang="en-GB" sz="1400" dirty="0">
                <a:solidFill>
                  <a:schemeClr val="tx2"/>
                </a:solidFill>
                <a:latin typeface="Arial" panose="020B0604020202020204" pitchFamily="34" charset="0"/>
                <a:cs typeface="Arial" panose="020B0604020202020204" pitchFamily="34" charset="0"/>
              </a:rPr>
              <a:t>Indicators of circle specialised in the sector concerned: recipients of the e-mail and its purpose </a:t>
            </a:r>
          </a:p>
          <a:p>
            <a:pPr lvl="0"/>
            <a:endParaRPr lang="es-ES" sz="1400" dirty="0">
              <a:solidFill>
                <a:schemeClr val="tx2"/>
              </a:solidFill>
              <a:latin typeface="Arial" panose="020B0604020202020204" pitchFamily="34" charset="0"/>
              <a:cs typeface="Arial" panose="020B0604020202020204" pitchFamily="34" charset="0"/>
            </a:endParaRPr>
          </a:p>
          <a:p>
            <a:pPr lvl="1"/>
            <a:r>
              <a:rPr lang="en-GB" sz="1400" dirty="0">
                <a:solidFill>
                  <a:schemeClr val="tx2"/>
                </a:solidFill>
                <a:latin typeface="Arial" panose="020B0604020202020204" pitchFamily="34" charset="0"/>
                <a:cs typeface="Arial" panose="020B0604020202020204" pitchFamily="34" charset="0"/>
              </a:rPr>
              <a:t>Veracity of the confidentiality claim: keep in mind the contents, recipients and purpose of an e-mail </a:t>
            </a:r>
            <a:endParaRPr lang="es-ES" sz="1400" dirty="0">
              <a:solidFill>
                <a:schemeClr val="tx2"/>
              </a:solidFill>
              <a:latin typeface="Arial" panose="020B0604020202020204" pitchFamily="34" charset="0"/>
              <a:cs typeface="Arial" panose="020B0604020202020204" pitchFamily="34" charset="0"/>
            </a:endParaRPr>
          </a:p>
        </p:txBody>
      </p:sp>
      <p:sp>
        <p:nvSpPr>
          <p:cNvPr id="7" name="TextBox 6"/>
          <p:cNvSpPr txBox="1"/>
          <p:nvPr/>
        </p:nvSpPr>
        <p:spPr>
          <a:xfrm>
            <a:off x="1548184" y="3041595"/>
            <a:ext cx="540809" cy="461665"/>
          </a:xfrm>
          <a:prstGeom prst="rect">
            <a:avLst/>
          </a:prstGeom>
          <a:noFill/>
        </p:spPr>
        <p:txBody>
          <a:bodyPr wrap="square" rtlCol="0">
            <a:spAutoFit/>
          </a:bodyPr>
          <a:lstStyle/>
          <a:p>
            <a:r>
              <a:rPr lang="es-ES_tradnl" sz="2400" b="1" dirty="0">
                <a:solidFill>
                  <a:schemeClr val="tx2"/>
                </a:solidFill>
              </a:rPr>
              <a:t>02</a:t>
            </a:r>
            <a:endParaRPr lang="en-GB" sz="2400" b="1" dirty="0">
              <a:solidFill>
                <a:schemeClr val="tx2"/>
              </a:solidFill>
            </a:endParaRPr>
          </a:p>
        </p:txBody>
      </p:sp>
      <p:sp>
        <p:nvSpPr>
          <p:cNvPr id="8" name="TextBox 7"/>
          <p:cNvSpPr txBox="1"/>
          <p:nvPr/>
        </p:nvSpPr>
        <p:spPr>
          <a:xfrm>
            <a:off x="1548184" y="3693174"/>
            <a:ext cx="540809" cy="461665"/>
          </a:xfrm>
          <a:prstGeom prst="rect">
            <a:avLst/>
          </a:prstGeom>
          <a:noFill/>
        </p:spPr>
        <p:txBody>
          <a:bodyPr wrap="square" rtlCol="0">
            <a:spAutoFit/>
          </a:bodyPr>
          <a:lstStyle/>
          <a:p>
            <a:r>
              <a:rPr lang="es-ES_tradnl" sz="2400" b="1" dirty="0">
                <a:solidFill>
                  <a:schemeClr val="tx2"/>
                </a:solidFill>
              </a:rPr>
              <a:t>03</a:t>
            </a:r>
            <a:endParaRPr lang="en-GB" sz="2400" b="1" dirty="0">
              <a:solidFill>
                <a:schemeClr val="tx2"/>
              </a:solidFill>
            </a:endParaRPr>
          </a:p>
        </p:txBody>
      </p:sp>
      <p:sp>
        <p:nvSpPr>
          <p:cNvPr id="10" name="TextBox 9"/>
          <p:cNvSpPr txBox="1"/>
          <p:nvPr/>
        </p:nvSpPr>
        <p:spPr>
          <a:xfrm>
            <a:off x="1548184" y="2193624"/>
            <a:ext cx="540809" cy="461665"/>
          </a:xfrm>
          <a:prstGeom prst="rect">
            <a:avLst/>
          </a:prstGeom>
          <a:noFill/>
        </p:spPr>
        <p:txBody>
          <a:bodyPr wrap="square" rtlCol="0">
            <a:spAutoFit/>
          </a:bodyPr>
          <a:lstStyle/>
          <a:p>
            <a:r>
              <a:rPr lang="es-ES_tradnl" sz="2400" b="1" dirty="0">
                <a:solidFill>
                  <a:schemeClr val="tx2"/>
                </a:solidFill>
              </a:rPr>
              <a:t>01</a:t>
            </a:r>
            <a:endParaRPr lang="en-GB" sz="2400" b="1" dirty="0">
              <a:solidFill>
                <a:schemeClr val="tx2"/>
              </a:solidFill>
            </a:endParaRPr>
          </a:p>
        </p:txBody>
      </p:sp>
      <p:sp>
        <p:nvSpPr>
          <p:cNvPr id="11" name="Rectangle 10"/>
          <p:cNvSpPr/>
          <p:nvPr/>
        </p:nvSpPr>
        <p:spPr>
          <a:xfrm>
            <a:off x="1098691" y="1739949"/>
            <a:ext cx="7577345" cy="248594"/>
          </a:xfrm>
          <a:prstGeom prst="rect">
            <a:avLst/>
          </a:prstGeom>
        </p:spPr>
        <p:txBody>
          <a:bodyPr wrap="square">
            <a:spAutoFit/>
          </a:bodyPr>
          <a:lstStyle/>
          <a:p>
            <a:pPr algn="just">
              <a:lnSpc>
                <a:spcPts val="1200"/>
              </a:lnSpc>
              <a:spcAft>
                <a:spcPts val="0"/>
              </a:spcAft>
            </a:pPr>
            <a:r>
              <a:rPr lang="en-IE" b="1" dirty="0">
                <a:solidFill>
                  <a:schemeClr val="tx2"/>
                </a:solidFill>
                <a:latin typeface="Arial" panose="020B0604020202020204" pitchFamily="34" charset="0"/>
                <a:ea typeface="Times New Roman" panose="02020603050405020304" pitchFamily="18" charset="0"/>
                <a:cs typeface="Times New Roman" panose="02020603050405020304" pitchFamily="18" charset="0"/>
              </a:rPr>
              <a:t>Recommendations</a:t>
            </a:r>
            <a:endParaRPr lang="es-ES" dirty="0">
              <a:solidFill>
                <a:schemeClr val="tx2"/>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12" name="Rectangle 11"/>
          <p:cNvSpPr>
            <a:spLocks/>
          </p:cNvSpPr>
          <p:nvPr/>
        </p:nvSpPr>
        <p:spPr bwMode="auto">
          <a:xfrm rot="16200000">
            <a:off x="-1036251" y="2973772"/>
            <a:ext cx="3610542" cy="233617"/>
          </a:xfrm>
          <a:prstGeom prst="rect">
            <a:avLst/>
          </a:prstGeom>
          <a:solidFill>
            <a:schemeClr val="accent5"/>
          </a:solidFill>
          <a:ln w="28575">
            <a:solidFill>
              <a:schemeClr val="accent5"/>
            </a:solidFill>
          </a:ln>
        </p:spPr>
        <p:txBody>
          <a:bodyPr lIns="0" tIns="0" rIns="0" bIns="0" anchor="ctr"/>
          <a:lstStyle/>
          <a:p>
            <a:pPr marL="85725" algn="ctr"/>
            <a:r>
              <a:rPr lang="en-US" sz="1500" b="1" spc="-71" dirty="0">
                <a:solidFill>
                  <a:schemeClr val="bg1"/>
                </a:solidFill>
                <a:latin typeface="Arial"/>
                <a:ea typeface="Open Sans" panose="020B0606030504020204" pitchFamily="34" charset="0"/>
                <a:cs typeface="Arial"/>
              </a:rPr>
              <a:t>E-mails</a:t>
            </a:r>
          </a:p>
        </p:txBody>
      </p:sp>
      <p:sp>
        <p:nvSpPr>
          <p:cNvPr id="13" name="Rectangle 16"/>
          <p:cNvSpPr>
            <a:spLocks/>
          </p:cNvSpPr>
          <p:nvPr/>
        </p:nvSpPr>
        <p:spPr bwMode="auto">
          <a:xfrm>
            <a:off x="1067144" y="271164"/>
            <a:ext cx="7688494"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UltraLight"/>
              </a:rPr>
              <a:t>Convergence Project: </a:t>
            </a: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pitchFamily="2" charset="0"/>
              </a:rPr>
              <a:t>CP10. </a:t>
            </a:r>
            <a:r>
              <a:rPr lang="en-GB" sz="1100" spc="-71" dirty="0">
                <a:solidFill>
                  <a:srgbClr val="FFFFFF">
                    <a:lumMod val="65000"/>
                  </a:srgbClr>
                </a:solidFill>
                <a:latin typeface="Arial" panose="020B0604020202020204" pitchFamily="34" charset="0"/>
                <a:ea typeface="Helvetica Neue UltraLight"/>
                <a:cs typeface="Arial" panose="020B0604020202020204" pitchFamily="34" charset="0"/>
              </a:rPr>
              <a:t>Criteria for assessing disclosure of designs on the internet</a:t>
            </a:r>
          </a:p>
        </p:txBody>
      </p:sp>
    </p:spTree>
    <p:extLst>
      <p:ext uri="{BB962C8B-B14F-4D97-AF65-F5344CB8AC3E}">
        <p14:creationId xmlns:p14="http://schemas.microsoft.com/office/powerpoint/2010/main" val="29330745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011911" y="2594864"/>
            <a:ext cx="3862597" cy="646331"/>
          </a:xfrm>
          <a:prstGeom prst="rect">
            <a:avLst/>
          </a:prstGeom>
          <a:noFill/>
        </p:spPr>
        <p:txBody>
          <a:bodyPr wrap="square" rtlCol="0">
            <a:spAutoFit/>
          </a:bodyPr>
          <a:lstStyle/>
          <a:p>
            <a:pPr algn="just"/>
            <a:r>
              <a:rPr lang="en-US" sz="1200" dirty="0">
                <a:solidFill>
                  <a:srgbClr val="183D8C"/>
                </a:solidFill>
                <a:latin typeface="Arial" panose="020B0604020202020204" pitchFamily="34" charset="0"/>
                <a:cs typeface="Arial" panose="020B0604020202020204" pitchFamily="34" charset="0"/>
                <a:hlinkClick r:id="rId4"/>
              </a:rPr>
              <a:t>T-166/15 </a:t>
            </a:r>
            <a:r>
              <a:rPr lang="en-US" sz="1200" dirty="0">
                <a:solidFill>
                  <a:srgbClr val="183D8C"/>
                </a:solidFill>
                <a:latin typeface="Arial" panose="020B0604020202020204" pitchFamily="34" charset="0"/>
                <a:cs typeface="Arial" panose="020B0604020202020204" pitchFamily="34" charset="0"/>
              </a:rPr>
              <a:t>of 27/02/2016 </a:t>
            </a:r>
            <a:r>
              <a:rPr lang="en-US" sz="1200" b="1" dirty="0">
                <a:solidFill>
                  <a:srgbClr val="183D8C"/>
                </a:solidFill>
                <a:latin typeface="Arial" panose="020B0604020202020204" pitchFamily="34" charset="0"/>
                <a:cs typeface="Arial" panose="020B0604020202020204" pitchFamily="34" charset="0"/>
              </a:rPr>
              <a:t>(‘Cases for mobile phones’)</a:t>
            </a:r>
            <a:r>
              <a:rPr lang="en-US" sz="1200" dirty="0">
                <a:solidFill>
                  <a:srgbClr val="183D8C"/>
                </a:solidFill>
                <a:latin typeface="Arial" panose="020B0604020202020204" pitchFamily="34" charset="0"/>
                <a:cs typeface="Arial" panose="020B0604020202020204" pitchFamily="34" charset="0"/>
              </a:rPr>
              <a:t>, § 93</a:t>
            </a:r>
            <a:r>
              <a:rPr lang="en-US" sz="1200" b="1" dirty="0">
                <a:solidFill>
                  <a:srgbClr val="183D8C"/>
                </a:solidFill>
                <a:latin typeface="Arial" panose="020B0604020202020204" pitchFamily="34" charset="0"/>
                <a:cs typeface="Arial" panose="020B0604020202020204" pitchFamily="34" charset="0"/>
              </a:rPr>
              <a:t> </a:t>
            </a:r>
          </a:p>
          <a:p>
            <a:pPr algn="just"/>
            <a:r>
              <a:rPr lang="en-US" sz="1200" dirty="0">
                <a:solidFill>
                  <a:srgbClr val="183D8C"/>
                </a:solidFill>
                <a:latin typeface="Arial" panose="020B0604020202020204" pitchFamily="34" charset="0"/>
                <a:cs typeface="Arial" panose="020B0604020202020204" pitchFamily="34" charset="0"/>
              </a:rPr>
              <a:t>General Court</a:t>
            </a:r>
          </a:p>
        </p:txBody>
      </p:sp>
      <p:sp>
        <p:nvSpPr>
          <p:cNvPr id="8" name="Rectangle 7"/>
          <p:cNvSpPr/>
          <p:nvPr/>
        </p:nvSpPr>
        <p:spPr>
          <a:xfrm>
            <a:off x="5219701" y="2723761"/>
            <a:ext cx="3535937" cy="1200329"/>
          </a:xfrm>
          <a:prstGeom prst="rect">
            <a:avLst/>
          </a:prstGeom>
          <a:solidFill>
            <a:schemeClr val="accent1">
              <a:lumMod val="20000"/>
              <a:lumOff val="80000"/>
            </a:schemeClr>
          </a:solidFill>
        </p:spPr>
        <p:txBody>
          <a:bodyPr wrap="square">
            <a:spAutoFit/>
          </a:bodyPr>
          <a:lstStyle/>
          <a:p>
            <a:pPr marL="285750" indent="-285750" algn="just">
              <a:buFont typeface="Arial" panose="020B0604020202020204" pitchFamily="34" charset="0"/>
              <a:buChar char="•"/>
            </a:pPr>
            <a:r>
              <a:rPr lang="es-ES" sz="1200" i="1" dirty="0">
                <a:solidFill>
                  <a:srgbClr val="183D8C"/>
                </a:solidFill>
                <a:latin typeface="Arial" panose="020B0604020202020204" pitchFamily="34" charset="0"/>
                <a:cs typeface="Arial" panose="020B0604020202020204" pitchFamily="34" charset="0"/>
              </a:rPr>
              <a:t>When assesing disclosure through e-mails, take into account the content (not form)</a:t>
            </a:r>
          </a:p>
          <a:p>
            <a:pPr algn="just"/>
            <a:endParaRPr lang="es-ES" sz="1200" i="1" dirty="0">
              <a:solidFill>
                <a:srgbClr val="183D8C"/>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s-ES" sz="1200" i="1" dirty="0">
                <a:solidFill>
                  <a:srgbClr val="183D8C"/>
                </a:solidFill>
                <a:latin typeface="Arial" panose="020B0604020202020204" pitchFamily="34" charset="0"/>
                <a:cs typeface="Arial" panose="020B0604020202020204" pitchFamily="34" charset="0"/>
              </a:rPr>
              <a:t>E-mail promoting products not private correspondence</a:t>
            </a:r>
          </a:p>
          <a:p>
            <a:pPr algn="just"/>
            <a:r>
              <a:rPr lang="es-ES" sz="1200" i="1" dirty="0">
                <a:solidFill>
                  <a:srgbClr val="183D8C"/>
                </a:solidFill>
                <a:latin typeface="Arial" panose="020B0604020202020204" pitchFamily="34" charset="0"/>
                <a:cs typeface="Arial" panose="020B0604020202020204" pitchFamily="34" charset="0"/>
              </a:rPr>
              <a:t>  </a:t>
            </a:r>
          </a:p>
        </p:txBody>
      </p:sp>
      <p:sp>
        <p:nvSpPr>
          <p:cNvPr id="11" name="TextBox 10"/>
          <p:cNvSpPr txBox="1"/>
          <p:nvPr/>
        </p:nvSpPr>
        <p:spPr>
          <a:xfrm>
            <a:off x="5219700" y="1963331"/>
            <a:ext cx="2756177" cy="338554"/>
          </a:xfrm>
          <a:prstGeom prst="rect">
            <a:avLst/>
          </a:prstGeom>
          <a:noFill/>
        </p:spPr>
        <p:txBody>
          <a:bodyPr wrap="square" rtlCol="0">
            <a:spAutoFit/>
          </a:bodyPr>
          <a:lstStyle/>
          <a:p>
            <a:r>
              <a:rPr lang="es-ES" sz="1600" b="1" dirty="0">
                <a:solidFill>
                  <a:schemeClr val="tx2"/>
                </a:solidFill>
                <a:latin typeface="Arial" panose="020B0604020202020204" pitchFamily="34" charset="0"/>
                <a:cs typeface="Arial" panose="020B0604020202020204" pitchFamily="34" charset="0"/>
              </a:rPr>
              <a:t>CP10</a:t>
            </a:r>
          </a:p>
        </p:txBody>
      </p:sp>
      <p:cxnSp>
        <p:nvCxnSpPr>
          <p:cNvPr id="12" name="Straight Connector 11"/>
          <p:cNvCxnSpPr/>
          <p:nvPr/>
        </p:nvCxnSpPr>
        <p:spPr>
          <a:xfrm>
            <a:off x="1067144" y="2402401"/>
            <a:ext cx="7688493"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Rectangle 13"/>
          <p:cNvSpPr>
            <a:spLocks/>
          </p:cNvSpPr>
          <p:nvPr/>
        </p:nvSpPr>
        <p:spPr bwMode="auto">
          <a:xfrm rot="16200000">
            <a:off x="-1062408" y="3002067"/>
            <a:ext cx="3674723" cy="233617"/>
          </a:xfrm>
          <a:prstGeom prst="rect">
            <a:avLst/>
          </a:prstGeom>
          <a:solidFill>
            <a:schemeClr val="accent5"/>
          </a:solidFill>
          <a:ln w="28575">
            <a:solidFill>
              <a:schemeClr val="accent5"/>
            </a:solidFill>
          </a:ln>
        </p:spPr>
        <p:txBody>
          <a:bodyPr lIns="0" tIns="0" rIns="0" bIns="0" anchor="ctr"/>
          <a:lstStyle/>
          <a:p>
            <a:pPr marL="85725" algn="ctr"/>
            <a:r>
              <a:rPr lang="en-US" sz="1500" b="1" spc="-71" dirty="0">
                <a:solidFill>
                  <a:schemeClr val="bg1"/>
                </a:solidFill>
                <a:latin typeface="Arial"/>
                <a:ea typeface="Open Sans" panose="020B0606030504020204" pitchFamily="34" charset="0"/>
                <a:cs typeface="Arial"/>
              </a:rPr>
              <a:t>E-mails</a:t>
            </a:r>
          </a:p>
        </p:txBody>
      </p:sp>
      <p:sp>
        <p:nvSpPr>
          <p:cNvPr id="15" name="Rectangle 14"/>
          <p:cNvSpPr>
            <a:spLocks/>
          </p:cNvSpPr>
          <p:nvPr/>
        </p:nvSpPr>
        <p:spPr bwMode="auto">
          <a:xfrm>
            <a:off x="652210" y="1011485"/>
            <a:ext cx="8103428" cy="270030"/>
          </a:xfrm>
          <a:prstGeom prst="rect">
            <a:avLst/>
          </a:prstGeom>
          <a:noFill/>
          <a:ln w="28575">
            <a:solidFill>
              <a:schemeClr val="accent5"/>
            </a:solidFill>
          </a:ln>
        </p:spPr>
        <p:txBody>
          <a:bodyPr lIns="0" tIns="0" rIns="0" bIns="0" anchor="ctr"/>
          <a:lstStyle/>
          <a:p>
            <a:pPr marL="85725"/>
            <a:r>
              <a:rPr lang="en-US" sz="1500" b="1" spc="-71" dirty="0">
                <a:solidFill>
                  <a:schemeClr val="accent5"/>
                </a:solidFill>
                <a:latin typeface="Arial"/>
                <a:ea typeface="Open Sans" panose="020B0606030504020204" pitchFamily="34" charset="0"/>
                <a:cs typeface="Arial"/>
              </a:rPr>
              <a:t>Sources of disclosure on the internet. Relevant case law </a:t>
            </a:r>
          </a:p>
        </p:txBody>
      </p:sp>
      <p:sp>
        <p:nvSpPr>
          <p:cNvPr id="16" name="Rectangle 15"/>
          <p:cNvSpPr>
            <a:spLocks/>
          </p:cNvSpPr>
          <p:nvPr/>
        </p:nvSpPr>
        <p:spPr bwMode="auto">
          <a:xfrm>
            <a:off x="652210" y="690351"/>
            <a:ext cx="8103428" cy="270030"/>
          </a:xfrm>
          <a:prstGeom prst="rect">
            <a:avLst/>
          </a:prstGeom>
          <a:solidFill>
            <a:srgbClr val="024DA1"/>
          </a:solidFill>
          <a:ln>
            <a:noFill/>
          </a:ln>
        </p:spPr>
        <p:txBody>
          <a:bodyPr lIns="0" tIns="0" rIns="0" bIns="0" anchor="ctr"/>
          <a:lstStyle/>
          <a:p>
            <a:pPr marL="85725"/>
            <a:r>
              <a:rPr lang="en-IE" sz="1500" b="1" spc="-71" dirty="0">
                <a:solidFill>
                  <a:srgbClr val="FFFCF6"/>
                </a:solidFill>
                <a:latin typeface="Arial"/>
                <a:ea typeface="Open Sans" panose="020B0606030504020204" pitchFamily="34" charset="0"/>
                <a:cs typeface="Arial"/>
              </a:rPr>
              <a:t>CP10: Common Practice Principles</a:t>
            </a:r>
          </a:p>
        </p:txBody>
      </p:sp>
      <p:sp>
        <p:nvSpPr>
          <p:cNvPr id="10" name="Rectangle 16"/>
          <p:cNvSpPr>
            <a:spLocks/>
          </p:cNvSpPr>
          <p:nvPr/>
        </p:nvSpPr>
        <p:spPr bwMode="auto">
          <a:xfrm>
            <a:off x="1067144" y="271164"/>
            <a:ext cx="7688494"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UltraLight"/>
              </a:rPr>
              <a:t>Convergence Project: </a:t>
            </a: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pitchFamily="2" charset="0"/>
              </a:rPr>
              <a:t>CP10. </a:t>
            </a:r>
            <a:r>
              <a:rPr lang="en-GB" sz="1100" spc="-71" dirty="0">
                <a:solidFill>
                  <a:srgbClr val="FFFFFF">
                    <a:lumMod val="65000"/>
                  </a:srgbClr>
                </a:solidFill>
                <a:latin typeface="Arial" panose="020B0604020202020204" pitchFamily="34" charset="0"/>
                <a:ea typeface="Helvetica Neue UltraLight"/>
                <a:cs typeface="Arial" panose="020B0604020202020204" pitchFamily="34" charset="0"/>
              </a:rPr>
              <a:t>Criteria for assessing disclosure of designs on the internet</a:t>
            </a:r>
          </a:p>
        </p:txBody>
      </p:sp>
      <p:pic>
        <p:nvPicPr>
          <p:cNvPr id="2" name="Picture 1"/>
          <p:cNvPicPr>
            <a:picLocks noChangeAspect="1"/>
          </p:cNvPicPr>
          <p:nvPr/>
        </p:nvPicPr>
        <p:blipFill>
          <a:blip r:embed="rId5"/>
          <a:stretch>
            <a:fillRect/>
          </a:stretch>
        </p:blipFill>
        <p:spPr>
          <a:xfrm>
            <a:off x="2522329" y="3241195"/>
            <a:ext cx="841759" cy="1392910"/>
          </a:xfrm>
          <a:prstGeom prst="rect">
            <a:avLst/>
          </a:prstGeom>
        </p:spPr>
      </p:pic>
    </p:spTree>
    <p:extLst>
      <p:ext uri="{BB962C8B-B14F-4D97-AF65-F5344CB8AC3E}">
        <p14:creationId xmlns:p14="http://schemas.microsoft.com/office/powerpoint/2010/main" val="29065917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9" name="Rectangle 8"/>
          <p:cNvSpPr>
            <a:spLocks/>
          </p:cNvSpPr>
          <p:nvPr/>
        </p:nvSpPr>
        <p:spPr bwMode="auto">
          <a:xfrm>
            <a:off x="652210" y="1016522"/>
            <a:ext cx="8103428" cy="270030"/>
          </a:xfrm>
          <a:prstGeom prst="rect">
            <a:avLst/>
          </a:prstGeom>
          <a:noFill/>
          <a:ln w="28575">
            <a:solidFill>
              <a:schemeClr val="accent5"/>
            </a:solidFill>
          </a:ln>
        </p:spPr>
        <p:txBody>
          <a:bodyPr lIns="0" tIns="0" rIns="0" bIns="0" anchor="ctr"/>
          <a:lstStyle/>
          <a:p>
            <a:pPr marL="85725"/>
            <a:r>
              <a:rPr lang="en-US" sz="1500" b="1" spc="-71" dirty="0">
                <a:solidFill>
                  <a:schemeClr val="accent5"/>
                </a:solidFill>
                <a:latin typeface="Arial"/>
                <a:ea typeface="Open Sans" panose="020B0606030504020204" pitchFamily="34" charset="0"/>
                <a:cs typeface="Arial"/>
              </a:rPr>
              <a:t>Sources of disclosure on the internet</a:t>
            </a:r>
          </a:p>
        </p:txBody>
      </p:sp>
      <p:sp>
        <p:nvSpPr>
          <p:cNvPr id="5" name="Rectangle 4"/>
          <p:cNvSpPr>
            <a:spLocks/>
          </p:cNvSpPr>
          <p:nvPr/>
        </p:nvSpPr>
        <p:spPr bwMode="auto">
          <a:xfrm>
            <a:off x="652210" y="690351"/>
            <a:ext cx="8103428" cy="270030"/>
          </a:xfrm>
          <a:prstGeom prst="rect">
            <a:avLst/>
          </a:prstGeom>
          <a:solidFill>
            <a:srgbClr val="024DA1"/>
          </a:solidFill>
          <a:ln>
            <a:noFill/>
          </a:ln>
        </p:spPr>
        <p:txBody>
          <a:bodyPr lIns="0" tIns="0" rIns="0" bIns="0" anchor="ctr"/>
          <a:lstStyle/>
          <a:p>
            <a:pPr marL="85725"/>
            <a:r>
              <a:rPr lang="en-IE" sz="1500" b="1" spc="-71" dirty="0">
                <a:solidFill>
                  <a:srgbClr val="FFFCF6"/>
                </a:solidFill>
                <a:latin typeface="Arial"/>
                <a:ea typeface="Open Sans" panose="020B0606030504020204" pitchFamily="34" charset="0"/>
                <a:cs typeface="Arial"/>
              </a:rPr>
              <a:t>CP10: Common Practice Principles</a:t>
            </a:r>
          </a:p>
        </p:txBody>
      </p:sp>
      <p:sp>
        <p:nvSpPr>
          <p:cNvPr id="11" name="Rectangle 10"/>
          <p:cNvSpPr>
            <a:spLocks/>
          </p:cNvSpPr>
          <p:nvPr/>
        </p:nvSpPr>
        <p:spPr>
          <a:xfrm>
            <a:off x="1137060" y="2120996"/>
            <a:ext cx="7636500" cy="246221"/>
          </a:xfrm>
          <a:prstGeom prst="rect">
            <a:avLst/>
          </a:prstGeom>
          <a:ln>
            <a:noFill/>
          </a:ln>
        </p:spPr>
        <p:txBody>
          <a:bodyPr wrap="square" lIns="0" tIns="0" rIns="0" bIns="0">
            <a:spAutoFit/>
          </a:bodyPr>
          <a:lstStyle/>
          <a:p>
            <a:r>
              <a:rPr lang="en-US" sz="1600" dirty="0">
                <a:solidFill>
                  <a:schemeClr val="tx2"/>
                </a:solidFill>
                <a:latin typeface="Arial" panose="020B0604020202020204" pitchFamily="34" charset="0"/>
                <a:cs typeface="Arial" panose="020B0604020202020204" pitchFamily="34" charset="0"/>
              </a:rPr>
              <a:t>File incorporating design uploaded to a file sharing system = </a:t>
            </a:r>
            <a:r>
              <a:rPr lang="en-US" sz="1600" b="1" dirty="0">
                <a:solidFill>
                  <a:schemeClr val="accent5"/>
                </a:solidFill>
                <a:latin typeface="Arial" panose="020B0604020202020204" pitchFamily="34" charset="0"/>
                <a:cs typeface="Arial" panose="020B0604020202020204" pitchFamily="34" charset="0"/>
              </a:rPr>
              <a:t>disclosure </a:t>
            </a:r>
            <a:r>
              <a:rPr lang="en-US" sz="1400" b="1" dirty="0">
                <a:solidFill>
                  <a:schemeClr val="accent5"/>
                </a:solidFill>
                <a:latin typeface="Arial" panose="020B0604020202020204" pitchFamily="34" charset="0"/>
                <a:cs typeface="Arial" panose="020B0604020202020204" pitchFamily="34" charset="0"/>
              </a:rPr>
              <a:t>(in principle)</a:t>
            </a:r>
            <a:endParaRPr lang="en-US" sz="1600" b="1" dirty="0">
              <a:solidFill>
                <a:schemeClr val="accent5"/>
              </a:solidFill>
              <a:latin typeface="Arial" panose="020B0604020202020204" pitchFamily="34" charset="0"/>
              <a:cs typeface="Arial" panose="020B0604020202020204" pitchFamily="34" charset="0"/>
            </a:endParaRPr>
          </a:p>
        </p:txBody>
      </p:sp>
      <p:sp>
        <p:nvSpPr>
          <p:cNvPr id="13" name="Rectangle 12"/>
          <p:cNvSpPr>
            <a:spLocks/>
          </p:cNvSpPr>
          <p:nvPr/>
        </p:nvSpPr>
        <p:spPr>
          <a:xfrm>
            <a:off x="1137061" y="2924891"/>
            <a:ext cx="7636499" cy="1154162"/>
          </a:xfrm>
          <a:prstGeom prst="rect">
            <a:avLst/>
          </a:prstGeom>
          <a:ln>
            <a:noFill/>
          </a:ln>
        </p:spPr>
        <p:txBody>
          <a:bodyPr wrap="square" lIns="0" tIns="0" rIns="0" bIns="0">
            <a:spAutoFit/>
          </a:bodyPr>
          <a:lstStyle/>
          <a:p>
            <a:r>
              <a:rPr lang="en-GB" sz="1500" b="1" dirty="0">
                <a:solidFill>
                  <a:schemeClr val="accent5"/>
                </a:solidFill>
                <a:latin typeface="Arial" panose="020B0604020202020204" pitchFamily="34" charset="0"/>
                <a:cs typeface="Arial" panose="020B0604020202020204" pitchFamily="34" charset="0"/>
              </a:rPr>
              <a:t>2 key aspects</a:t>
            </a:r>
            <a:r>
              <a:rPr lang="en-GB" sz="1500" dirty="0">
                <a:solidFill>
                  <a:schemeClr val="tx2"/>
                </a:solidFill>
                <a:latin typeface="Arial" panose="020B0604020202020204" pitchFamily="34" charset="0"/>
                <a:cs typeface="Arial" panose="020B0604020202020204" pitchFamily="34" charset="0"/>
              </a:rPr>
              <a:t>: </a:t>
            </a:r>
            <a:endParaRPr lang="es-ES" sz="1500" dirty="0">
              <a:solidFill>
                <a:schemeClr val="tx2"/>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GB" sz="1500" dirty="0">
                <a:solidFill>
                  <a:schemeClr val="tx2"/>
                </a:solidFill>
                <a:latin typeface="Arial" panose="020B0604020202020204" pitchFamily="34" charset="0"/>
                <a:cs typeface="Arial" panose="020B0604020202020204" pitchFamily="34" charset="0"/>
              </a:rPr>
              <a:t>link between the contents of the file containing a design and the file’s reference in the file sharing system</a:t>
            </a:r>
            <a:endParaRPr lang="es-ES" sz="1500" dirty="0">
              <a:solidFill>
                <a:schemeClr val="tx2"/>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GB" sz="1500" dirty="0">
                <a:solidFill>
                  <a:schemeClr val="tx2"/>
                </a:solidFill>
                <a:latin typeface="Arial" panose="020B0604020202020204" pitchFamily="34" charset="0"/>
                <a:cs typeface="Arial" panose="020B0604020202020204" pitchFamily="34" charset="0"/>
              </a:rPr>
              <a:t>relevant date </a:t>
            </a:r>
            <a:endParaRPr lang="es-ES" sz="1500" dirty="0">
              <a:solidFill>
                <a:schemeClr val="tx2"/>
              </a:solidFill>
              <a:latin typeface="Arial" panose="020B0604020202020204" pitchFamily="34" charset="0"/>
              <a:cs typeface="Arial" panose="020B0604020202020204" pitchFamily="34" charset="0"/>
            </a:endParaRPr>
          </a:p>
          <a:p>
            <a:endParaRPr lang="en-US" sz="1500" dirty="0">
              <a:solidFill>
                <a:srgbClr val="FFFFFF"/>
              </a:solidFill>
            </a:endParaRPr>
          </a:p>
        </p:txBody>
      </p:sp>
      <p:sp>
        <p:nvSpPr>
          <p:cNvPr id="24" name="TextBox 23"/>
          <p:cNvSpPr txBox="1"/>
          <p:nvPr/>
        </p:nvSpPr>
        <p:spPr>
          <a:xfrm>
            <a:off x="3993962" y="1053818"/>
            <a:ext cx="961348" cy="271371"/>
          </a:xfrm>
          <a:prstGeom prst="rect">
            <a:avLst/>
          </a:prstGeom>
          <a:noFill/>
          <a:ln w="28575">
            <a:noFill/>
          </a:ln>
        </p:spPr>
        <p:txBody>
          <a:bodyPr wrap="square" lIns="0" tIns="0" rIns="0" bIns="0" rtlCol="0">
            <a:noAutofit/>
          </a:bodyPr>
          <a:lstStyle/>
          <a:p>
            <a:pPr algn="ctr"/>
            <a:r>
              <a:rPr lang="en-GB" sz="1500" b="1" dirty="0">
                <a:solidFill>
                  <a:schemeClr val="bg1"/>
                </a:solidFill>
              </a:rPr>
              <a:t>FILE</a:t>
            </a:r>
            <a:endParaRPr lang="en-GB" sz="1500" dirty="0">
              <a:solidFill>
                <a:schemeClr val="bg1"/>
              </a:solidFill>
            </a:endParaRPr>
          </a:p>
        </p:txBody>
      </p:sp>
      <p:sp>
        <p:nvSpPr>
          <p:cNvPr id="2" name="Rectangle 1"/>
          <p:cNvSpPr/>
          <p:nvPr/>
        </p:nvSpPr>
        <p:spPr>
          <a:xfrm>
            <a:off x="3977838" y="1240157"/>
            <a:ext cx="966931" cy="323165"/>
          </a:xfrm>
          <a:prstGeom prst="rect">
            <a:avLst/>
          </a:prstGeom>
        </p:spPr>
        <p:txBody>
          <a:bodyPr wrap="none">
            <a:spAutoFit/>
          </a:bodyPr>
          <a:lstStyle/>
          <a:p>
            <a:r>
              <a:rPr lang="en-GB" sz="1500" b="1" dirty="0">
                <a:solidFill>
                  <a:schemeClr val="bg1"/>
                </a:solidFill>
              </a:rPr>
              <a:t> SHARING</a:t>
            </a:r>
            <a:endParaRPr lang="es-ES" sz="1500" dirty="0"/>
          </a:p>
        </p:txBody>
      </p:sp>
      <p:sp>
        <p:nvSpPr>
          <p:cNvPr id="18" name="Rectangle 16"/>
          <p:cNvSpPr>
            <a:spLocks/>
          </p:cNvSpPr>
          <p:nvPr/>
        </p:nvSpPr>
        <p:spPr bwMode="auto">
          <a:xfrm>
            <a:off x="1067144" y="271164"/>
            <a:ext cx="7688494"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UltraLight"/>
              </a:rPr>
              <a:t>Convergence Project: </a:t>
            </a: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pitchFamily="2" charset="0"/>
              </a:rPr>
              <a:t>CP10. </a:t>
            </a:r>
            <a:r>
              <a:rPr lang="en-GB" sz="1100" spc="-71" dirty="0">
                <a:solidFill>
                  <a:srgbClr val="FFFFFF">
                    <a:lumMod val="65000"/>
                  </a:srgbClr>
                </a:solidFill>
                <a:latin typeface="Arial" panose="020B0604020202020204" pitchFamily="34" charset="0"/>
                <a:ea typeface="Helvetica Neue UltraLight"/>
                <a:cs typeface="Arial" panose="020B0604020202020204" pitchFamily="34" charset="0"/>
              </a:rPr>
              <a:t>Criteria for assessing disclosure of designs on the internet</a:t>
            </a:r>
          </a:p>
        </p:txBody>
      </p:sp>
      <p:sp>
        <p:nvSpPr>
          <p:cNvPr id="19" name="Rectangle 18"/>
          <p:cNvSpPr>
            <a:spLocks/>
          </p:cNvSpPr>
          <p:nvPr/>
        </p:nvSpPr>
        <p:spPr bwMode="auto">
          <a:xfrm rot="16200000">
            <a:off x="-1046697" y="2985460"/>
            <a:ext cx="3650481" cy="252666"/>
          </a:xfrm>
          <a:prstGeom prst="rect">
            <a:avLst/>
          </a:prstGeom>
          <a:solidFill>
            <a:schemeClr val="accent5"/>
          </a:solidFill>
          <a:ln w="28575">
            <a:solidFill>
              <a:schemeClr val="accent5"/>
            </a:solidFill>
          </a:ln>
        </p:spPr>
        <p:txBody>
          <a:bodyPr lIns="0" tIns="0" rIns="0" bIns="0" anchor="ctr"/>
          <a:lstStyle/>
          <a:p>
            <a:pPr marL="85725" algn="ctr"/>
            <a:r>
              <a:rPr lang="en-US" sz="1500" b="1" spc="-71" dirty="0">
                <a:solidFill>
                  <a:schemeClr val="bg1"/>
                </a:solidFill>
                <a:latin typeface="Arial"/>
                <a:ea typeface="Open Sans" panose="020B0606030504020204" pitchFamily="34" charset="0"/>
                <a:cs typeface="Arial"/>
              </a:rPr>
              <a:t>File Sharing</a:t>
            </a:r>
          </a:p>
        </p:txBody>
      </p:sp>
    </p:spTree>
    <p:extLst>
      <p:ext uri="{BB962C8B-B14F-4D97-AF65-F5344CB8AC3E}">
        <p14:creationId xmlns:p14="http://schemas.microsoft.com/office/powerpoint/2010/main" val="21392305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grpSp>
        <p:nvGrpSpPr>
          <p:cNvPr id="18" name="Group 17"/>
          <p:cNvGrpSpPr/>
          <p:nvPr/>
        </p:nvGrpSpPr>
        <p:grpSpPr>
          <a:xfrm>
            <a:off x="6017633" y="2331260"/>
            <a:ext cx="2738006" cy="1485900"/>
            <a:chOff x="784051" y="782741"/>
            <a:chExt cx="1121881" cy="996031"/>
          </a:xfrm>
          <a:solidFill>
            <a:schemeClr val="accent1">
              <a:lumMod val="50000"/>
            </a:schemeClr>
          </a:solidFill>
        </p:grpSpPr>
        <p:sp>
          <p:nvSpPr>
            <p:cNvPr id="20" name="Rounded Rectangle 19"/>
            <p:cNvSpPr/>
            <p:nvPr/>
          </p:nvSpPr>
          <p:spPr>
            <a:xfrm>
              <a:off x="784051" y="782741"/>
              <a:ext cx="1121881" cy="996031"/>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1" name="Rounded Rectangle 4"/>
            <p:cNvSpPr/>
            <p:nvPr/>
          </p:nvSpPr>
          <p:spPr>
            <a:xfrm>
              <a:off x="832673" y="831363"/>
              <a:ext cx="1024637" cy="8987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algn="ctr">
                <a:lnSpc>
                  <a:spcPct val="150000"/>
                </a:lnSpc>
              </a:pPr>
              <a:r>
                <a:rPr lang="es-ES" sz="1000" b="1" dirty="0" err="1">
                  <a:solidFill>
                    <a:schemeClr val="bg1"/>
                  </a:solidFill>
                  <a:latin typeface="Arial" panose="020B0604020202020204" pitchFamily="34" charset="0"/>
                  <a:cs typeface="Arial" panose="020B0604020202020204" pitchFamily="34" charset="0"/>
                </a:rPr>
                <a:t>European</a:t>
              </a:r>
              <a:r>
                <a:rPr lang="es-ES" sz="1000" b="1" dirty="0">
                  <a:solidFill>
                    <a:schemeClr val="bg1"/>
                  </a:solidFill>
                  <a:latin typeface="Arial" panose="020B0604020202020204" pitchFamily="34" charset="0"/>
                  <a:cs typeface="Arial" panose="020B0604020202020204" pitchFamily="34" charset="0"/>
                </a:rPr>
                <a:t> </a:t>
              </a:r>
              <a:r>
                <a:rPr lang="es-ES" sz="1000" b="1" dirty="0" err="1">
                  <a:solidFill>
                    <a:schemeClr val="bg1"/>
                  </a:solidFill>
                  <a:latin typeface="Arial" panose="020B0604020202020204" pitchFamily="34" charset="0"/>
                  <a:cs typeface="Arial" panose="020B0604020202020204" pitchFamily="34" charset="0"/>
                </a:rPr>
                <a:t>Cooperation</a:t>
              </a:r>
              <a:r>
                <a:rPr lang="es-ES" sz="1000" b="1" dirty="0">
                  <a:solidFill>
                    <a:schemeClr val="bg1"/>
                  </a:solidFill>
                  <a:latin typeface="Arial" panose="020B0604020202020204" pitchFamily="34" charset="0"/>
                  <a:cs typeface="Arial" panose="020B0604020202020204" pitchFamily="34" charset="0"/>
                </a:rPr>
                <a:t> </a:t>
              </a:r>
              <a:r>
                <a:rPr lang="es-ES" sz="1000" b="1" dirty="0" err="1">
                  <a:solidFill>
                    <a:schemeClr val="bg1"/>
                  </a:solidFill>
                  <a:latin typeface="Arial" panose="020B0604020202020204" pitchFamily="34" charset="0"/>
                  <a:cs typeface="Arial" panose="020B0604020202020204" pitchFamily="34" charset="0"/>
                </a:rPr>
                <a:t>Projects</a:t>
              </a:r>
              <a:endParaRPr lang="es-ES" sz="1000" b="1" dirty="0">
                <a:solidFill>
                  <a:schemeClr val="bg1"/>
                </a:solidFill>
                <a:latin typeface="Arial" panose="020B0604020202020204" pitchFamily="34" charset="0"/>
                <a:cs typeface="Arial" panose="020B0604020202020204" pitchFamily="34" charset="0"/>
              </a:endParaRPr>
            </a:p>
            <a:p>
              <a:pPr algn="ctr">
                <a:lnSpc>
                  <a:spcPct val="150000"/>
                </a:lnSpc>
              </a:pPr>
              <a:endParaRPr lang="es-ES" sz="1200" b="1" dirty="0">
                <a:solidFill>
                  <a:schemeClr val="bg1"/>
                </a:solidFill>
                <a:latin typeface="Arial" panose="020B0604020202020204" pitchFamily="34" charset="0"/>
                <a:cs typeface="Arial" panose="020B0604020202020204" pitchFamily="34" charset="0"/>
              </a:endParaRPr>
            </a:p>
            <a:p>
              <a:pPr algn="ctr">
                <a:lnSpc>
                  <a:spcPct val="150000"/>
                </a:lnSpc>
              </a:pPr>
              <a:r>
                <a:rPr lang="es-ES" sz="1200" b="1" dirty="0" err="1">
                  <a:solidFill>
                    <a:schemeClr val="bg1"/>
                  </a:solidFill>
                  <a:latin typeface="Arial" panose="020B0604020202020204" pitchFamily="34" charset="0"/>
                  <a:cs typeface="Arial" panose="020B0604020202020204" pitchFamily="34" charset="0"/>
                </a:rPr>
                <a:t>Subproject</a:t>
              </a:r>
              <a:r>
                <a:rPr lang="es-ES" sz="1200" b="1" dirty="0">
                  <a:solidFill>
                    <a:schemeClr val="bg1"/>
                  </a:solidFill>
                  <a:latin typeface="Arial" panose="020B0604020202020204" pitchFamily="34" charset="0"/>
                  <a:cs typeface="Arial" panose="020B0604020202020204" pitchFamily="34" charset="0"/>
                </a:rPr>
                <a:t> ECP4: </a:t>
              </a:r>
            </a:p>
            <a:p>
              <a:pPr algn="ctr">
                <a:lnSpc>
                  <a:spcPct val="150000"/>
                </a:lnSpc>
              </a:pPr>
              <a:r>
                <a:rPr lang="es-ES" sz="1300" b="1" dirty="0" err="1">
                  <a:solidFill>
                    <a:schemeClr val="bg1"/>
                  </a:solidFill>
                  <a:latin typeface="Arial" panose="020B0604020202020204" pitchFamily="34" charset="0"/>
                  <a:cs typeface="Arial" panose="020B0604020202020204" pitchFamily="34" charset="0"/>
                </a:rPr>
                <a:t>Convergence</a:t>
              </a:r>
              <a:r>
                <a:rPr lang="es-ES" sz="1300" b="1" dirty="0">
                  <a:solidFill>
                    <a:schemeClr val="bg1"/>
                  </a:solidFill>
                  <a:latin typeface="Arial" panose="020B0604020202020204" pitchFamily="34" charset="0"/>
                  <a:cs typeface="Arial" panose="020B0604020202020204" pitchFamily="34" charset="0"/>
                </a:rPr>
                <a:t> </a:t>
              </a:r>
              <a:r>
                <a:rPr lang="es-ES" sz="1300" b="1" dirty="0" err="1">
                  <a:solidFill>
                    <a:schemeClr val="bg1"/>
                  </a:solidFill>
                  <a:latin typeface="Arial" panose="020B0604020202020204" pitchFamily="34" charset="0"/>
                  <a:cs typeface="Arial" panose="020B0604020202020204" pitchFamily="34" charset="0"/>
                </a:rPr>
                <a:t>Analysis</a:t>
              </a:r>
              <a:r>
                <a:rPr lang="es-ES" sz="1300" b="1" dirty="0">
                  <a:solidFill>
                    <a:schemeClr val="bg1"/>
                  </a:solidFill>
                  <a:latin typeface="Arial" panose="020B0604020202020204" pitchFamily="34" charset="0"/>
                  <a:cs typeface="Arial" panose="020B0604020202020204" pitchFamily="34" charset="0"/>
                </a:rPr>
                <a:t> Project</a:t>
              </a:r>
            </a:p>
          </p:txBody>
        </p:sp>
      </p:grpSp>
      <p:sp>
        <p:nvSpPr>
          <p:cNvPr id="9" name="Rectangle 8"/>
          <p:cNvSpPr>
            <a:spLocks/>
          </p:cNvSpPr>
          <p:nvPr/>
        </p:nvSpPr>
        <p:spPr bwMode="auto">
          <a:xfrm>
            <a:off x="652210" y="718767"/>
            <a:ext cx="8103428" cy="270030"/>
          </a:xfrm>
          <a:prstGeom prst="rect">
            <a:avLst/>
          </a:prstGeom>
          <a:solidFill>
            <a:srgbClr val="024DA1"/>
          </a:solidFill>
          <a:ln>
            <a:noFill/>
          </a:ln>
        </p:spPr>
        <p:txBody>
          <a:bodyPr lIns="0" tIns="0" rIns="0" bIns="0" anchor="ctr"/>
          <a:lstStyle/>
          <a:p>
            <a:pPr marL="85725"/>
            <a:r>
              <a:rPr lang="en-IE" sz="1500" b="1" spc="-71" dirty="0">
                <a:solidFill>
                  <a:srgbClr val="FFFCF6"/>
                </a:solidFill>
                <a:latin typeface="Arial"/>
                <a:ea typeface="Open Sans" panose="020B0606030504020204" pitchFamily="34" charset="0"/>
                <a:cs typeface="Arial"/>
              </a:rPr>
              <a:t>Convergence Projects – Legal basis</a:t>
            </a:r>
          </a:p>
        </p:txBody>
      </p:sp>
      <p:graphicFrame>
        <p:nvGraphicFramePr>
          <p:cNvPr id="12" name="Diagram 11"/>
          <p:cNvGraphicFramePr/>
          <p:nvPr>
            <p:extLst>
              <p:ext uri="{D42A27DB-BD31-4B8C-83A1-F6EECF244321}">
                <p14:modId xmlns:p14="http://schemas.microsoft.com/office/powerpoint/2010/main" val="3185111386"/>
              </p:ext>
            </p:extLst>
          </p:nvPr>
        </p:nvGraphicFramePr>
        <p:xfrm>
          <a:off x="1317262" y="1796627"/>
          <a:ext cx="4700371" cy="25682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TextBox 12"/>
          <p:cNvSpPr txBox="1"/>
          <p:nvPr/>
        </p:nvSpPr>
        <p:spPr>
          <a:xfrm>
            <a:off x="652210" y="1120576"/>
            <a:ext cx="3055396" cy="307777"/>
          </a:xfrm>
          <a:prstGeom prst="rect">
            <a:avLst/>
          </a:prstGeom>
          <a:noFill/>
        </p:spPr>
        <p:txBody>
          <a:bodyPr wrap="square" rtlCol="0">
            <a:spAutoFit/>
          </a:bodyPr>
          <a:lstStyle/>
          <a:p>
            <a:r>
              <a:rPr lang="es-ES" sz="1400" b="1" dirty="0">
                <a:solidFill>
                  <a:schemeClr val="tx2"/>
                </a:solidFill>
                <a:latin typeface="Arial" panose="020B0604020202020204" pitchFamily="34" charset="0"/>
                <a:cs typeface="Arial" panose="020B0604020202020204" pitchFamily="34" charset="0"/>
              </a:rPr>
              <a:t>EU trade mark reform package </a:t>
            </a:r>
          </a:p>
        </p:txBody>
      </p:sp>
      <p:sp>
        <p:nvSpPr>
          <p:cNvPr id="15" name="Rectangle 14"/>
          <p:cNvSpPr/>
          <p:nvPr/>
        </p:nvSpPr>
        <p:spPr>
          <a:xfrm>
            <a:off x="829765" y="1371203"/>
            <a:ext cx="2470647" cy="461665"/>
          </a:xfrm>
          <a:prstGeom prst="rect">
            <a:avLst/>
          </a:prstGeom>
        </p:spPr>
        <p:txBody>
          <a:bodyPr wrap="square">
            <a:spAutoFit/>
          </a:bodyPr>
          <a:lstStyle/>
          <a:p>
            <a:pPr marL="179388" indent="-179388">
              <a:buFont typeface="Arial" panose="020B0604020202020204" pitchFamily="34" charset="0"/>
              <a:buChar char="•"/>
            </a:pPr>
            <a:r>
              <a:rPr lang="es-ES" sz="1200" dirty="0">
                <a:solidFill>
                  <a:schemeClr val="tx2"/>
                </a:solidFill>
                <a:latin typeface="Arial" panose="020B0604020202020204" pitchFamily="34" charset="0"/>
                <a:cs typeface="Arial" panose="020B0604020202020204" pitchFamily="34" charset="0"/>
                <a:sym typeface="Wingdings" panose="05000000000000000000" pitchFamily="2" charset="2"/>
              </a:rPr>
              <a:t>Article 151EUTMR</a:t>
            </a:r>
          </a:p>
          <a:p>
            <a:pPr marL="179388" indent="-179388">
              <a:buFont typeface="Arial" panose="020B0604020202020204" pitchFamily="34" charset="0"/>
              <a:buChar char="•"/>
            </a:pPr>
            <a:r>
              <a:rPr lang="es-ES" sz="1200" dirty="0">
                <a:solidFill>
                  <a:schemeClr val="tx2"/>
                </a:solidFill>
                <a:latin typeface="Arial" panose="020B0604020202020204" pitchFamily="34" charset="0"/>
                <a:cs typeface="Arial" panose="020B0604020202020204" pitchFamily="34" charset="0"/>
                <a:sym typeface="Wingdings" panose="05000000000000000000" pitchFamily="2" charset="2"/>
              </a:rPr>
              <a:t>Article 152 EUTMR </a:t>
            </a:r>
            <a:endParaRPr lang="es-ES" sz="1200" dirty="0"/>
          </a:p>
        </p:txBody>
      </p:sp>
      <p:sp>
        <p:nvSpPr>
          <p:cNvPr id="8" name="Rectangle 16"/>
          <p:cNvSpPr>
            <a:spLocks/>
          </p:cNvSpPr>
          <p:nvPr/>
        </p:nvSpPr>
        <p:spPr bwMode="auto">
          <a:xfrm>
            <a:off x="1067144" y="271164"/>
            <a:ext cx="7688494"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UltraLight"/>
              </a:rPr>
              <a:t>Convergence Project: </a:t>
            </a: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pitchFamily="2" charset="0"/>
              </a:rPr>
              <a:t>CP10. </a:t>
            </a:r>
            <a:r>
              <a:rPr lang="en-GB" sz="1100" spc="-71" dirty="0">
                <a:solidFill>
                  <a:srgbClr val="FFFFFF">
                    <a:lumMod val="65000"/>
                  </a:srgbClr>
                </a:solidFill>
                <a:latin typeface="Arial" panose="020B0604020202020204" pitchFamily="34" charset="0"/>
                <a:ea typeface="Helvetica Neue UltraLight"/>
                <a:cs typeface="Arial" panose="020B0604020202020204" pitchFamily="34" charset="0"/>
              </a:rPr>
              <a:t>Criteria for assessing disclosure of designs on the internet</a:t>
            </a:r>
          </a:p>
        </p:txBody>
      </p:sp>
      <p:grpSp>
        <p:nvGrpSpPr>
          <p:cNvPr id="14" name="Group 13"/>
          <p:cNvGrpSpPr/>
          <p:nvPr/>
        </p:nvGrpSpPr>
        <p:grpSpPr>
          <a:xfrm>
            <a:off x="474006" y="2403795"/>
            <a:ext cx="1327265" cy="1338228"/>
            <a:chOff x="784051" y="782741"/>
            <a:chExt cx="1121881" cy="996031"/>
          </a:xfrm>
          <a:solidFill>
            <a:schemeClr val="accent5">
              <a:lumMod val="20000"/>
              <a:lumOff val="80000"/>
            </a:schemeClr>
          </a:solidFill>
        </p:grpSpPr>
        <p:sp>
          <p:nvSpPr>
            <p:cNvPr id="16" name="Rounded Rectangle 15"/>
            <p:cNvSpPr/>
            <p:nvPr/>
          </p:nvSpPr>
          <p:spPr>
            <a:xfrm>
              <a:off x="784051" y="782741"/>
              <a:ext cx="1121881" cy="996031"/>
            </a:xfrm>
            <a:prstGeom prst="roundRect">
              <a:avLst/>
            </a:prstGeom>
            <a:grpFill/>
            <a:ln>
              <a:solidFill>
                <a:schemeClr val="accent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7" name="Rounded Rectangle 4"/>
            <p:cNvSpPr/>
            <p:nvPr/>
          </p:nvSpPr>
          <p:spPr>
            <a:xfrm>
              <a:off x="945744" y="851033"/>
              <a:ext cx="855121" cy="859445"/>
            </a:xfrm>
            <a:prstGeom prst="rect">
              <a:avLst/>
            </a:prstGeom>
            <a:solidFill>
              <a:schemeClr val="accent1">
                <a:tint val="40000"/>
                <a:hueOff val="0"/>
                <a:satOff val="0"/>
                <a:lumOff val="0"/>
                <a:alpha val="0"/>
              </a:schemeClr>
            </a:solidFill>
            <a:ln>
              <a:noFill/>
            </a:ln>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algn="ctr"/>
              <a:r>
                <a:rPr lang="es-ES" sz="1500" b="1" dirty="0" err="1">
                  <a:solidFill>
                    <a:schemeClr val="tx2"/>
                  </a:solidFill>
                  <a:latin typeface="Arial" panose="020B0604020202020204" pitchFamily="34" charset="0"/>
                  <a:cs typeface="Arial" panose="020B0604020202020204" pitchFamily="34" charset="0"/>
                </a:rPr>
                <a:t>EUIPO’s</a:t>
              </a:r>
              <a:r>
                <a:rPr lang="es-ES" sz="1500" b="1" dirty="0">
                  <a:solidFill>
                    <a:schemeClr val="tx2"/>
                  </a:solidFill>
                  <a:latin typeface="Arial" panose="020B0604020202020204" pitchFamily="34" charset="0"/>
                  <a:cs typeface="Arial" panose="020B0604020202020204" pitchFamily="34" charset="0"/>
                </a:rPr>
                <a:t> </a:t>
              </a:r>
              <a:r>
                <a:rPr lang="es-ES" sz="1500" b="1" dirty="0" err="1">
                  <a:solidFill>
                    <a:schemeClr val="tx2"/>
                  </a:solidFill>
                  <a:latin typeface="Arial" panose="020B0604020202020204" pitchFamily="34" charset="0"/>
                  <a:cs typeface="Arial" panose="020B0604020202020204" pitchFamily="34" charset="0"/>
                </a:rPr>
                <a:t>Strategic</a:t>
              </a:r>
              <a:r>
                <a:rPr lang="es-ES" sz="1500" b="1" dirty="0">
                  <a:solidFill>
                    <a:schemeClr val="tx2"/>
                  </a:solidFill>
                  <a:latin typeface="Arial" panose="020B0604020202020204" pitchFamily="34" charset="0"/>
                  <a:cs typeface="Arial" panose="020B0604020202020204" pitchFamily="34" charset="0"/>
                </a:rPr>
                <a:t> Plan 2020</a:t>
              </a:r>
            </a:p>
          </p:txBody>
        </p:sp>
      </p:grpSp>
    </p:spTree>
    <p:extLst>
      <p:ext uri="{BB962C8B-B14F-4D97-AF65-F5344CB8AC3E}">
        <p14:creationId xmlns:p14="http://schemas.microsoft.com/office/powerpoint/2010/main" val="866179014"/>
      </p:ext>
    </p:extLst>
  </p:cSld>
  <p:clrMapOvr>
    <a:overrideClrMapping bg1="lt1" tx1="dk1" bg2="lt2" tx2="dk2" accent1="accent1" accent2="accent2" accent3="accent3" accent4="accent4" accent5="accent5" accent6="accent6" hlink="hlink" folHlink="folHlink"/>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9" name="Rectangle 8"/>
          <p:cNvSpPr>
            <a:spLocks/>
          </p:cNvSpPr>
          <p:nvPr/>
        </p:nvSpPr>
        <p:spPr bwMode="auto">
          <a:xfrm>
            <a:off x="652211" y="1008175"/>
            <a:ext cx="8103428" cy="270030"/>
          </a:xfrm>
          <a:prstGeom prst="rect">
            <a:avLst/>
          </a:prstGeom>
          <a:noFill/>
          <a:ln w="28575">
            <a:solidFill>
              <a:schemeClr val="accent5"/>
            </a:solidFill>
          </a:ln>
        </p:spPr>
        <p:txBody>
          <a:bodyPr lIns="0" tIns="0" rIns="0" bIns="0" anchor="ctr"/>
          <a:lstStyle/>
          <a:p>
            <a:pPr marL="85725"/>
            <a:r>
              <a:rPr lang="en-US" sz="1500" b="1" spc="-71" dirty="0">
                <a:solidFill>
                  <a:schemeClr val="accent5"/>
                </a:solidFill>
                <a:latin typeface="Arial"/>
                <a:ea typeface="Open Sans" panose="020B0606030504020204" pitchFamily="34" charset="0"/>
                <a:cs typeface="Arial"/>
              </a:rPr>
              <a:t>Sources of disclosure on the internet</a:t>
            </a:r>
          </a:p>
        </p:txBody>
      </p:sp>
      <p:sp>
        <p:nvSpPr>
          <p:cNvPr id="5" name="Rectangle 4"/>
          <p:cNvSpPr>
            <a:spLocks/>
          </p:cNvSpPr>
          <p:nvPr/>
        </p:nvSpPr>
        <p:spPr bwMode="auto">
          <a:xfrm>
            <a:off x="652210" y="690351"/>
            <a:ext cx="8103428" cy="270030"/>
          </a:xfrm>
          <a:prstGeom prst="rect">
            <a:avLst/>
          </a:prstGeom>
          <a:solidFill>
            <a:srgbClr val="024DA1"/>
          </a:solidFill>
          <a:ln>
            <a:noFill/>
          </a:ln>
        </p:spPr>
        <p:txBody>
          <a:bodyPr lIns="0" tIns="0" rIns="0" bIns="0" anchor="ctr"/>
          <a:lstStyle/>
          <a:p>
            <a:pPr marL="85725"/>
            <a:r>
              <a:rPr lang="en-IE" sz="1500" b="1" spc="-71" dirty="0">
                <a:solidFill>
                  <a:srgbClr val="FFFCF6"/>
                </a:solidFill>
                <a:latin typeface="Arial"/>
                <a:ea typeface="Open Sans" panose="020B0606030504020204" pitchFamily="34" charset="0"/>
                <a:cs typeface="Arial"/>
              </a:rPr>
              <a:t>CP10: Common Practice Principles</a:t>
            </a:r>
          </a:p>
        </p:txBody>
      </p:sp>
      <p:sp>
        <p:nvSpPr>
          <p:cNvPr id="4" name="TextBox 3"/>
          <p:cNvSpPr txBox="1"/>
          <p:nvPr/>
        </p:nvSpPr>
        <p:spPr>
          <a:xfrm>
            <a:off x="1577890" y="2218935"/>
            <a:ext cx="7177748" cy="2246769"/>
          </a:xfrm>
          <a:prstGeom prst="rect">
            <a:avLst/>
          </a:prstGeom>
          <a:noFill/>
        </p:spPr>
        <p:txBody>
          <a:bodyPr wrap="square" rtlCol="0">
            <a:spAutoFit/>
          </a:bodyPr>
          <a:lstStyle/>
          <a:p>
            <a:pPr lvl="1"/>
            <a:r>
              <a:rPr lang="en-GB" sz="1400" dirty="0">
                <a:solidFill>
                  <a:schemeClr val="tx2"/>
                </a:solidFill>
                <a:latin typeface="Arial" panose="020B0604020202020204" pitchFamily="34" charset="0"/>
                <a:cs typeface="Arial" panose="020B0604020202020204" pitchFamily="34" charset="0"/>
              </a:rPr>
              <a:t>If evidence includes disclosure via file sharing, submit additional evidence</a:t>
            </a:r>
          </a:p>
          <a:p>
            <a:pPr lvl="1"/>
            <a:endParaRPr lang="en-GB" sz="1400" dirty="0">
              <a:solidFill>
                <a:schemeClr val="tx2"/>
              </a:solidFill>
              <a:latin typeface="Arial" panose="020B0604020202020204" pitchFamily="34" charset="0"/>
              <a:cs typeface="Arial" panose="020B0604020202020204" pitchFamily="34" charset="0"/>
            </a:endParaRPr>
          </a:p>
          <a:p>
            <a:pPr lvl="1"/>
            <a:endParaRPr lang="en-GB" sz="1400" dirty="0">
              <a:solidFill>
                <a:schemeClr val="tx2"/>
              </a:solidFill>
              <a:latin typeface="Arial" panose="020B0604020202020204" pitchFamily="34" charset="0"/>
              <a:cs typeface="Arial" panose="020B0604020202020204" pitchFamily="34" charset="0"/>
            </a:endParaRPr>
          </a:p>
          <a:p>
            <a:pPr lvl="1"/>
            <a:r>
              <a:rPr lang="en-GB" sz="1400" dirty="0">
                <a:solidFill>
                  <a:schemeClr val="tx2"/>
                </a:solidFill>
                <a:latin typeface="Arial" panose="020B0604020202020204" pitchFamily="34" charset="0"/>
                <a:cs typeface="Arial" panose="020B0604020202020204" pitchFamily="34" charset="0"/>
              </a:rPr>
              <a:t>Relevant date could be date of the upload of a file or when file was actually downloaded</a:t>
            </a:r>
          </a:p>
          <a:p>
            <a:pPr lvl="1"/>
            <a:endParaRPr lang="es-ES" sz="1400" dirty="0">
              <a:solidFill>
                <a:schemeClr val="tx2"/>
              </a:solidFill>
              <a:latin typeface="Arial" panose="020B0604020202020204" pitchFamily="34" charset="0"/>
              <a:cs typeface="Arial" panose="020B0604020202020204" pitchFamily="34" charset="0"/>
            </a:endParaRPr>
          </a:p>
          <a:p>
            <a:pPr lvl="1"/>
            <a:endParaRPr lang="es-ES" sz="1400" dirty="0">
              <a:solidFill>
                <a:schemeClr val="tx2"/>
              </a:solidFill>
              <a:latin typeface="Arial" panose="020B0604020202020204" pitchFamily="34" charset="0"/>
              <a:cs typeface="Arial" panose="020B0604020202020204" pitchFamily="34" charset="0"/>
            </a:endParaRPr>
          </a:p>
          <a:p>
            <a:pPr lvl="1"/>
            <a:r>
              <a:rPr lang="en-GB" sz="1400" dirty="0">
                <a:solidFill>
                  <a:schemeClr val="tx2"/>
                </a:solidFill>
                <a:latin typeface="Arial" panose="020B0604020202020204" pitchFamily="34" charset="0"/>
                <a:cs typeface="Arial" panose="020B0604020202020204" pitchFamily="34" charset="0"/>
              </a:rPr>
              <a:t>Use computer-generated timestamping or public notary services to prove link between contents of a file and its indexing reference </a:t>
            </a:r>
            <a:endParaRPr lang="es-ES" sz="1400" dirty="0">
              <a:solidFill>
                <a:schemeClr val="tx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s-ES" sz="1400" dirty="0">
              <a:solidFill>
                <a:schemeClr val="tx2"/>
              </a:solidFill>
              <a:latin typeface="Arial" panose="020B0604020202020204" pitchFamily="34" charset="0"/>
              <a:cs typeface="Arial" panose="020B0604020202020204" pitchFamily="34" charset="0"/>
            </a:endParaRPr>
          </a:p>
        </p:txBody>
      </p:sp>
      <p:sp>
        <p:nvSpPr>
          <p:cNvPr id="7" name="Rectangle 6"/>
          <p:cNvSpPr/>
          <p:nvPr/>
        </p:nvSpPr>
        <p:spPr>
          <a:xfrm>
            <a:off x="1067144" y="1690048"/>
            <a:ext cx="7660582" cy="248594"/>
          </a:xfrm>
          <a:prstGeom prst="rect">
            <a:avLst/>
          </a:prstGeom>
        </p:spPr>
        <p:txBody>
          <a:bodyPr wrap="square">
            <a:spAutoFit/>
          </a:bodyPr>
          <a:lstStyle/>
          <a:p>
            <a:pPr algn="just">
              <a:lnSpc>
                <a:spcPts val="1200"/>
              </a:lnSpc>
              <a:spcAft>
                <a:spcPts val="0"/>
              </a:spcAft>
            </a:pPr>
            <a:r>
              <a:rPr lang="en-IE" b="1" dirty="0">
                <a:solidFill>
                  <a:schemeClr val="tx2"/>
                </a:solidFill>
                <a:latin typeface="Arial" panose="020B0604020202020204" pitchFamily="34" charset="0"/>
                <a:ea typeface="Times New Roman" panose="02020603050405020304" pitchFamily="18" charset="0"/>
                <a:cs typeface="Times New Roman" panose="02020603050405020304" pitchFamily="18" charset="0"/>
              </a:rPr>
              <a:t>Recommendations</a:t>
            </a:r>
            <a:endParaRPr lang="es-ES" dirty="0">
              <a:solidFill>
                <a:schemeClr val="tx2"/>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8" name="TextBox 7"/>
          <p:cNvSpPr txBox="1"/>
          <p:nvPr/>
        </p:nvSpPr>
        <p:spPr>
          <a:xfrm>
            <a:off x="1373673" y="2770735"/>
            <a:ext cx="563973" cy="461665"/>
          </a:xfrm>
          <a:prstGeom prst="rect">
            <a:avLst/>
          </a:prstGeom>
          <a:noFill/>
        </p:spPr>
        <p:txBody>
          <a:bodyPr wrap="square" rtlCol="0">
            <a:spAutoFit/>
          </a:bodyPr>
          <a:lstStyle/>
          <a:p>
            <a:r>
              <a:rPr lang="es-ES_tradnl" sz="2400" b="1" dirty="0">
                <a:solidFill>
                  <a:schemeClr val="tx2"/>
                </a:solidFill>
              </a:rPr>
              <a:t>02</a:t>
            </a:r>
            <a:endParaRPr lang="en-GB" sz="2400" b="1" dirty="0">
              <a:solidFill>
                <a:schemeClr val="tx2"/>
              </a:solidFill>
            </a:endParaRPr>
          </a:p>
        </p:txBody>
      </p:sp>
      <p:sp>
        <p:nvSpPr>
          <p:cNvPr id="10" name="TextBox 9"/>
          <p:cNvSpPr txBox="1"/>
          <p:nvPr/>
        </p:nvSpPr>
        <p:spPr>
          <a:xfrm>
            <a:off x="1373675" y="3447825"/>
            <a:ext cx="563973" cy="461665"/>
          </a:xfrm>
          <a:prstGeom prst="rect">
            <a:avLst/>
          </a:prstGeom>
          <a:noFill/>
        </p:spPr>
        <p:txBody>
          <a:bodyPr wrap="square" rtlCol="0">
            <a:spAutoFit/>
          </a:bodyPr>
          <a:lstStyle/>
          <a:p>
            <a:r>
              <a:rPr lang="es-ES_tradnl" sz="2400" b="1" dirty="0">
                <a:solidFill>
                  <a:schemeClr val="tx2"/>
                </a:solidFill>
              </a:rPr>
              <a:t>03</a:t>
            </a:r>
            <a:endParaRPr lang="en-GB" sz="2400" b="1" dirty="0">
              <a:solidFill>
                <a:schemeClr val="tx2"/>
              </a:solidFill>
            </a:endParaRPr>
          </a:p>
        </p:txBody>
      </p:sp>
      <p:sp>
        <p:nvSpPr>
          <p:cNvPr id="11" name="TextBox 10"/>
          <p:cNvSpPr txBox="1"/>
          <p:nvPr/>
        </p:nvSpPr>
        <p:spPr>
          <a:xfrm>
            <a:off x="1373674" y="2130662"/>
            <a:ext cx="563973" cy="461665"/>
          </a:xfrm>
          <a:prstGeom prst="rect">
            <a:avLst/>
          </a:prstGeom>
          <a:noFill/>
        </p:spPr>
        <p:txBody>
          <a:bodyPr wrap="square" rtlCol="0">
            <a:spAutoFit/>
          </a:bodyPr>
          <a:lstStyle/>
          <a:p>
            <a:r>
              <a:rPr lang="es-ES_tradnl" sz="2400" b="1" dirty="0">
                <a:solidFill>
                  <a:schemeClr val="tx2"/>
                </a:solidFill>
              </a:rPr>
              <a:t>01</a:t>
            </a:r>
            <a:endParaRPr lang="en-GB" sz="2400" b="1" dirty="0">
              <a:solidFill>
                <a:schemeClr val="tx2"/>
              </a:solidFill>
            </a:endParaRPr>
          </a:p>
        </p:txBody>
      </p:sp>
      <p:sp>
        <p:nvSpPr>
          <p:cNvPr id="12" name="Rectangle 11"/>
          <p:cNvSpPr>
            <a:spLocks/>
          </p:cNvSpPr>
          <p:nvPr/>
        </p:nvSpPr>
        <p:spPr bwMode="auto">
          <a:xfrm rot="16200000">
            <a:off x="-1006027" y="2951058"/>
            <a:ext cx="3569143" cy="252666"/>
          </a:xfrm>
          <a:prstGeom prst="rect">
            <a:avLst/>
          </a:prstGeom>
          <a:solidFill>
            <a:schemeClr val="accent5"/>
          </a:solidFill>
          <a:ln w="28575">
            <a:solidFill>
              <a:schemeClr val="accent5"/>
            </a:solidFill>
          </a:ln>
        </p:spPr>
        <p:txBody>
          <a:bodyPr lIns="0" tIns="0" rIns="0" bIns="0" anchor="ctr"/>
          <a:lstStyle/>
          <a:p>
            <a:pPr marL="85725" algn="ctr"/>
            <a:r>
              <a:rPr lang="en-US" sz="1500" b="1" spc="-71" dirty="0">
                <a:solidFill>
                  <a:schemeClr val="bg1"/>
                </a:solidFill>
                <a:latin typeface="Arial"/>
                <a:ea typeface="Open Sans" panose="020B0606030504020204" pitchFamily="34" charset="0"/>
                <a:cs typeface="Arial"/>
              </a:rPr>
              <a:t>File Sharing</a:t>
            </a:r>
          </a:p>
        </p:txBody>
      </p:sp>
      <p:sp>
        <p:nvSpPr>
          <p:cNvPr id="13" name="Rectangle 16"/>
          <p:cNvSpPr>
            <a:spLocks/>
          </p:cNvSpPr>
          <p:nvPr/>
        </p:nvSpPr>
        <p:spPr bwMode="auto">
          <a:xfrm>
            <a:off x="1067144" y="271164"/>
            <a:ext cx="7688494"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UltraLight"/>
              </a:rPr>
              <a:t>Convergence Project: </a:t>
            </a: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pitchFamily="2" charset="0"/>
              </a:rPr>
              <a:t>CP10. </a:t>
            </a:r>
            <a:r>
              <a:rPr lang="en-GB" sz="1100" spc="-71" dirty="0">
                <a:solidFill>
                  <a:srgbClr val="FFFFFF">
                    <a:lumMod val="65000"/>
                  </a:srgbClr>
                </a:solidFill>
                <a:latin typeface="Arial" panose="020B0604020202020204" pitchFamily="34" charset="0"/>
                <a:ea typeface="Helvetica Neue UltraLight"/>
                <a:cs typeface="Arial" panose="020B0604020202020204" pitchFamily="34" charset="0"/>
              </a:rPr>
              <a:t>Criteria for assessing disclosure of designs on the internet</a:t>
            </a:r>
          </a:p>
        </p:txBody>
      </p:sp>
    </p:spTree>
    <p:extLst>
      <p:ext uri="{BB962C8B-B14F-4D97-AF65-F5344CB8AC3E}">
        <p14:creationId xmlns:p14="http://schemas.microsoft.com/office/powerpoint/2010/main" val="10885365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5" name="Rectangle 16"/>
          <p:cNvSpPr>
            <a:spLocks/>
          </p:cNvSpPr>
          <p:nvPr/>
        </p:nvSpPr>
        <p:spPr bwMode="auto">
          <a:xfrm>
            <a:off x="1067144" y="271164"/>
            <a:ext cx="7688494"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UltraLight"/>
              </a:rPr>
              <a:t>Convergence Project: </a:t>
            </a: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pitchFamily="2" charset="0"/>
              </a:rPr>
              <a:t>CP10. </a:t>
            </a:r>
            <a:r>
              <a:rPr lang="en-GB" sz="1100" spc="-71" dirty="0">
                <a:solidFill>
                  <a:srgbClr val="FFFFFF">
                    <a:lumMod val="65000"/>
                  </a:srgbClr>
                </a:solidFill>
                <a:latin typeface="Arial" panose="020B0604020202020204" pitchFamily="34" charset="0"/>
                <a:ea typeface="Helvetica Neue UltraLight"/>
                <a:cs typeface="Arial" panose="020B0604020202020204" pitchFamily="34" charset="0"/>
              </a:rPr>
              <a:t>Criteria for assessing disclosure of designs on the internet</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 y="954973"/>
            <a:ext cx="7791450" cy="3822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99961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9" name="Rectangle 8"/>
          <p:cNvSpPr>
            <a:spLocks/>
          </p:cNvSpPr>
          <p:nvPr/>
        </p:nvSpPr>
        <p:spPr bwMode="auto">
          <a:xfrm>
            <a:off x="652211" y="1027567"/>
            <a:ext cx="8103428" cy="246521"/>
          </a:xfrm>
          <a:prstGeom prst="rect">
            <a:avLst/>
          </a:prstGeom>
          <a:noFill/>
          <a:ln w="28575">
            <a:solidFill>
              <a:schemeClr val="accent1"/>
            </a:solidFill>
          </a:ln>
        </p:spPr>
        <p:txBody>
          <a:bodyPr lIns="0" tIns="0" rIns="0" bIns="0" anchor="ctr"/>
          <a:lstStyle/>
          <a:p>
            <a:pPr marL="85725"/>
            <a:r>
              <a:rPr lang="en-US" sz="1500" b="1" spc="-71" dirty="0">
                <a:solidFill>
                  <a:schemeClr val="accent1"/>
                </a:solidFill>
                <a:latin typeface="Arial"/>
                <a:ea typeface="Open Sans" panose="020B0606030504020204" pitchFamily="34" charset="0"/>
                <a:cs typeface="Arial"/>
              </a:rPr>
              <a:t>Establishing relevant date of disclosure</a:t>
            </a:r>
          </a:p>
        </p:txBody>
      </p:sp>
      <p:sp>
        <p:nvSpPr>
          <p:cNvPr id="3" name="Rectangle 2"/>
          <p:cNvSpPr>
            <a:spLocks/>
          </p:cNvSpPr>
          <p:nvPr/>
        </p:nvSpPr>
        <p:spPr bwMode="auto">
          <a:xfrm>
            <a:off x="652210" y="715752"/>
            <a:ext cx="8103428" cy="270030"/>
          </a:xfrm>
          <a:prstGeom prst="rect">
            <a:avLst/>
          </a:prstGeom>
          <a:solidFill>
            <a:srgbClr val="024DA1"/>
          </a:solidFill>
          <a:ln>
            <a:noFill/>
          </a:ln>
        </p:spPr>
        <p:txBody>
          <a:bodyPr lIns="0" tIns="0" rIns="0" bIns="0" anchor="ctr"/>
          <a:lstStyle/>
          <a:p>
            <a:pPr marL="85725"/>
            <a:r>
              <a:rPr lang="en-IE" sz="1500" b="1" spc="-71" dirty="0">
                <a:solidFill>
                  <a:srgbClr val="FFFCF6"/>
                </a:solidFill>
                <a:latin typeface="Arial"/>
                <a:ea typeface="Open Sans" panose="020B0606030504020204" pitchFamily="34" charset="0"/>
                <a:cs typeface="Arial"/>
              </a:rPr>
              <a:t>CP10: Common Practice Principles</a:t>
            </a:r>
          </a:p>
        </p:txBody>
      </p:sp>
      <p:sp>
        <p:nvSpPr>
          <p:cNvPr id="25" name="Rectangle 24"/>
          <p:cNvSpPr/>
          <p:nvPr/>
        </p:nvSpPr>
        <p:spPr>
          <a:xfrm>
            <a:off x="2159001" y="1938146"/>
            <a:ext cx="6596637" cy="553998"/>
          </a:xfrm>
          <a:prstGeom prst="rect">
            <a:avLst/>
          </a:prstGeom>
        </p:spPr>
        <p:txBody>
          <a:bodyPr wrap="square" lIns="0" tIns="0" rIns="0" bIns="0">
            <a:spAutoFit/>
          </a:bodyPr>
          <a:lstStyle/>
          <a:p>
            <a:r>
              <a:rPr lang="en-IE" b="1" dirty="0">
                <a:solidFill>
                  <a:schemeClr val="tx2"/>
                </a:solidFill>
                <a:latin typeface="Arial" panose="020B0604020202020204" pitchFamily="34" charset="0"/>
                <a:cs typeface="Arial" panose="020B0604020202020204" pitchFamily="34" charset="0"/>
              </a:rPr>
              <a:t>Establishment of the date of disclosure</a:t>
            </a:r>
            <a:r>
              <a:rPr lang="en-IE" dirty="0">
                <a:solidFill>
                  <a:schemeClr val="tx2"/>
                </a:solidFill>
                <a:latin typeface="Arial" panose="020B0604020202020204" pitchFamily="34" charset="0"/>
                <a:cs typeface="Arial" panose="020B0604020202020204" pitchFamily="34" charset="0"/>
              </a:rPr>
              <a:t>: </a:t>
            </a:r>
          </a:p>
          <a:p>
            <a:r>
              <a:rPr lang="en-IE" dirty="0">
                <a:solidFill>
                  <a:schemeClr val="tx2"/>
                </a:solidFill>
                <a:latin typeface="Arial" panose="020B0604020202020204" pitchFamily="34" charset="0"/>
                <a:cs typeface="Arial" panose="020B0604020202020204" pitchFamily="34" charset="0"/>
              </a:rPr>
              <a:t>  i.e. </a:t>
            </a:r>
            <a:r>
              <a:rPr lang="en-IE" i="1" dirty="0">
                <a:solidFill>
                  <a:schemeClr val="tx2"/>
                </a:solidFill>
                <a:latin typeface="Arial" panose="020B0604020202020204" pitchFamily="34" charset="0"/>
                <a:cs typeface="Arial" panose="020B0604020202020204" pitchFamily="34" charset="0"/>
              </a:rPr>
              <a:t>the date when the design was made available to the public</a:t>
            </a:r>
          </a:p>
        </p:txBody>
      </p:sp>
      <p:sp>
        <p:nvSpPr>
          <p:cNvPr id="36" name="Rectangle 35"/>
          <p:cNvSpPr/>
          <p:nvPr/>
        </p:nvSpPr>
        <p:spPr>
          <a:xfrm>
            <a:off x="2159001" y="3562947"/>
            <a:ext cx="6596638" cy="553998"/>
          </a:xfrm>
          <a:prstGeom prst="rect">
            <a:avLst/>
          </a:prstGeom>
        </p:spPr>
        <p:txBody>
          <a:bodyPr wrap="square" lIns="0" tIns="0" rIns="0" bIns="0">
            <a:spAutoFit/>
          </a:bodyPr>
          <a:lstStyle/>
          <a:p>
            <a:r>
              <a:rPr lang="en-US" b="1" i="1" dirty="0">
                <a:solidFill>
                  <a:schemeClr val="tx2"/>
                </a:solidFill>
                <a:latin typeface="Arial" panose="020B0604020202020204" pitchFamily="34" charset="0"/>
                <a:cs typeface="Arial" panose="020B0604020202020204" pitchFamily="34" charset="0"/>
              </a:rPr>
              <a:t>Non-exhaustive </a:t>
            </a:r>
            <a:r>
              <a:rPr lang="en-US" b="1" dirty="0">
                <a:solidFill>
                  <a:schemeClr val="tx2"/>
                </a:solidFill>
                <a:latin typeface="Arial" panose="020B0604020202020204" pitchFamily="34" charset="0"/>
                <a:cs typeface="Arial" panose="020B0604020202020204" pitchFamily="34" charset="0"/>
              </a:rPr>
              <a:t>list of tools </a:t>
            </a:r>
            <a:r>
              <a:rPr lang="en-US" dirty="0">
                <a:solidFill>
                  <a:schemeClr val="tx2"/>
                </a:solidFill>
                <a:latin typeface="Arial" panose="020B0604020202020204" pitchFamily="34" charset="0"/>
                <a:cs typeface="Arial" panose="020B0604020202020204" pitchFamily="34" charset="0"/>
              </a:rPr>
              <a:t>to help determine relevant date when design made available on the internet</a:t>
            </a:r>
            <a:endParaRPr lang="es-ES" dirty="0">
              <a:solidFill>
                <a:schemeClr val="tx2"/>
              </a:solidFill>
              <a:latin typeface="Arial" panose="020B0604020202020204" pitchFamily="34" charset="0"/>
              <a:cs typeface="Arial" panose="020B0604020202020204" pitchFamily="34" charset="0"/>
            </a:endParaRPr>
          </a:p>
        </p:txBody>
      </p:sp>
      <p:sp>
        <p:nvSpPr>
          <p:cNvPr id="2" name="Rectangle 1"/>
          <p:cNvSpPr/>
          <p:nvPr/>
        </p:nvSpPr>
        <p:spPr>
          <a:xfrm>
            <a:off x="754363" y="1699516"/>
            <a:ext cx="1312058" cy="954107"/>
          </a:xfrm>
          <a:prstGeom prst="rect">
            <a:avLst/>
          </a:prstGeom>
        </p:spPr>
        <p:txBody>
          <a:bodyPr wrap="square">
            <a:spAutoFit/>
          </a:bodyPr>
          <a:lstStyle/>
          <a:p>
            <a:pPr>
              <a:spcBef>
                <a:spcPts val="450"/>
              </a:spcBef>
            </a:pPr>
            <a:r>
              <a:rPr lang="en-IE" sz="1400" dirty="0">
                <a:solidFill>
                  <a:schemeClr val="tx2"/>
                </a:solidFill>
                <a:latin typeface="Arial" panose="020B0604020202020204" pitchFamily="34" charset="0"/>
                <a:cs typeface="Arial" panose="020B0604020202020204" pitchFamily="34" charset="0"/>
              </a:rPr>
              <a:t>Necessary criterion for assessing disclosure </a:t>
            </a:r>
          </a:p>
        </p:txBody>
      </p:sp>
      <p:sp>
        <p:nvSpPr>
          <p:cNvPr id="4" name="Rectangle 3"/>
          <p:cNvSpPr/>
          <p:nvPr/>
        </p:nvSpPr>
        <p:spPr>
          <a:xfrm>
            <a:off x="754363" y="3520767"/>
            <a:ext cx="1312057" cy="523220"/>
          </a:xfrm>
          <a:prstGeom prst="rect">
            <a:avLst/>
          </a:prstGeom>
        </p:spPr>
        <p:txBody>
          <a:bodyPr wrap="square">
            <a:spAutoFit/>
          </a:bodyPr>
          <a:lstStyle/>
          <a:p>
            <a:pPr>
              <a:spcBef>
                <a:spcPts val="450"/>
              </a:spcBef>
            </a:pPr>
            <a:r>
              <a:rPr lang="en-US" sz="1400" dirty="0">
                <a:solidFill>
                  <a:schemeClr val="tx2"/>
                </a:solidFill>
                <a:latin typeface="Arial" panose="020B0604020202020204" pitchFamily="34" charset="0"/>
                <a:cs typeface="Arial" panose="020B0604020202020204" pitchFamily="34" charset="0"/>
              </a:rPr>
              <a:t>This section provides  </a:t>
            </a:r>
          </a:p>
        </p:txBody>
      </p:sp>
      <p:sp>
        <p:nvSpPr>
          <p:cNvPr id="10" name="Rectangle 16"/>
          <p:cNvSpPr>
            <a:spLocks/>
          </p:cNvSpPr>
          <p:nvPr/>
        </p:nvSpPr>
        <p:spPr bwMode="auto">
          <a:xfrm>
            <a:off x="1067144" y="271164"/>
            <a:ext cx="7688494"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UltraLight"/>
              </a:rPr>
              <a:t>Convergence Project: </a:t>
            </a: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pitchFamily="2" charset="0"/>
              </a:rPr>
              <a:t>CP10. </a:t>
            </a:r>
            <a:r>
              <a:rPr lang="en-GB" sz="1100" spc="-71" dirty="0">
                <a:solidFill>
                  <a:srgbClr val="FFFFFF">
                    <a:lumMod val="65000"/>
                  </a:srgbClr>
                </a:solidFill>
                <a:latin typeface="Arial" panose="020B0604020202020204" pitchFamily="34" charset="0"/>
                <a:ea typeface="Helvetica Neue UltraLight"/>
                <a:cs typeface="Arial" panose="020B0604020202020204" pitchFamily="34" charset="0"/>
              </a:rPr>
              <a:t>Criteria for assessing disclosure of designs on the internet</a:t>
            </a:r>
          </a:p>
        </p:txBody>
      </p:sp>
      <p:sp>
        <p:nvSpPr>
          <p:cNvPr id="5" name="Flowchart: Sequential Access Storage 4"/>
          <p:cNvSpPr/>
          <p:nvPr/>
        </p:nvSpPr>
        <p:spPr>
          <a:xfrm>
            <a:off x="574319" y="1566451"/>
            <a:ext cx="1324471" cy="1220236"/>
          </a:xfrm>
          <a:prstGeom prst="flowChartMagneticTape">
            <a:avLst/>
          </a:prstGeom>
          <a:solidFill>
            <a:schemeClr val="tx2">
              <a:lumMod val="60000"/>
              <a:lumOff val="40000"/>
              <a:alpha val="21000"/>
            </a:schemeClr>
          </a:solidFill>
          <a:ln>
            <a:solidFill>
              <a:schemeClr val="accent1"/>
            </a:solidFill>
          </a:ln>
          <a:scene3d>
            <a:camera prst="orthographicFront"/>
            <a:lightRig rig="threePt" dir="t"/>
          </a:scene3d>
          <a:sp3d prstMaterial="meta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6" name="Flowchart: Connector 5"/>
          <p:cNvSpPr/>
          <p:nvPr/>
        </p:nvSpPr>
        <p:spPr>
          <a:xfrm>
            <a:off x="652211" y="3153727"/>
            <a:ext cx="1324471" cy="1257300"/>
          </a:xfrm>
          <a:prstGeom prst="flowChartConnector">
            <a:avLst/>
          </a:prstGeom>
          <a:solidFill>
            <a:schemeClr val="tx2">
              <a:lumMod val="60000"/>
              <a:lumOff val="40000"/>
              <a:alpha val="21000"/>
            </a:schemeClr>
          </a:solidFill>
          <a:ln>
            <a:solidFill>
              <a:schemeClr val="tx2"/>
            </a:solidFill>
          </a:ln>
          <a:scene3d>
            <a:camera prst="orthographicFront"/>
            <a:lightRig rig="threePt" dir="t"/>
          </a:scene3d>
          <a:sp3d prstMaterial="meta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6691490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5"/>
          <a:srcRect/>
          <a:stretch>
            <a:fillRect/>
          </a:stretch>
        </a:blipFill>
        <a:effectLst/>
      </p:bgPr>
    </p:bg>
    <p:spTree>
      <p:nvGrpSpPr>
        <p:cNvPr id="1" name=""/>
        <p:cNvGrpSpPr/>
        <p:nvPr/>
      </p:nvGrpSpPr>
      <p:grpSpPr>
        <a:xfrm>
          <a:off x="0" y="0"/>
          <a:ext cx="0" cy="0"/>
          <a:chOff x="0" y="0"/>
          <a:chExt cx="0" cy="0"/>
        </a:xfrm>
      </p:grpSpPr>
      <p:sp>
        <p:nvSpPr>
          <p:cNvPr id="4" name="Rectangle 8"/>
          <p:cNvSpPr>
            <a:spLocks/>
          </p:cNvSpPr>
          <p:nvPr/>
        </p:nvSpPr>
        <p:spPr bwMode="auto">
          <a:xfrm>
            <a:off x="651188" y="702218"/>
            <a:ext cx="8345613" cy="270030"/>
          </a:xfrm>
          <a:prstGeom prst="rect">
            <a:avLst/>
          </a:prstGeom>
          <a:solidFill>
            <a:srgbClr val="024DA1"/>
          </a:solidFill>
          <a:ln>
            <a:noFill/>
          </a:ln>
        </p:spPr>
        <p:txBody>
          <a:bodyPr lIns="0" tIns="0" rIns="0" bIns="0" anchor="ctr"/>
          <a:lstStyle/>
          <a:p>
            <a:pPr marL="85725"/>
            <a:r>
              <a:rPr lang="en-US" sz="1500" b="1" spc="-71" dirty="0">
                <a:solidFill>
                  <a:srgbClr val="FFFCF6"/>
                </a:solidFill>
                <a:latin typeface="Arial"/>
                <a:ea typeface="Open Sans" panose="020B0606030504020204" pitchFamily="34" charset="0"/>
                <a:cs typeface="Arial"/>
              </a:rPr>
              <a:t>Establishing the relevant date of disclosure</a:t>
            </a:r>
          </a:p>
        </p:txBody>
      </p:sp>
      <p:sp>
        <p:nvSpPr>
          <p:cNvPr id="6" name="TextBox 5"/>
          <p:cNvSpPr txBox="1"/>
          <p:nvPr/>
        </p:nvSpPr>
        <p:spPr>
          <a:xfrm>
            <a:off x="1931770" y="2222533"/>
            <a:ext cx="5784447" cy="307777"/>
          </a:xfrm>
          <a:prstGeom prst="rect">
            <a:avLst/>
          </a:prstGeom>
          <a:noFill/>
          <a:ln w="28575">
            <a:noFill/>
          </a:ln>
        </p:spPr>
        <p:txBody>
          <a:bodyPr wrap="square" rtlCol="0">
            <a:spAutoFit/>
          </a:bodyPr>
          <a:lstStyle/>
          <a:p>
            <a:pPr indent="-188913"/>
            <a:r>
              <a:rPr lang="en-GB" sz="1400" dirty="0">
                <a:solidFill>
                  <a:schemeClr val="tx2"/>
                </a:solidFill>
                <a:latin typeface="Arial" panose="020B0604020202020204" pitchFamily="34" charset="0"/>
                <a:ea typeface="Tahoma" panose="020B0604030504040204" pitchFamily="34" charset="0"/>
                <a:cs typeface="Arial" panose="020B0604020202020204" pitchFamily="34" charset="0"/>
              </a:rPr>
              <a:t>Search engines and web archiving services</a:t>
            </a:r>
          </a:p>
        </p:txBody>
      </p:sp>
      <p:sp>
        <p:nvSpPr>
          <p:cNvPr id="7" name="TextBox 6"/>
          <p:cNvSpPr txBox="1"/>
          <p:nvPr/>
        </p:nvSpPr>
        <p:spPr>
          <a:xfrm>
            <a:off x="1976571" y="2870411"/>
            <a:ext cx="4140703" cy="307777"/>
          </a:xfrm>
          <a:prstGeom prst="rect">
            <a:avLst/>
          </a:prstGeom>
          <a:noFill/>
          <a:ln w="28575">
            <a:noFill/>
          </a:ln>
        </p:spPr>
        <p:txBody>
          <a:bodyPr wrap="square" rtlCol="0">
            <a:spAutoFit/>
          </a:bodyPr>
          <a:lstStyle/>
          <a:p>
            <a:pPr indent="-188913"/>
            <a:r>
              <a:rPr lang="en-GB" sz="1400" dirty="0">
                <a:solidFill>
                  <a:schemeClr val="tx2"/>
                </a:solidFill>
                <a:latin typeface="Arial" panose="020B0604020202020204" pitchFamily="34" charset="0"/>
                <a:ea typeface="Tahoma" panose="020B0604030504040204" pitchFamily="34" charset="0"/>
                <a:cs typeface="Arial" panose="020B0604020202020204" pitchFamily="34" charset="0"/>
              </a:rPr>
              <a:t>Computer-generated timestamps</a:t>
            </a:r>
          </a:p>
        </p:txBody>
      </p:sp>
      <p:sp>
        <p:nvSpPr>
          <p:cNvPr id="13" name="TextBox 12"/>
          <p:cNvSpPr txBox="1"/>
          <p:nvPr/>
        </p:nvSpPr>
        <p:spPr>
          <a:xfrm>
            <a:off x="1982340" y="3519720"/>
            <a:ext cx="4310956" cy="307777"/>
          </a:xfrm>
          <a:prstGeom prst="rect">
            <a:avLst/>
          </a:prstGeom>
          <a:noFill/>
          <a:ln w="28575">
            <a:noFill/>
          </a:ln>
        </p:spPr>
        <p:txBody>
          <a:bodyPr wrap="square" rtlCol="0">
            <a:spAutoFit/>
          </a:bodyPr>
          <a:lstStyle/>
          <a:p>
            <a:pPr indent="-188913"/>
            <a:r>
              <a:rPr lang="en-GB" sz="1400" dirty="0">
                <a:solidFill>
                  <a:schemeClr val="tx2"/>
                </a:solidFill>
                <a:latin typeface="Arial" panose="020B0604020202020204" pitchFamily="34" charset="0"/>
                <a:ea typeface="Tahoma" panose="020B0604030504040204" pitchFamily="34" charset="0"/>
                <a:cs typeface="Arial" panose="020B0604020202020204" pitchFamily="34" charset="0"/>
              </a:rPr>
              <a:t>Software forensic tools</a:t>
            </a:r>
          </a:p>
        </p:txBody>
      </p:sp>
      <p:pic>
        <p:nvPicPr>
          <p:cNvPr id="15" name="Picture 14"/>
          <p:cNvPicPr>
            <a:picLocks noChangeAspect="1"/>
          </p:cNvPicPr>
          <p:nvPr>
            <p:custDataLst>
              <p:tags r:id="rId2"/>
            </p:custDataLst>
          </p:nvPr>
        </p:nvPicPr>
        <p:blipFill rotWithShape="1">
          <a:blip r:embed="rId6">
            <a:extLst>
              <a:ext uri="{28A0092B-C50C-407E-A947-70E740481C1C}">
                <a14:useLocalDpi xmlns:a14="http://schemas.microsoft.com/office/drawing/2010/main" val="0"/>
              </a:ext>
            </a:extLst>
          </a:blip>
          <a:srcRect t="39543" b="13005"/>
          <a:stretch/>
        </p:blipFill>
        <p:spPr>
          <a:xfrm>
            <a:off x="6095306" y="2926167"/>
            <a:ext cx="2518586" cy="1791799"/>
          </a:xfrm>
          <a:prstGeom prst="rect">
            <a:avLst/>
          </a:prstGeom>
        </p:spPr>
      </p:pic>
      <p:sp>
        <p:nvSpPr>
          <p:cNvPr id="16" name="TextBox 15"/>
          <p:cNvSpPr txBox="1"/>
          <p:nvPr/>
        </p:nvSpPr>
        <p:spPr>
          <a:xfrm>
            <a:off x="1654353" y="2120242"/>
            <a:ext cx="322217" cy="523220"/>
          </a:xfrm>
          <a:prstGeom prst="rect">
            <a:avLst/>
          </a:prstGeom>
          <a:noFill/>
        </p:spPr>
        <p:txBody>
          <a:bodyPr wrap="square" rtlCol="0">
            <a:spAutoFit/>
          </a:bodyPr>
          <a:lstStyle/>
          <a:p>
            <a:r>
              <a:rPr lang="es-ES" sz="2800" b="1" dirty="0">
                <a:solidFill>
                  <a:schemeClr val="tx2"/>
                </a:solidFill>
              </a:rPr>
              <a:t>1</a:t>
            </a:r>
          </a:p>
        </p:txBody>
      </p:sp>
      <p:sp>
        <p:nvSpPr>
          <p:cNvPr id="17" name="TextBox 16"/>
          <p:cNvSpPr txBox="1"/>
          <p:nvPr/>
        </p:nvSpPr>
        <p:spPr>
          <a:xfrm>
            <a:off x="1654352" y="2769551"/>
            <a:ext cx="322217" cy="523220"/>
          </a:xfrm>
          <a:prstGeom prst="rect">
            <a:avLst/>
          </a:prstGeom>
          <a:noFill/>
        </p:spPr>
        <p:txBody>
          <a:bodyPr wrap="square" rtlCol="0">
            <a:spAutoFit/>
          </a:bodyPr>
          <a:lstStyle/>
          <a:p>
            <a:r>
              <a:rPr lang="es-ES" sz="2800" b="1" dirty="0">
                <a:solidFill>
                  <a:schemeClr val="tx2"/>
                </a:solidFill>
              </a:rPr>
              <a:t>2</a:t>
            </a:r>
          </a:p>
        </p:txBody>
      </p:sp>
      <p:sp>
        <p:nvSpPr>
          <p:cNvPr id="18" name="TextBox 17"/>
          <p:cNvSpPr txBox="1"/>
          <p:nvPr/>
        </p:nvSpPr>
        <p:spPr>
          <a:xfrm>
            <a:off x="1654354" y="3411999"/>
            <a:ext cx="322217" cy="523220"/>
          </a:xfrm>
          <a:prstGeom prst="rect">
            <a:avLst/>
          </a:prstGeom>
          <a:noFill/>
        </p:spPr>
        <p:txBody>
          <a:bodyPr wrap="square" rtlCol="0">
            <a:spAutoFit/>
          </a:bodyPr>
          <a:lstStyle/>
          <a:p>
            <a:r>
              <a:rPr lang="es-ES" sz="2800" b="1" dirty="0">
                <a:solidFill>
                  <a:schemeClr val="tx2"/>
                </a:solidFill>
              </a:rPr>
              <a:t>3</a:t>
            </a:r>
          </a:p>
        </p:txBody>
      </p:sp>
      <p:sp>
        <p:nvSpPr>
          <p:cNvPr id="10" name="Rectangle 9"/>
          <p:cNvSpPr>
            <a:spLocks/>
          </p:cNvSpPr>
          <p:nvPr/>
        </p:nvSpPr>
        <p:spPr bwMode="auto">
          <a:xfrm>
            <a:off x="652209" y="1012059"/>
            <a:ext cx="8344591" cy="246521"/>
          </a:xfrm>
          <a:prstGeom prst="rect">
            <a:avLst/>
          </a:prstGeom>
          <a:noFill/>
          <a:ln w="28575">
            <a:solidFill>
              <a:schemeClr val="accent1"/>
            </a:solidFill>
          </a:ln>
        </p:spPr>
        <p:txBody>
          <a:bodyPr lIns="0" tIns="0" rIns="0" bIns="0" anchor="ctr"/>
          <a:lstStyle/>
          <a:p>
            <a:pPr marL="85725"/>
            <a:r>
              <a:rPr lang="en-US" sz="1500" b="1" spc="-71" dirty="0">
                <a:solidFill>
                  <a:schemeClr val="accent1"/>
                </a:solidFill>
                <a:latin typeface="Arial"/>
                <a:ea typeface="Open Sans" panose="020B0606030504020204" pitchFamily="34" charset="0"/>
                <a:cs typeface="Arial"/>
              </a:rPr>
              <a:t>Establishing relevant date of disclosure</a:t>
            </a:r>
          </a:p>
        </p:txBody>
      </p:sp>
      <p:sp>
        <p:nvSpPr>
          <p:cNvPr id="11" name="Rectangle 16"/>
          <p:cNvSpPr>
            <a:spLocks/>
          </p:cNvSpPr>
          <p:nvPr/>
        </p:nvSpPr>
        <p:spPr bwMode="auto">
          <a:xfrm>
            <a:off x="1067144" y="271164"/>
            <a:ext cx="7688494"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UltraLight"/>
              </a:rPr>
              <a:t>Convergence Project: </a:t>
            </a: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pitchFamily="2" charset="0"/>
              </a:rPr>
              <a:t>CP10. </a:t>
            </a:r>
            <a:r>
              <a:rPr lang="en-GB" sz="1100" spc="-71" dirty="0">
                <a:solidFill>
                  <a:srgbClr val="FFFFFF">
                    <a:lumMod val="65000"/>
                  </a:srgbClr>
                </a:solidFill>
                <a:latin typeface="Arial" panose="020B0604020202020204" pitchFamily="34" charset="0"/>
                <a:ea typeface="Helvetica Neue UltraLight"/>
                <a:cs typeface="Arial" panose="020B0604020202020204" pitchFamily="34" charset="0"/>
              </a:rPr>
              <a:t>Criteria for assessing disclosure of designs on the internet</a:t>
            </a:r>
          </a:p>
        </p:txBody>
      </p:sp>
      <p:sp>
        <p:nvSpPr>
          <p:cNvPr id="12" name="TextBox 11"/>
          <p:cNvSpPr txBox="1"/>
          <p:nvPr/>
        </p:nvSpPr>
        <p:spPr>
          <a:xfrm>
            <a:off x="789489" y="1531177"/>
            <a:ext cx="1811926" cy="523220"/>
          </a:xfrm>
          <a:prstGeom prst="rect">
            <a:avLst/>
          </a:prstGeom>
          <a:noFill/>
        </p:spPr>
        <p:txBody>
          <a:bodyPr wrap="square" rtlCol="0">
            <a:spAutoFit/>
          </a:bodyPr>
          <a:lstStyle/>
          <a:p>
            <a:r>
              <a:rPr lang="es-ES" sz="2800" b="1" dirty="0">
                <a:solidFill>
                  <a:schemeClr val="tx2"/>
                </a:solidFill>
              </a:rPr>
              <a:t>Tools:</a:t>
            </a:r>
          </a:p>
        </p:txBody>
      </p:sp>
    </p:spTree>
    <p:extLst>
      <p:ext uri="{BB962C8B-B14F-4D97-AF65-F5344CB8AC3E}">
        <p14:creationId xmlns:p14="http://schemas.microsoft.com/office/powerpoint/2010/main" val="3908152735"/>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4" name="Rectangle 23"/>
          <p:cNvSpPr>
            <a:spLocks/>
          </p:cNvSpPr>
          <p:nvPr/>
        </p:nvSpPr>
        <p:spPr bwMode="auto">
          <a:xfrm>
            <a:off x="675863" y="1039399"/>
            <a:ext cx="8103428" cy="246521"/>
          </a:xfrm>
          <a:prstGeom prst="rect">
            <a:avLst/>
          </a:prstGeom>
          <a:noFill/>
          <a:ln w="28575">
            <a:solidFill>
              <a:schemeClr val="accent1"/>
            </a:solidFill>
          </a:ln>
        </p:spPr>
        <p:txBody>
          <a:bodyPr lIns="0" tIns="0" rIns="0" bIns="0" anchor="ctr"/>
          <a:lstStyle/>
          <a:p>
            <a:pPr marL="85725"/>
            <a:r>
              <a:rPr lang="en-US" sz="1500" b="1" spc="-71" dirty="0">
                <a:solidFill>
                  <a:schemeClr val="accent1"/>
                </a:solidFill>
                <a:latin typeface="Arial"/>
                <a:ea typeface="Open Sans" panose="020B0606030504020204" pitchFamily="34" charset="0"/>
                <a:cs typeface="Arial"/>
              </a:rPr>
              <a:t>Establishing relevant date of disclosure</a:t>
            </a:r>
          </a:p>
        </p:txBody>
      </p:sp>
      <p:sp>
        <p:nvSpPr>
          <p:cNvPr id="3" name="Rectangle 2"/>
          <p:cNvSpPr>
            <a:spLocks/>
          </p:cNvSpPr>
          <p:nvPr/>
        </p:nvSpPr>
        <p:spPr bwMode="auto">
          <a:xfrm>
            <a:off x="652210" y="727532"/>
            <a:ext cx="8103428" cy="270030"/>
          </a:xfrm>
          <a:prstGeom prst="rect">
            <a:avLst/>
          </a:prstGeom>
          <a:solidFill>
            <a:srgbClr val="024DA1"/>
          </a:solidFill>
          <a:ln>
            <a:noFill/>
          </a:ln>
        </p:spPr>
        <p:txBody>
          <a:bodyPr lIns="0" tIns="0" rIns="0" bIns="0" anchor="ctr"/>
          <a:lstStyle/>
          <a:p>
            <a:pPr marL="85725"/>
            <a:r>
              <a:rPr lang="en-IE" sz="1500" b="1" spc="-71" dirty="0">
                <a:solidFill>
                  <a:srgbClr val="FFFCF6"/>
                </a:solidFill>
                <a:latin typeface="Arial"/>
                <a:ea typeface="Open Sans" panose="020B0606030504020204" pitchFamily="34" charset="0"/>
                <a:cs typeface="Arial"/>
              </a:rPr>
              <a:t>CP10: Common Practice Principles</a:t>
            </a:r>
          </a:p>
        </p:txBody>
      </p:sp>
      <p:sp>
        <p:nvSpPr>
          <p:cNvPr id="2" name="TextBox 1"/>
          <p:cNvSpPr txBox="1"/>
          <p:nvPr/>
        </p:nvSpPr>
        <p:spPr>
          <a:xfrm>
            <a:off x="1099918" y="1764856"/>
            <a:ext cx="2210835" cy="1569660"/>
          </a:xfrm>
          <a:prstGeom prst="rect">
            <a:avLst/>
          </a:prstGeom>
          <a:noFill/>
        </p:spPr>
        <p:txBody>
          <a:bodyPr wrap="square" rtlCol="0">
            <a:spAutoFit/>
          </a:bodyPr>
          <a:lstStyle/>
          <a:p>
            <a:pPr algn="just"/>
            <a:endParaRPr lang="es-ES" sz="1600" dirty="0">
              <a:solidFill>
                <a:schemeClr val="tx2"/>
              </a:solidFill>
              <a:latin typeface="Arial" panose="020B0604020202020204" pitchFamily="34" charset="0"/>
              <a:cs typeface="Arial" panose="020B0604020202020204" pitchFamily="34" charset="0"/>
            </a:endParaRPr>
          </a:p>
          <a:p>
            <a:pPr algn="just"/>
            <a:r>
              <a:rPr lang="en-GB" sz="1600" dirty="0">
                <a:solidFill>
                  <a:schemeClr val="tx2"/>
                </a:solidFill>
                <a:latin typeface="Arial" panose="020B0604020202020204" pitchFamily="34" charset="0"/>
                <a:cs typeface="Arial" panose="020B0604020202020204" pitchFamily="34" charset="0"/>
              </a:rPr>
              <a:t>Search engines allow users to search for the information within a specific time frame </a:t>
            </a:r>
          </a:p>
          <a:p>
            <a:pPr algn="just"/>
            <a:endParaRPr lang="es-ES" sz="1600" dirty="0">
              <a:solidFill>
                <a:schemeClr val="tx2"/>
              </a:solidFill>
              <a:latin typeface="Arial" panose="020B0604020202020204" pitchFamily="34" charset="0"/>
              <a:cs typeface="Arial" panose="020B0604020202020204" pitchFamily="34" charset="0"/>
            </a:endParaRPr>
          </a:p>
        </p:txBody>
      </p:sp>
      <p:pic>
        <p:nvPicPr>
          <p:cNvPr id="5" name="Picture 4"/>
          <p:cNvPicPr/>
          <p:nvPr/>
        </p:nvPicPr>
        <p:blipFill>
          <a:blip r:embed="rId5">
            <a:extLst>
              <a:ext uri="{28A0092B-C50C-407E-A947-70E740481C1C}">
                <a14:useLocalDpi xmlns:a14="http://schemas.microsoft.com/office/drawing/2010/main" val="0"/>
              </a:ext>
            </a:extLst>
          </a:blip>
          <a:stretch>
            <a:fillRect/>
          </a:stretch>
        </p:blipFill>
        <p:spPr>
          <a:xfrm>
            <a:off x="4447645" y="1449321"/>
            <a:ext cx="3771262" cy="3445597"/>
          </a:xfrm>
          <a:prstGeom prst="rect">
            <a:avLst/>
          </a:prstGeom>
        </p:spPr>
      </p:pic>
      <p:sp>
        <p:nvSpPr>
          <p:cNvPr id="4" name="Right Arrow 3"/>
          <p:cNvSpPr/>
          <p:nvPr/>
        </p:nvSpPr>
        <p:spPr>
          <a:xfrm>
            <a:off x="3469558" y="2497536"/>
            <a:ext cx="919562" cy="123568"/>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ES" dirty="0"/>
          </a:p>
        </p:txBody>
      </p:sp>
      <p:sp>
        <p:nvSpPr>
          <p:cNvPr id="25" name="Rectangle 16"/>
          <p:cNvSpPr>
            <a:spLocks/>
          </p:cNvSpPr>
          <p:nvPr/>
        </p:nvSpPr>
        <p:spPr bwMode="auto">
          <a:xfrm>
            <a:off x="1067144" y="271164"/>
            <a:ext cx="7688494"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UltraLight"/>
              </a:rPr>
              <a:t>Convergence Project: </a:t>
            </a: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pitchFamily="2" charset="0"/>
              </a:rPr>
              <a:t>CP10. </a:t>
            </a:r>
            <a:r>
              <a:rPr lang="en-GB" sz="1100" spc="-71" dirty="0">
                <a:solidFill>
                  <a:srgbClr val="FFFFFF">
                    <a:lumMod val="65000"/>
                  </a:srgbClr>
                </a:solidFill>
                <a:latin typeface="Arial" panose="020B0604020202020204" pitchFamily="34" charset="0"/>
                <a:ea typeface="Helvetica Neue UltraLight"/>
                <a:cs typeface="Arial" panose="020B0604020202020204" pitchFamily="34" charset="0"/>
              </a:rPr>
              <a:t>Criteria for assessing disclosure of designs on the internet</a:t>
            </a:r>
          </a:p>
        </p:txBody>
      </p:sp>
      <p:sp>
        <p:nvSpPr>
          <p:cNvPr id="26" name="Rectangle 25"/>
          <p:cNvSpPr/>
          <p:nvPr/>
        </p:nvSpPr>
        <p:spPr>
          <a:xfrm rot="16200000">
            <a:off x="-1039790" y="2989824"/>
            <a:ext cx="3684807" cy="276999"/>
          </a:xfrm>
          <a:prstGeom prst="rect">
            <a:avLst/>
          </a:prstGeom>
          <a:solidFill>
            <a:schemeClr val="accent1"/>
          </a:solidFill>
        </p:spPr>
        <p:txBody>
          <a:bodyPr wrap="square">
            <a:spAutoFit/>
          </a:bodyPr>
          <a:lstStyle/>
          <a:p>
            <a:pPr marL="85725" algn="ctr"/>
            <a:r>
              <a:rPr lang="en-US" sz="1200" b="1" spc="-71" dirty="0">
                <a:solidFill>
                  <a:schemeClr val="bg1"/>
                </a:solidFill>
                <a:latin typeface="Arial"/>
                <a:ea typeface="Open Sans" panose="020B0606030504020204" pitchFamily="34" charset="0"/>
                <a:cs typeface="Arial"/>
              </a:rPr>
              <a:t> Search engines and website archiving services</a:t>
            </a:r>
          </a:p>
        </p:txBody>
      </p:sp>
    </p:spTree>
    <p:extLst>
      <p:ext uri="{BB962C8B-B14F-4D97-AF65-F5344CB8AC3E}">
        <p14:creationId xmlns:p14="http://schemas.microsoft.com/office/powerpoint/2010/main" val="9544892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5"/>
          <a:srcRect/>
          <a:stretch>
            <a:fillRect/>
          </a:stretch>
        </a:blipFill>
        <a:effectLst/>
      </p:bgPr>
    </p:bg>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2968" y="1698825"/>
            <a:ext cx="628541" cy="524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p:nvPr/>
        </p:nvPicPr>
        <p:blipFill rotWithShape="1">
          <a:blip r:embed="rId7">
            <a:extLst>
              <a:ext uri="{28A0092B-C50C-407E-A947-70E740481C1C}">
                <a14:useLocalDpi xmlns:a14="http://schemas.microsoft.com/office/drawing/2010/main" val="0"/>
              </a:ext>
            </a:extLst>
          </a:blip>
          <a:srcRect t="11698" b="23666"/>
          <a:stretch/>
        </p:blipFill>
        <p:spPr bwMode="auto">
          <a:xfrm>
            <a:off x="4614331" y="1374328"/>
            <a:ext cx="4141305" cy="2645138"/>
          </a:xfrm>
          <a:prstGeom prst="rect">
            <a:avLst/>
          </a:prstGeom>
          <a:ln>
            <a:noFill/>
          </a:ln>
          <a:extLst>
            <a:ext uri="{53640926-AAD7-44D8-BBD7-CCE9431645EC}">
              <a14:shadowObscured xmlns:a14="http://schemas.microsoft.com/office/drawing/2010/main"/>
            </a:ext>
          </a:extLst>
        </p:spPr>
      </p:pic>
      <p:sp>
        <p:nvSpPr>
          <p:cNvPr id="3" name="Rectangle 2"/>
          <p:cNvSpPr>
            <a:spLocks/>
          </p:cNvSpPr>
          <p:nvPr/>
        </p:nvSpPr>
        <p:spPr bwMode="auto">
          <a:xfrm>
            <a:off x="652210" y="735699"/>
            <a:ext cx="8103428" cy="270030"/>
          </a:xfrm>
          <a:prstGeom prst="rect">
            <a:avLst/>
          </a:prstGeom>
          <a:solidFill>
            <a:srgbClr val="024DA1"/>
          </a:solidFill>
          <a:ln>
            <a:noFill/>
          </a:ln>
        </p:spPr>
        <p:txBody>
          <a:bodyPr lIns="0" tIns="0" rIns="0" bIns="0" anchor="ctr"/>
          <a:lstStyle/>
          <a:p>
            <a:pPr marL="85725"/>
            <a:r>
              <a:rPr lang="en-IE" sz="1500" b="1" spc="-71" dirty="0">
                <a:solidFill>
                  <a:srgbClr val="FFFCF6"/>
                </a:solidFill>
                <a:latin typeface="Arial"/>
                <a:ea typeface="Open Sans" panose="020B0606030504020204" pitchFamily="34" charset="0"/>
                <a:cs typeface="Arial"/>
              </a:rPr>
              <a:t>CP10: Common Practice Principles</a:t>
            </a:r>
          </a:p>
        </p:txBody>
      </p:sp>
      <p:pic>
        <p:nvPicPr>
          <p:cNvPr id="8" name="Picture 7"/>
          <p:cNvPicPr/>
          <p:nvPr/>
        </p:nvPicPr>
        <p:blipFill rotWithShape="1">
          <a:blip r:embed="rId8" cstate="print">
            <a:extLst>
              <a:ext uri="{28A0092B-C50C-407E-A947-70E740481C1C}">
                <a14:useLocalDpi xmlns:a14="http://schemas.microsoft.com/office/drawing/2010/main" val="0"/>
              </a:ext>
            </a:extLst>
          </a:blip>
          <a:srcRect l="3306" t="4413" r="23635" b="3449"/>
          <a:stretch/>
        </p:blipFill>
        <p:spPr bwMode="auto">
          <a:xfrm>
            <a:off x="4028359" y="2379133"/>
            <a:ext cx="3835930" cy="2429107"/>
          </a:xfrm>
          <a:prstGeom prst="rect">
            <a:avLst/>
          </a:prstGeom>
          <a:ln w="19050" cap="flat" cmpd="sng" algn="ctr">
            <a:solidFill>
              <a:schemeClr val="bg1">
                <a:lumMod val="65000"/>
              </a:schemeClr>
            </a:solidFill>
            <a:prstDash val="solid"/>
            <a:round/>
            <a:headEnd type="none" w="med" len="med"/>
            <a:tailEnd type="none" w="med" len="med"/>
          </a:ln>
          <a:extLst>
            <a:ext uri="{53640926-AAD7-44D8-BBD7-CCE9431645EC}">
              <a14:shadowObscured xmlns:a14="http://schemas.microsoft.com/office/drawing/2010/main"/>
            </a:ext>
          </a:extLst>
        </p:spPr>
      </p:pic>
      <p:sp>
        <p:nvSpPr>
          <p:cNvPr id="11" name="TextBox 10"/>
          <p:cNvSpPr txBox="1"/>
          <p:nvPr/>
        </p:nvSpPr>
        <p:spPr>
          <a:xfrm>
            <a:off x="1375116" y="2379133"/>
            <a:ext cx="2649855" cy="1169551"/>
          </a:xfrm>
          <a:prstGeom prst="rect">
            <a:avLst/>
          </a:prstGeom>
          <a:noFill/>
        </p:spPr>
        <p:txBody>
          <a:bodyPr wrap="square" rtlCol="0">
            <a:spAutoFit/>
          </a:bodyPr>
          <a:lstStyle/>
          <a:p>
            <a:r>
              <a:rPr lang="en-GB" sz="1400" dirty="0">
                <a:solidFill>
                  <a:schemeClr val="tx2"/>
                </a:solidFill>
                <a:latin typeface="Arial" panose="020B0604020202020204" pitchFamily="34" charset="0"/>
                <a:cs typeface="Arial" panose="020B0604020202020204" pitchFamily="34" charset="0"/>
              </a:rPr>
              <a:t>Established time frame search (‘A’) might give a result of when the site was cached (‘B’) and not the date when the content was published (‘C’)</a:t>
            </a:r>
            <a:endParaRPr lang="es-ES" sz="1400" dirty="0">
              <a:solidFill>
                <a:schemeClr val="tx2"/>
              </a:solidFill>
              <a:latin typeface="Arial" panose="020B0604020202020204" pitchFamily="34" charset="0"/>
              <a:cs typeface="Arial" panose="020B0604020202020204" pitchFamily="34" charset="0"/>
            </a:endParaRPr>
          </a:p>
        </p:txBody>
      </p:sp>
      <p:sp>
        <p:nvSpPr>
          <p:cNvPr id="14" name="Rectangle 13"/>
          <p:cNvSpPr/>
          <p:nvPr/>
        </p:nvSpPr>
        <p:spPr>
          <a:xfrm>
            <a:off x="1428800" y="1813967"/>
            <a:ext cx="1083951" cy="338554"/>
          </a:xfrm>
          <a:prstGeom prst="rect">
            <a:avLst/>
          </a:prstGeom>
        </p:spPr>
        <p:txBody>
          <a:bodyPr wrap="none">
            <a:spAutoFit/>
          </a:bodyPr>
          <a:lstStyle/>
          <a:p>
            <a:r>
              <a:rPr lang="en-GB" sz="1600" b="1" dirty="0">
                <a:solidFill>
                  <a:schemeClr val="tx2"/>
                </a:solidFill>
                <a:latin typeface="Arial" panose="020B0604020202020204" pitchFamily="34" charset="0"/>
                <a:cs typeface="Arial" panose="020B0604020202020204" pitchFamily="34" charset="0"/>
              </a:rPr>
              <a:t>Setbacks</a:t>
            </a:r>
            <a:endParaRPr lang="en-GB" sz="1600" dirty="0"/>
          </a:p>
        </p:txBody>
      </p:sp>
      <p:sp>
        <p:nvSpPr>
          <p:cNvPr id="2" name="Rectangle 1"/>
          <p:cNvSpPr/>
          <p:nvPr/>
        </p:nvSpPr>
        <p:spPr>
          <a:xfrm rot="16200000">
            <a:off x="-1076505" y="3011155"/>
            <a:ext cx="3701948" cy="276999"/>
          </a:xfrm>
          <a:prstGeom prst="rect">
            <a:avLst/>
          </a:prstGeom>
          <a:solidFill>
            <a:schemeClr val="accent1"/>
          </a:solidFill>
        </p:spPr>
        <p:txBody>
          <a:bodyPr wrap="square">
            <a:spAutoFit/>
          </a:bodyPr>
          <a:lstStyle/>
          <a:p>
            <a:pPr marL="85725" algn="ctr"/>
            <a:r>
              <a:rPr lang="en-US" sz="1200" b="1" spc="-71" dirty="0">
                <a:solidFill>
                  <a:schemeClr val="bg1"/>
                </a:solidFill>
                <a:latin typeface="Arial"/>
                <a:ea typeface="Open Sans" panose="020B0606030504020204" pitchFamily="34" charset="0"/>
                <a:cs typeface="Arial"/>
              </a:rPr>
              <a:t> Search engines and website archiving services</a:t>
            </a:r>
          </a:p>
        </p:txBody>
      </p:sp>
      <p:sp>
        <p:nvSpPr>
          <p:cNvPr id="15" name="Rectangle 14"/>
          <p:cNvSpPr>
            <a:spLocks/>
          </p:cNvSpPr>
          <p:nvPr/>
        </p:nvSpPr>
        <p:spPr bwMode="auto">
          <a:xfrm>
            <a:off x="652210" y="1052160"/>
            <a:ext cx="8103428" cy="246521"/>
          </a:xfrm>
          <a:prstGeom prst="rect">
            <a:avLst/>
          </a:prstGeom>
          <a:noFill/>
          <a:ln w="28575">
            <a:solidFill>
              <a:schemeClr val="accent1"/>
            </a:solidFill>
          </a:ln>
        </p:spPr>
        <p:txBody>
          <a:bodyPr lIns="0" tIns="0" rIns="0" bIns="0" anchor="ctr"/>
          <a:lstStyle/>
          <a:p>
            <a:pPr marL="85725"/>
            <a:r>
              <a:rPr lang="en-US" sz="1500" b="1" spc="-71" dirty="0">
                <a:solidFill>
                  <a:schemeClr val="accent1"/>
                </a:solidFill>
                <a:latin typeface="Arial"/>
                <a:ea typeface="Open Sans" panose="020B0606030504020204" pitchFamily="34" charset="0"/>
                <a:cs typeface="Arial"/>
              </a:rPr>
              <a:t>Establishing relevant date of disclosure</a:t>
            </a:r>
          </a:p>
        </p:txBody>
      </p:sp>
      <p:sp>
        <p:nvSpPr>
          <p:cNvPr id="16" name="Rectangle 16"/>
          <p:cNvSpPr>
            <a:spLocks/>
          </p:cNvSpPr>
          <p:nvPr/>
        </p:nvSpPr>
        <p:spPr bwMode="auto">
          <a:xfrm>
            <a:off x="1067144" y="271164"/>
            <a:ext cx="7688494"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UltraLight"/>
              </a:rPr>
              <a:t>Convergence Project: </a:t>
            </a: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pitchFamily="2" charset="0"/>
              </a:rPr>
              <a:t>CP10. </a:t>
            </a:r>
            <a:r>
              <a:rPr lang="en-GB" sz="1100" spc="-71" dirty="0">
                <a:solidFill>
                  <a:srgbClr val="FFFFFF">
                    <a:lumMod val="65000"/>
                  </a:srgbClr>
                </a:solidFill>
                <a:latin typeface="Arial" panose="020B0604020202020204" pitchFamily="34" charset="0"/>
                <a:ea typeface="Helvetica Neue UltraLight"/>
                <a:cs typeface="Arial" panose="020B0604020202020204" pitchFamily="34" charset="0"/>
              </a:rPr>
              <a:t>Criteria for assessing disclosure of designs on the internet</a:t>
            </a:r>
          </a:p>
        </p:txBody>
      </p:sp>
      <p:sp>
        <p:nvSpPr>
          <p:cNvPr id="12" name="Rectangle 11"/>
          <p:cNvSpPr/>
          <p:nvPr/>
        </p:nvSpPr>
        <p:spPr>
          <a:xfrm>
            <a:off x="1719323" y="4237949"/>
            <a:ext cx="2035283" cy="338554"/>
          </a:xfrm>
          <a:prstGeom prst="rect">
            <a:avLst/>
          </a:prstGeom>
        </p:spPr>
        <p:txBody>
          <a:bodyPr wrap="square">
            <a:spAutoFit/>
          </a:bodyPr>
          <a:lstStyle/>
          <a:p>
            <a:pPr algn="just"/>
            <a:r>
              <a:rPr lang="es-ES" sz="1600" b="1" i="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Use with caution! </a:t>
            </a:r>
          </a:p>
        </p:txBody>
      </p:sp>
      <p:pic>
        <p:nvPicPr>
          <p:cNvPr id="17" name="Picture 16"/>
          <p:cNvPicPr>
            <a:picLocks noChangeAspect="1"/>
          </p:cNvPicPr>
          <p:nvPr>
            <p:custDataLst>
              <p:tags r:id="rId2"/>
            </p:custDataLst>
          </p:nvPr>
        </p:nvPicPr>
        <p:blipFill rotWithShape="1">
          <a:blip r:embed="rId9">
            <a:duotone>
              <a:prstClr val="black"/>
              <a:srgbClr val="FF0000">
                <a:tint val="45000"/>
                <a:satMod val="400000"/>
              </a:srgbClr>
            </a:duotone>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rcRect/>
          <a:stretch/>
        </p:blipFill>
        <p:spPr>
          <a:xfrm>
            <a:off x="1175205" y="4091574"/>
            <a:ext cx="631304" cy="631304"/>
          </a:xfrm>
          <a:prstGeom prst="rect">
            <a:avLst/>
          </a:prstGeom>
        </p:spPr>
      </p:pic>
    </p:spTree>
    <p:extLst>
      <p:ext uri="{BB962C8B-B14F-4D97-AF65-F5344CB8AC3E}">
        <p14:creationId xmlns:p14="http://schemas.microsoft.com/office/powerpoint/2010/main" val="17919314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a:spLocks/>
          </p:cNvSpPr>
          <p:nvPr/>
        </p:nvSpPr>
        <p:spPr bwMode="auto">
          <a:xfrm>
            <a:off x="652210" y="727342"/>
            <a:ext cx="8103428" cy="270030"/>
          </a:xfrm>
          <a:prstGeom prst="rect">
            <a:avLst/>
          </a:prstGeom>
          <a:solidFill>
            <a:srgbClr val="024DA1"/>
          </a:solidFill>
          <a:ln>
            <a:noFill/>
          </a:ln>
        </p:spPr>
        <p:txBody>
          <a:bodyPr lIns="0" tIns="0" rIns="0" bIns="0" anchor="ctr"/>
          <a:lstStyle/>
          <a:p>
            <a:pPr marL="85725"/>
            <a:r>
              <a:rPr lang="en-IE" sz="1500" b="1" spc="-71" dirty="0">
                <a:solidFill>
                  <a:srgbClr val="FFFCF6"/>
                </a:solidFill>
                <a:latin typeface="Arial"/>
                <a:ea typeface="Open Sans" panose="020B0606030504020204" pitchFamily="34" charset="0"/>
                <a:cs typeface="Arial"/>
              </a:rPr>
              <a:t>CP10: Common Practice Principles</a:t>
            </a:r>
          </a:p>
        </p:txBody>
      </p:sp>
      <p:sp>
        <p:nvSpPr>
          <p:cNvPr id="11" name="TextBox 10"/>
          <p:cNvSpPr txBox="1"/>
          <p:nvPr/>
        </p:nvSpPr>
        <p:spPr>
          <a:xfrm>
            <a:off x="1146810" y="1546355"/>
            <a:ext cx="3951588" cy="2800767"/>
          </a:xfrm>
          <a:prstGeom prst="rect">
            <a:avLst/>
          </a:prstGeom>
          <a:noFill/>
        </p:spPr>
        <p:txBody>
          <a:bodyPr wrap="square" rtlCol="0">
            <a:spAutoFit/>
          </a:bodyPr>
          <a:lstStyle/>
          <a:p>
            <a:r>
              <a:rPr lang="en-GB" sz="1600" dirty="0">
                <a:solidFill>
                  <a:schemeClr val="tx2"/>
                </a:solidFill>
                <a:latin typeface="Arial" panose="020B0604020202020204" pitchFamily="34" charset="0"/>
                <a:cs typeface="Arial" panose="020B0604020202020204" pitchFamily="34" charset="0"/>
              </a:rPr>
              <a:t>Website archiving services (e.g.“WayBack Machine”) can help prove date of disclosure. </a:t>
            </a:r>
          </a:p>
          <a:p>
            <a:endParaRPr lang="es-ES" sz="1600" dirty="0">
              <a:solidFill>
                <a:schemeClr val="tx2"/>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GB" sz="1600" dirty="0">
                <a:solidFill>
                  <a:schemeClr val="tx2"/>
                </a:solidFill>
                <a:latin typeface="Arial" panose="020B0604020202020204" pitchFamily="34" charset="0"/>
                <a:cs typeface="Arial" panose="020B0604020202020204" pitchFamily="34" charset="0"/>
              </a:rPr>
              <a:t>Access to </a:t>
            </a:r>
            <a:r>
              <a:rPr lang="en-IE" sz="1600" dirty="0">
                <a:solidFill>
                  <a:schemeClr val="tx2"/>
                </a:solidFill>
                <a:latin typeface="Arial" panose="020B0604020202020204" pitchFamily="34" charset="0"/>
                <a:cs typeface="Arial" panose="020B0604020202020204" pitchFamily="34" charset="0"/>
              </a:rPr>
              <a:t>archived websites or parts thereof as they appeared at a certain point in time (‘captures’) (‘A’)</a:t>
            </a:r>
          </a:p>
          <a:p>
            <a:pPr lvl="1"/>
            <a:endParaRPr lang="en-IE" sz="1600" dirty="0">
              <a:solidFill>
                <a:schemeClr val="tx2"/>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IE" sz="1600" dirty="0">
                <a:solidFill>
                  <a:schemeClr val="tx2"/>
                </a:solidFill>
                <a:latin typeface="Arial" panose="020B0604020202020204" pitchFamily="34" charset="0"/>
                <a:cs typeface="Arial" panose="020B0604020202020204" pitchFamily="34" charset="0"/>
              </a:rPr>
              <a:t>Possibility to view and navigate them  </a:t>
            </a:r>
          </a:p>
        </p:txBody>
      </p:sp>
      <p:sp>
        <p:nvSpPr>
          <p:cNvPr id="12" name="Rectangle 11"/>
          <p:cNvSpPr/>
          <p:nvPr/>
        </p:nvSpPr>
        <p:spPr>
          <a:xfrm rot="16200000">
            <a:off x="-1087961" y="2999697"/>
            <a:ext cx="3724864" cy="276999"/>
          </a:xfrm>
          <a:prstGeom prst="rect">
            <a:avLst/>
          </a:prstGeom>
          <a:solidFill>
            <a:schemeClr val="accent1"/>
          </a:solidFill>
        </p:spPr>
        <p:txBody>
          <a:bodyPr wrap="square">
            <a:spAutoFit/>
          </a:bodyPr>
          <a:lstStyle/>
          <a:p>
            <a:pPr marL="85725" algn="ctr"/>
            <a:r>
              <a:rPr lang="en-US" sz="1200" b="1" spc="-71" dirty="0">
                <a:solidFill>
                  <a:schemeClr val="bg1"/>
                </a:solidFill>
                <a:latin typeface="Arial"/>
                <a:ea typeface="Open Sans" panose="020B0606030504020204" pitchFamily="34" charset="0"/>
                <a:cs typeface="Arial"/>
              </a:rPr>
              <a:t> Search engines and website archiving services</a:t>
            </a:r>
          </a:p>
        </p:txBody>
      </p:sp>
      <p:sp>
        <p:nvSpPr>
          <p:cNvPr id="9" name="Rectangle 8"/>
          <p:cNvSpPr>
            <a:spLocks/>
          </p:cNvSpPr>
          <p:nvPr/>
        </p:nvSpPr>
        <p:spPr bwMode="auto">
          <a:xfrm>
            <a:off x="652210" y="1029244"/>
            <a:ext cx="8103428" cy="246521"/>
          </a:xfrm>
          <a:prstGeom prst="rect">
            <a:avLst/>
          </a:prstGeom>
          <a:noFill/>
          <a:ln w="28575">
            <a:solidFill>
              <a:schemeClr val="accent1"/>
            </a:solidFill>
          </a:ln>
        </p:spPr>
        <p:txBody>
          <a:bodyPr lIns="0" tIns="0" rIns="0" bIns="0" anchor="ctr"/>
          <a:lstStyle/>
          <a:p>
            <a:pPr marL="85725"/>
            <a:r>
              <a:rPr lang="en-US" sz="1500" b="1" spc="-71" dirty="0">
                <a:solidFill>
                  <a:schemeClr val="accent1"/>
                </a:solidFill>
                <a:latin typeface="Arial"/>
                <a:ea typeface="Open Sans" panose="020B0606030504020204" pitchFamily="34" charset="0"/>
                <a:cs typeface="Arial"/>
              </a:rPr>
              <a:t>Establishing relevant date of disclosure</a:t>
            </a:r>
          </a:p>
        </p:txBody>
      </p:sp>
      <p:sp>
        <p:nvSpPr>
          <p:cNvPr id="10" name="Rectangle 16"/>
          <p:cNvSpPr>
            <a:spLocks/>
          </p:cNvSpPr>
          <p:nvPr/>
        </p:nvSpPr>
        <p:spPr bwMode="auto">
          <a:xfrm>
            <a:off x="1067144" y="271164"/>
            <a:ext cx="7688494"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UltraLight"/>
              </a:rPr>
              <a:t>Convergence Project: </a:t>
            </a: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pitchFamily="2" charset="0"/>
              </a:rPr>
              <a:t>CP10. </a:t>
            </a:r>
            <a:r>
              <a:rPr lang="en-GB" sz="1100" spc="-71" dirty="0">
                <a:solidFill>
                  <a:srgbClr val="FFFFFF">
                    <a:lumMod val="65000"/>
                  </a:srgbClr>
                </a:solidFill>
                <a:latin typeface="Arial" panose="020B0604020202020204" pitchFamily="34" charset="0"/>
                <a:ea typeface="Helvetica Neue UltraLight"/>
                <a:cs typeface="Arial" panose="020B0604020202020204" pitchFamily="34" charset="0"/>
              </a:rPr>
              <a:t>Criteria for assessing disclosure of designs on the internet</a:t>
            </a:r>
          </a:p>
        </p:txBody>
      </p:sp>
      <p:pic>
        <p:nvPicPr>
          <p:cNvPr id="8" name="Picture 7"/>
          <p:cNvPicPr/>
          <p:nvPr/>
        </p:nvPicPr>
        <p:blipFill>
          <a:blip r:embed="rId5">
            <a:extLst>
              <a:ext uri="{28A0092B-C50C-407E-A947-70E740481C1C}">
                <a14:useLocalDpi xmlns:a14="http://schemas.microsoft.com/office/drawing/2010/main" val="0"/>
              </a:ext>
            </a:extLst>
          </a:blip>
          <a:stretch>
            <a:fillRect/>
          </a:stretch>
        </p:blipFill>
        <p:spPr>
          <a:xfrm>
            <a:off x="5259160" y="997372"/>
            <a:ext cx="3561928" cy="3801836"/>
          </a:xfrm>
          <a:prstGeom prst="rect">
            <a:avLst/>
          </a:prstGeom>
        </p:spPr>
      </p:pic>
    </p:spTree>
    <p:extLst>
      <p:ext uri="{BB962C8B-B14F-4D97-AF65-F5344CB8AC3E}">
        <p14:creationId xmlns:p14="http://schemas.microsoft.com/office/powerpoint/2010/main" val="11829882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a:spLocks/>
          </p:cNvSpPr>
          <p:nvPr/>
        </p:nvSpPr>
        <p:spPr bwMode="auto">
          <a:xfrm>
            <a:off x="652210" y="728186"/>
            <a:ext cx="8103428" cy="270030"/>
          </a:xfrm>
          <a:prstGeom prst="rect">
            <a:avLst/>
          </a:prstGeom>
          <a:solidFill>
            <a:srgbClr val="024DA1"/>
          </a:solidFill>
          <a:ln>
            <a:noFill/>
          </a:ln>
        </p:spPr>
        <p:txBody>
          <a:bodyPr lIns="0" tIns="0" rIns="0" bIns="0" anchor="ctr"/>
          <a:lstStyle/>
          <a:p>
            <a:pPr marL="85725"/>
            <a:r>
              <a:rPr lang="en-IE" sz="1500" b="1" spc="-71" dirty="0">
                <a:solidFill>
                  <a:srgbClr val="FFFCF6"/>
                </a:solidFill>
                <a:latin typeface="Arial"/>
                <a:ea typeface="Open Sans" panose="020B0606030504020204" pitchFamily="34" charset="0"/>
                <a:cs typeface="Arial"/>
              </a:rPr>
              <a:t>CP10: Common Practice Principles</a:t>
            </a:r>
          </a:p>
        </p:txBody>
      </p:sp>
      <p:sp>
        <p:nvSpPr>
          <p:cNvPr id="11" name="TextBox 10"/>
          <p:cNvSpPr txBox="1"/>
          <p:nvPr/>
        </p:nvSpPr>
        <p:spPr>
          <a:xfrm>
            <a:off x="1554670" y="1991645"/>
            <a:ext cx="7617395" cy="830997"/>
          </a:xfrm>
          <a:prstGeom prst="rect">
            <a:avLst/>
          </a:prstGeom>
          <a:noFill/>
        </p:spPr>
        <p:txBody>
          <a:bodyPr wrap="square" rtlCol="0">
            <a:spAutoFit/>
          </a:bodyPr>
          <a:lstStyle/>
          <a:p>
            <a:pPr marL="742950" lvl="1" indent="-285750">
              <a:buFont typeface="Arial" panose="020B0604020202020204" pitchFamily="34" charset="0"/>
              <a:buChar char="•"/>
            </a:pPr>
            <a:r>
              <a:rPr lang="en-US" sz="1600" dirty="0">
                <a:solidFill>
                  <a:schemeClr val="tx2"/>
                </a:solidFill>
                <a:latin typeface="Arial" panose="020B0604020202020204" pitchFamily="34" charset="0"/>
                <a:cs typeface="Arial" panose="020B0604020202020204" pitchFamily="34" charset="0"/>
              </a:rPr>
              <a:t>limited access to website content</a:t>
            </a:r>
            <a:endParaRPr lang="es-ES" sz="1600" dirty="0">
              <a:solidFill>
                <a:schemeClr val="tx2"/>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1600" dirty="0">
                <a:solidFill>
                  <a:schemeClr val="tx2"/>
                </a:solidFill>
                <a:latin typeface="Arial" panose="020B0604020202020204" pitchFamily="34" charset="0"/>
                <a:cs typeface="Arial" panose="020B0604020202020204" pitchFamily="34" charset="0"/>
              </a:rPr>
              <a:t>content removal </a:t>
            </a:r>
            <a:endParaRPr lang="es-ES" sz="1600" dirty="0">
              <a:solidFill>
                <a:schemeClr val="tx2"/>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1600" dirty="0">
                <a:solidFill>
                  <a:schemeClr val="tx2"/>
                </a:solidFill>
                <a:latin typeface="Arial" panose="020B0604020202020204" pitchFamily="34" charset="0"/>
                <a:cs typeface="Arial" panose="020B0604020202020204" pitchFamily="34" charset="0"/>
              </a:rPr>
              <a:t>sporadic updates</a:t>
            </a:r>
            <a:endParaRPr lang="es-ES" sz="1600" dirty="0">
              <a:solidFill>
                <a:schemeClr val="tx2"/>
              </a:solidFill>
              <a:latin typeface="Arial" panose="020B0604020202020204" pitchFamily="34" charset="0"/>
              <a:cs typeface="Arial" panose="020B0604020202020204" pitchFamily="34" charset="0"/>
            </a:endParaRPr>
          </a:p>
        </p:txBody>
      </p:sp>
      <p:sp>
        <p:nvSpPr>
          <p:cNvPr id="2" name="TextBox 1"/>
          <p:cNvSpPr txBox="1"/>
          <p:nvPr/>
        </p:nvSpPr>
        <p:spPr>
          <a:xfrm>
            <a:off x="1554670" y="3564254"/>
            <a:ext cx="7998941" cy="1323439"/>
          </a:xfrm>
          <a:prstGeom prst="rect">
            <a:avLst/>
          </a:prstGeom>
          <a:noFill/>
        </p:spPr>
        <p:txBody>
          <a:bodyPr wrap="square" rtlCol="0">
            <a:spAutoFit/>
          </a:bodyPr>
          <a:lstStyle/>
          <a:p>
            <a:pPr lvl="1"/>
            <a:r>
              <a:rPr lang="en-GB" sz="1600" dirty="0">
                <a:solidFill>
                  <a:schemeClr val="tx2"/>
                </a:solidFill>
                <a:latin typeface="Arial" panose="020B0604020202020204" pitchFamily="34" charset="0"/>
                <a:cs typeface="Arial" panose="020B0604020202020204" pitchFamily="34" charset="0"/>
              </a:rPr>
              <a:t>Use website archiving services instead of search engine services</a:t>
            </a:r>
          </a:p>
          <a:p>
            <a:pPr lvl="1"/>
            <a:endParaRPr lang="es-ES" sz="1600" dirty="0">
              <a:solidFill>
                <a:schemeClr val="tx2"/>
              </a:solidFill>
              <a:latin typeface="Arial" panose="020B0604020202020204" pitchFamily="34" charset="0"/>
              <a:cs typeface="Arial" panose="020B0604020202020204" pitchFamily="34" charset="0"/>
            </a:endParaRPr>
          </a:p>
          <a:p>
            <a:pPr lvl="1"/>
            <a:r>
              <a:rPr lang="en-GB" sz="1600" dirty="0">
                <a:solidFill>
                  <a:schemeClr val="tx2"/>
                </a:solidFill>
                <a:latin typeface="Arial" panose="020B0604020202020204" pitchFamily="34" charset="0"/>
                <a:cs typeface="Arial" panose="020B0604020202020204" pitchFamily="34" charset="0"/>
              </a:rPr>
              <a:t>Separate parts of the archived website might relate to different dates</a:t>
            </a:r>
            <a:endParaRPr lang="es-ES" sz="1600" dirty="0">
              <a:solidFill>
                <a:schemeClr val="tx2"/>
              </a:solidFill>
              <a:latin typeface="Arial" panose="020B0604020202020204" pitchFamily="34" charset="0"/>
              <a:cs typeface="Arial" panose="020B0604020202020204" pitchFamily="34" charset="0"/>
            </a:endParaRPr>
          </a:p>
          <a:p>
            <a:r>
              <a:rPr lang="en-GB" sz="1600" dirty="0">
                <a:solidFill>
                  <a:schemeClr val="tx2"/>
                </a:solidFill>
                <a:latin typeface="Arial" panose="020B0604020202020204" pitchFamily="34" charset="0"/>
                <a:cs typeface="Arial" panose="020B0604020202020204" pitchFamily="34" charset="0"/>
              </a:rPr>
              <a:t> </a:t>
            </a:r>
            <a:endParaRPr lang="es-ES" sz="1600" dirty="0">
              <a:solidFill>
                <a:schemeClr val="tx2"/>
              </a:solidFill>
              <a:latin typeface="Arial" panose="020B0604020202020204" pitchFamily="34" charset="0"/>
              <a:cs typeface="Arial" panose="020B0604020202020204" pitchFamily="34" charset="0"/>
            </a:endParaRPr>
          </a:p>
          <a:p>
            <a:endParaRPr lang="es-ES" sz="1600" dirty="0">
              <a:solidFill>
                <a:schemeClr val="tx2"/>
              </a:solidFill>
              <a:latin typeface="Arial" panose="020B0604020202020204" pitchFamily="34" charset="0"/>
              <a:cs typeface="Arial" panose="020B0604020202020204" pitchFamily="34" charset="0"/>
            </a:endParaRPr>
          </a:p>
        </p:txBody>
      </p:sp>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4387" y="1582559"/>
            <a:ext cx="672927" cy="562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1687314" y="1694284"/>
            <a:ext cx="1083951" cy="338554"/>
          </a:xfrm>
          <a:prstGeom prst="rect">
            <a:avLst/>
          </a:prstGeom>
        </p:spPr>
        <p:txBody>
          <a:bodyPr wrap="none">
            <a:spAutoFit/>
          </a:bodyPr>
          <a:lstStyle/>
          <a:p>
            <a:r>
              <a:rPr lang="en-GB" sz="1600" b="1" dirty="0">
                <a:solidFill>
                  <a:schemeClr val="tx2"/>
                </a:solidFill>
                <a:latin typeface="Arial" panose="020B0604020202020204" pitchFamily="34" charset="0"/>
                <a:cs typeface="Arial" panose="020B0604020202020204" pitchFamily="34" charset="0"/>
              </a:rPr>
              <a:t>Setbacks</a:t>
            </a:r>
            <a:endParaRPr lang="en-GB" sz="1600" dirty="0"/>
          </a:p>
        </p:txBody>
      </p:sp>
      <p:sp>
        <p:nvSpPr>
          <p:cNvPr id="10" name="Rectangle 9"/>
          <p:cNvSpPr/>
          <p:nvPr/>
        </p:nvSpPr>
        <p:spPr>
          <a:xfrm>
            <a:off x="1068637" y="3221388"/>
            <a:ext cx="8103428" cy="248594"/>
          </a:xfrm>
          <a:prstGeom prst="rect">
            <a:avLst/>
          </a:prstGeom>
        </p:spPr>
        <p:txBody>
          <a:bodyPr wrap="square">
            <a:spAutoFit/>
          </a:bodyPr>
          <a:lstStyle/>
          <a:p>
            <a:pPr algn="just">
              <a:lnSpc>
                <a:spcPts val="1200"/>
              </a:lnSpc>
              <a:spcAft>
                <a:spcPts val="0"/>
              </a:spcAft>
            </a:pPr>
            <a:r>
              <a:rPr lang="en-IE" b="1" dirty="0">
                <a:solidFill>
                  <a:schemeClr val="tx2"/>
                </a:solidFill>
                <a:latin typeface="Arial" panose="020B0604020202020204" pitchFamily="34" charset="0"/>
                <a:ea typeface="Times New Roman" panose="02020603050405020304" pitchFamily="18" charset="0"/>
                <a:cs typeface="Times New Roman" panose="02020603050405020304" pitchFamily="18" charset="0"/>
              </a:rPr>
              <a:t>Recommendations</a:t>
            </a:r>
            <a:endParaRPr lang="es-ES" dirty="0">
              <a:solidFill>
                <a:schemeClr val="tx2"/>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12" name="TextBox 11"/>
          <p:cNvSpPr txBox="1"/>
          <p:nvPr/>
        </p:nvSpPr>
        <p:spPr>
          <a:xfrm>
            <a:off x="1483571" y="3995140"/>
            <a:ext cx="596575" cy="461665"/>
          </a:xfrm>
          <a:prstGeom prst="rect">
            <a:avLst/>
          </a:prstGeom>
          <a:noFill/>
        </p:spPr>
        <p:txBody>
          <a:bodyPr wrap="square" rtlCol="0">
            <a:spAutoFit/>
          </a:bodyPr>
          <a:lstStyle/>
          <a:p>
            <a:r>
              <a:rPr lang="es-ES_tradnl" sz="2400" b="1" dirty="0">
                <a:solidFill>
                  <a:schemeClr val="tx2"/>
                </a:solidFill>
              </a:rPr>
              <a:t>02</a:t>
            </a:r>
            <a:endParaRPr lang="en-GB" sz="2400" b="1" dirty="0">
              <a:solidFill>
                <a:schemeClr val="tx2"/>
              </a:solidFill>
            </a:endParaRPr>
          </a:p>
        </p:txBody>
      </p:sp>
      <p:sp>
        <p:nvSpPr>
          <p:cNvPr id="14" name="TextBox 13"/>
          <p:cNvSpPr txBox="1"/>
          <p:nvPr/>
        </p:nvSpPr>
        <p:spPr>
          <a:xfrm>
            <a:off x="1483571" y="3501728"/>
            <a:ext cx="596575" cy="461665"/>
          </a:xfrm>
          <a:prstGeom prst="rect">
            <a:avLst/>
          </a:prstGeom>
          <a:noFill/>
        </p:spPr>
        <p:txBody>
          <a:bodyPr wrap="square" rtlCol="0">
            <a:spAutoFit/>
          </a:bodyPr>
          <a:lstStyle/>
          <a:p>
            <a:r>
              <a:rPr lang="es-ES_tradnl" sz="2400" b="1" dirty="0">
                <a:solidFill>
                  <a:schemeClr val="tx2"/>
                </a:solidFill>
              </a:rPr>
              <a:t>01</a:t>
            </a:r>
            <a:endParaRPr lang="en-GB" sz="2400" b="1" dirty="0">
              <a:solidFill>
                <a:schemeClr val="tx2"/>
              </a:solidFill>
            </a:endParaRPr>
          </a:p>
        </p:txBody>
      </p:sp>
      <p:sp>
        <p:nvSpPr>
          <p:cNvPr id="17" name="Rectangle 16"/>
          <p:cNvSpPr/>
          <p:nvPr/>
        </p:nvSpPr>
        <p:spPr>
          <a:xfrm rot="16200000">
            <a:off x="-1099240" y="3010140"/>
            <a:ext cx="3747418" cy="276999"/>
          </a:xfrm>
          <a:prstGeom prst="rect">
            <a:avLst/>
          </a:prstGeom>
          <a:solidFill>
            <a:schemeClr val="accent1"/>
          </a:solidFill>
        </p:spPr>
        <p:txBody>
          <a:bodyPr wrap="square">
            <a:spAutoFit/>
          </a:bodyPr>
          <a:lstStyle/>
          <a:p>
            <a:pPr marL="85725" algn="ctr"/>
            <a:r>
              <a:rPr lang="en-US" sz="1200" b="1" spc="-71" dirty="0">
                <a:solidFill>
                  <a:schemeClr val="bg1"/>
                </a:solidFill>
                <a:latin typeface="Arial"/>
                <a:ea typeface="Open Sans" panose="020B0606030504020204" pitchFamily="34" charset="0"/>
                <a:cs typeface="Arial"/>
              </a:rPr>
              <a:t> Search engines and website archiving services</a:t>
            </a:r>
          </a:p>
        </p:txBody>
      </p:sp>
      <p:sp>
        <p:nvSpPr>
          <p:cNvPr id="13" name="Rectangle 12"/>
          <p:cNvSpPr>
            <a:spLocks/>
          </p:cNvSpPr>
          <p:nvPr/>
        </p:nvSpPr>
        <p:spPr bwMode="auto">
          <a:xfrm>
            <a:off x="652210" y="1028410"/>
            <a:ext cx="8103428" cy="246521"/>
          </a:xfrm>
          <a:prstGeom prst="rect">
            <a:avLst/>
          </a:prstGeom>
          <a:noFill/>
          <a:ln w="28575">
            <a:solidFill>
              <a:schemeClr val="accent1"/>
            </a:solidFill>
          </a:ln>
        </p:spPr>
        <p:txBody>
          <a:bodyPr lIns="0" tIns="0" rIns="0" bIns="0" anchor="ctr"/>
          <a:lstStyle/>
          <a:p>
            <a:pPr marL="85725"/>
            <a:r>
              <a:rPr lang="en-US" sz="1500" b="1" spc="-71" dirty="0">
                <a:solidFill>
                  <a:schemeClr val="accent1"/>
                </a:solidFill>
                <a:latin typeface="Arial"/>
                <a:ea typeface="Open Sans" panose="020B0606030504020204" pitchFamily="34" charset="0"/>
                <a:cs typeface="Arial"/>
              </a:rPr>
              <a:t>Establishing relevant date of disclosure</a:t>
            </a:r>
          </a:p>
        </p:txBody>
      </p:sp>
      <p:sp>
        <p:nvSpPr>
          <p:cNvPr id="15" name="Rectangle 16"/>
          <p:cNvSpPr>
            <a:spLocks/>
          </p:cNvSpPr>
          <p:nvPr/>
        </p:nvSpPr>
        <p:spPr bwMode="auto">
          <a:xfrm>
            <a:off x="1067144" y="271164"/>
            <a:ext cx="7688494"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UltraLight"/>
              </a:rPr>
              <a:t>Convergence Project: </a:t>
            </a: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pitchFamily="2" charset="0"/>
              </a:rPr>
              <a:t>CP10. </a:t>
            </a:r>
            <a:r>
              <a:rPr lang="en-GB" sz="1100" spc="-71" dirty="0">
                <a:solidFill>
                  <a:srgbClr val="FFFFFF">
                    <a:lumMod val="65000"/>
                  </a:srgbClr>
                </a:solidFill>
                <a:latin typeface="Arial" panose="020B0604020202020204" pitchFamily="34" charset="0"/>
                <a:ea typeface="Helvetica Neue UltraLight"/>
                <a:cs typeface="Arial" panose="020B0604020202020204" pitchFamily="34" charset="0"/>
              </a:rPr>
              <a:t>Criteria for assessing disclosure of designs on the internet</a:t>
            </a:r>
          </a:p>
        </p:txBody>
      </p:sp>
    </p:spTree>
    <p:extLst>
      <p:ext uri="{BB962C8B-B14F-4D97-AF65-F5344CB8AC3E}">
        <p14:creationId xmlns:p14="http://schemas.microsoft.com/office/powerpoint/2010/main" val="471774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124730" y="2043613"/>
            <a:ext cx="4586896" cy="2562240"/>
          </a:xfrm>
          <a:prstGeom prst="rect">
            <a:avLst/>
          </a:prstGeom>
          <a:noFill/>
        </p:spPr>
        <p:txBody>
          <a:bodyPr wrap="square" rtlCol="0">
            <a:spAutoFit/>
          </a:bodyPr>
          <a:lstStyle/>
          <a:p>
            <a:pPr marL="171450" indent="-171450">
              <a:buFont typeface="Arial" panose="020B0604020202020204" pitchFamily="34" charset="0"/>
              <a:buChar char="•"/>
            </a:pPr>
            <a:r>
              <a:rPr lang="en-US" sz="1200" dirty="0">
                <a:solidFill>
                  <a:srgbClr val="183D8C"/>
                </a:solidFill>
                <a:latin typeface="Arial" panose="020B0604020202020204" pitchFamily="34" charset="0"/>
                <a:cs typeface="Arial" panose="020B0604020202020204" pitchFamily="34" charset="0"/>
                <a:hlinkClick r:id="rId4"/>
              </a:rPr>
              <a:t>No. O-544-17 </a:t>
            </a:r>
            <a:r>
              <a:rPr lang="en-US" sz="1200" dirty="0">
                <a:solidFill>
                  <a:srgbClr val="183D8C"/>
                </a:solidFill>
                <a:latin typeface="Arial" panose="020B0604020202020204" pitchFamily="34" charset="0"/>
                <a:cs typeface="Arial" panose="020B0604020202020204" pitchFamily="34" charset="0"/>
              </a:rPr>
              <a:t>of 27/10/2017 </a:t>
            </a:r>
            <a:r>
              <a:rPr lang="en-US" sz="1200" b="1" dirty="0">
                <a:solidFill>
                  <a:srgbClr val="183D8C"/>
                </a:solidFill>
                <a:latin typeface="Arial" panose="020B0604020202020204" pitchFamily="34" charset="0"/>
                <a:cs typeface="Arial" panose="020B0604020202020204" pitchFamily="34" charset="0"/>
              </a:rPr>
              <a:t>(‘plastic bottle, aluminum bottle, chemical bottle, general use bottle, fuel tank applications bottle’)</a:t>
            </a:r>
            <a:r>
              <a:rPr lang="en-US" sz="1200" dirty="0">
                <a:solidFill>
                  <a:srgbClr val="183D8C"/>
                </a:solidFill>
                <a:latin typeface="Arial" panose="020B0604020202020204" pitchFamily="34" charset="0"/>
                <a:cs typeface="Arial" panose="020B0604020202020204" pitchFamily="34" charset="0"/>
              </a:rPr>
              <a:t>, § 38</a:t>
            </a:r>
            <a:r>
              <a:rPr lang="en-US" sz="1200" b="1" dirty="0">
                <a:solidFill>
                  <a:srgbClr val="183D8C"/>
                </a:solidFill>
                <a:latin typeface="Arial" panose="020B0604020202020204" pitchFamily="34" charset="0"/>
                <a:cs typeface="Arial" panose="020B0604020202020204" pitchFamily="34" charset="0"/>
              </a:rPr>
              <a:t> </a:t>
            </a:r>
          </a:p>
          <a:p>
            <a:pPr>
              <a:lnSpc>
                <a:spcPct val="150000"/>
              </a:lnSpc>
            </a:pPr>
            <a:r>
              <a:rPr lang="en-US" sz="1200" dirty="0">
                <a:solidFill>
                  <a:srgbClr val="183D8C"/>
                </a:solidFill>
                <a:latin typeface="Arial" panose="020B0604020202020204" pitchFamily="34" charset="0"/>
                <a:cs typeface="Arial" panose="020B0604020202020204" pitchFamily="34" charset="0"/>
              </a:rPr>
              <a:t>    UKIPO</a:t>
            </a:r>
          </a:p>
          <a:p>
            <a:pPr>
              <a:lnSpc>
                <a:spcPct val="150000"/>
              </a:lnSpc>
            </a:pPr>
            <a:endParaRPr lang="en-US" sz="700" dirty="0">
              <a:solidFill>
                <a:srgbClr val="183D8C"/>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IE" sz="1200" dirty="0">
                <a:solidFill>
                  <a:srgbClr val="183D8C"/>
                </a:solidFill>
                <a:latin typeface="Arial" panose="020B0604020202020204" pitchFamily="34" charset="0"/>
                <a:cs typeface="Arial" panose="020B0604020202020204" pitchFamily="34" charset="0"/>
                <a:hlinkClick r:id="rId5"/>
              </a:rPr>
              <a:t>R 25/2014-3 </a:t>
            </a:r>
            <a:r>
              <a:rPr lang="en-IE" sz="1200" dirty="0">
                <a:solidFill>
                  <a:srgbClr val="183D8C"/>
                </a:solidFill>
                <a:latin typeface="Arial" panose="020B0604020202020204" pitchFamily="34" charset="0"/>
                <a:cs typeface="Arial" panose="020B0604020202020204" pitchFamily="34" charset="0"/>
              </a:rPr>
              <a:t>of 02/07/2015 </a:t>
            </a:r>
            <a:r>
              <a:rPr lang="en-IE" sz="1200" b="1" dirty="0">
                <a:solidFill>
                  <a:srgbClr val="183D8C"/>
                </a:solidFill>
                <a:latin typeface="Arial" panose="020B0604020202020204" pitchFamily="34" charset="0"/>
                <a:cs typeface="Arial" panose="020B0604020202020204" pitchFamily="34" charset="0"/>
              </a:rPr>
              <a:t>(‘Soft drink bottle’)</a:t>
            </a:r>
            <a:r>
              <a:rPr lang="en-US" sz="1200" dirty="0">
                <a:solidFill>
                  <a:srgbClr val="183D8C"/>
                </a:solidFill>
                <a:latin typeface="Arial" panose="020B0604020202020204" pitchFamily="34" charset="0"/>
                <a:cs typeface="Arial" panose="020B0604020202020204" pitchFamily="34" charset="0"/>
              </a:rPr>
              <a:t>, § 29 </a:t>
            </a:r>
            <a:endParaRPr lang="en-IE" sz="1200" b="1" dirty="0">
              <a:solidFill>
                <a:srgbClr val="183D8C"/>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rgbClr val="183D8C"/>
                </a:solidFill>
                <a:latin typeface="Arial" panose="020B0604020202020204" pitchFamily="34" charset="0"/>
                <a:cs typeface="Arial" panose="020B0604020202020204" pitchFamily="34" charset="0"/>
                <a:hlinkClick r:id="rId6"/>
              </a:rPr>
              <a:t>R 1537/2016-3 </a:t>
            </a:r>
            <a:r>
              <a:rPr lang="en-US" sz="1200" dirty="0">
                <a:solidFill>
                  <a:srgbClr val="183D8C"/>
                </a:solidFill>
                <a:latin typeface="Arial" panose="020B0604020202020204" pitchFamily="34" charset="0"/>
                <a:cs typeface="Arial" panose="020B0604020202020204" pitchFamily="34" charset="0"/>
              </a:rPr>
              <a:t>of 28/09/2017 (‘</a:t>
            </a:r>
            <a:r>
              <a:rPr lang="en-US" sz="1200" b="1" dirty="0">
                <a:solidFill>
                  <a:srgbClr val="183D8C"/>
                </a:solidFill>
                <a:latin typeface="Arial" panose="020B0604020202020204" pitchFamily="34" charset="0"/>
                <a:cs typeface="Arial" panose="020B0604020202020204" pitchFamily="34" charset="0"/>
              </a:rPr>
              <a:t>Wheel rims’)</a:t>
            </a:r>
            <a:r>
              <a:rPr lang="en-US" sz="1200" dirty="0">
                <a:solidFill>
                  <a:srgbClr val="183D8C"/>
                </a:solidFill>
                <a:latin typeface="Arial" panose="020B0604020202020204" pitchFamily="34" charset="0"/>
                <a:cs typeface="Arial" panose="020B0604020202020204" pitchFamily="34" charset="0"/>
              </a:rPr>
              <a:t>, § 22</a:t>
            </a:r>
            <a:r>
              <a:rPr lang="en-US" sz="1200" b="1" dirty="0">
                <a:solidFill>
                  <a:srgbClr val="183D8C"/>
                </a:solidFill>
                <a:latin typeface="Arial" panose="020B0604020202020204" pitchFamily="34" charset="0"/>
                <a:cs typeface="Arial" panose="020B0604020202020204" pitchFamily="34" charset="0"/>
              </a:rPr>
              <a:t> </a:t>
            </a:r>
            <a:r>
              <a:rPr lang="en-US" sz="1200" dirty="0">
                <a:solidFill>
                  <a:srgbClr val="183D8C"/>
                </a:solidFill>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US" sz="1200" dirty="0">
                <a:solidFill>
                  <a:srgbClr val="183D8C"/>
                </a:solidFill>
                <a:latin typeface="Arial" panose="020B0604020202020204" pitchFamily="34" charset="0"/>
                <a:cs typeface="Arial" panose="020B0604020202020204" pitchFamily="34" charset="0"/>
                <a:hlinkClick r:id="rId7"/>
              </a:rPr>
              <a:t>R 2112/2015-3 </a:t>
            </a:r>
            <a:r>
              <a:rPr lang="en-US" sz="1200" dirty="0">
                <a:solidFill>
                  <a:srgbClr val="183D8C"/>
                </a:solidFill>
                <a:latin typeface="Arial" panose="020B0604020202020204" pitchFamily="34" charset="0"/>
                <a:cs typeface="Arial" panose="020B0604020202020204" pitchFamily="34" charset="0"/>
              </a:rPr>
              <a:t>of 08/03/2017 </a:t>
            </a:r>
            <a:r>
              <a:rPr lang="en-US" sz="1200" b="1" dirty="0">
                <a:solidFill>
                  <a:srgbClr val="183D8C"/>
                </a:solidFill>
                <a:latin typeface="Arial" panose="020B0604020202020204" pitchFamily="34" charset="0"/>
                <a:cs typeface="Arial" panose="020B0604020202020204" pitchFamily="34" charset="0"/>
              </a:rPr>
              <a:t>(‘Flushing systems for water closets’)</a:t>
            </a:r>
            <a:r>
              <a:rPr lang="en-US" sz="1200" dirty="0">
                <a:solidFill>
                  <a:srgbClr val="183D8C"/>
                </a:solidFill>
                <a:latin typeface="Arial" panose="020B0604020202020204" pitchFamily="34" charset="0"/>
                <a:cs typeface="Arial" panose="020B0604020202020204" pitchFamily="34" charset="0"/>
              </a:rPr>
              <a:t> , §</a:t>
            </a:r>
            <a:r>
              <a:rPr lang="en-US" sz="1200" b="1" dirty="0">
                <a:solidFill>
                  <a:srgbClr val="183D8C"/>
                </a:solidFill>
                <a:latin typeface="Arial" panose="020B0604020202020204" pitchFamily="34" charset="0"/>
                <a:cs typeface="Arial" panose="020B0604020202020204" pitchFamily="34" charset="0"/>
              </a:rPr>
              <a:t> </a:t>
            </a:r>
            <a:r>
              <a:rPr lang="en-US" sz="1200" dirty="0">
                <a:solidFill>
                  <a:srgbClr val="183D8C"/>
                </a:solidFill>
                <a:latin typeface="Arial" panose="020B0604020202020204" pitchFamily="34" charset="0"/>
                <a:cs typeface="Arial" panose="020B0604020202020204" pitchFamily="34" charset="0"/>
              </a:rPr>
              <a:t>42</a:t>
            </a:r>
          </a:p>
          <a:p>
            <a:pPr marL="171450" indent="-171450">
              <a:buFont typeface="Arial" panose="020B0604020202020204" pitchFamily="34" charset="0"/>
              <a:buChar char="•"/>
            </a:pPr>
            <a:r>
              <a:rPr lang="en-IE" sz="1200" dirty="0">
                <a:solidFill>
                  <a:srgbClr val="183D8C"/>
                </a:solidFill>
                <a:latin typeface="Arial" panose="020B0604020202020204" pitchFamily="34" charset="0"/>
                <a:cs typeface="Arial" panose="020B0604020202020204" pitchFamily="34" charset="0"/>
                <a:hlinkClick r:id="rId8"/>
              </a:rPr>
              <a:t>R 1849/2015-3 </a:t>
            </a:r>
            <a:r>
              <a:rPr lang="en-IE" sz="1200" dirty="0">
                <a:solidFill>
                  <a:srgbClr val="183D8C"/>
                </a:solidFill>
                <a:latin typeface="Arial" panose="020B0604020202020204" pitchFamily="34" charset="0"/>
                <a:cs typeface="Arial" panose="020B0604020202020204" pitchFamily="34" charset="0"/>
              </a:rPr>
              <a:t>of 20/12/2016 </a:t>
            </a:r>
            <a:r>
              <a:rPr lang="en-IE" sz="1200" b="1" dirty="0">
                <a:solidFill>
                  <a:srgbClr val="183D8C"/>
                </a:solidFill>
                <a:latin typeface="Arial" panose="020B0604020202020204" pitchFamily="34" charset="0"/>
                <a:cs typeface="Arial" panose="020B0604020202020204" pitchFamily="34" charset="0"/>
              </a:rPr>
              <a:t>(‘Doors’)</a:t>
            </a:r>
            <a:r>
              <a:rPr lang="en-US" sz="1200" dirty="0">
                <a:solidFill>
                  <a:srgbClr val="183D8C"/>
                </a:solidFill>
                <a:latin typeface="Arial" panose="020B0604020202020204" pitchFamily="34" charset="0"/>
                <a:cs typeface="Arial" panose="020B0604020202020204" pitchFamily="34" charset="0"/>
              </a:rPr>
              <a:t>, §</a:t>
            </a:r>
            <a:r>
              <a:rPr lang="en-IE" sz="1200" dirty="0">
                <a:solidFill>
                  <a:srgbClr val="183D8C"/>
                </a:solidFill>
                <a:latin typeface="Arial" panose="020B0604020202020204" pitchFamily="34" charset="0"/>
                <a:cs typeface="Arial" panose="020B0604020202020204" pitchFamily="34" charset="0"/>
              </a:rPr>
              <a:t> 24</a:t>
            </a:r>
          </a:p>
          <a:p>
            <a:pPr marL="171450" indent="-171450">
              <a:buFont typeface="Arial" panose="020B0604020202020204" pitchFamily="34" charset="0"/>
              <a:buChar char="•"/>
            </a:pPr>
            <a:r>
              <a:rPr lang="en-IE" sz="1200" dirty="0">
                <a:solidFill>
                  <a:srgbClr val="183D8C"/>
                </a:solidFill>
                <a:latin typeface="Arial" panose="020B0604020202020204" pitchFamily="34" charset="0"/>
                <a:cs typeface="Arial" panose="020B0604020202020204" pitchFamily="34" charset="0"/>
                <a:hlinkClick r:id="rId9"/>
              </a:rPr>
              <a:t>R 1341/2013-3 </a:t>
            </a:r>
            <a:r>
              <a:rPr lang="en-IE" sz="1200" dirty="0">
                <a:solidFill>
                  <a:srgbClr val="183D8C"/>
                </a:solidFill>
                <a:latin typeface="Arial" panose="020B0604020202020204" pitchFamily="34" charset="0"/>
                <a:cs typeface="Arial" panose="020B0604020202020204" pitchFamily="34" charset="0"/>
              </a:rPr>
              <a:t>of 05/03/2015 </a:t>
            </a:r>
            <a:r>
              <a:rPr lang="en-IE" sz="1200" b="1" dirty="0">
                <a:solidFill>
                  <a:srgbClr val="183D8C"/>
                </a:solidFill>
                <a:latin typeface="Arial" panose="020B0604020202020204" pitchFamily="34" charset="0"/>
                <a:cs typeface="Arial" panose="020B0604020202020204" pitchFamily="34" charset="0"/>
              </a:rPr>
              <a:t>(‘Packaging’)</a:t>
            </a:r>
            <a:r>
              <a:rPr lang="en-IE" sz="1200" dirty="0">
                <a:solidFill>
                  <a:srgbClr val="183D8C"/>
                </a:solidFill>
                <a:latin typeface="Arial" panose="020B0604020202020204" pitchFamily="34" charset="0"/>
                <a:cs typeface="Arial" panose="020B0604020202020204" pitchFamily="34" charset="0"/>
              </a:rPr>
              <a:t>, </a:t>
            </a:r>
            <a:r>
              <a:rPr lang="en-US" sz="1200" dirty="0">
                <a:solidFill>
                  <a:srgbClr val="183D8C"/>
                </a:solidFill>
                <a:latin typeface="Arial" panose="020B0604020202020204" pitchFamily="34" charset="0"/>
                <a:cs typeface="Arial" panose="020B0604020202020204" pitchFamily="34" charset="0"/>
              </a:rPr>
              <a:t>§ 18</a:t>
            </a:r>
            <a:endParaRPr lang="en-IE" sz="1200" b="1" dirty="0">
              <a:solidFill>
                <a:srgbClr val="183D8C"/>
              </a:solidFill>
              <a:latin typeface="Arial" panose="020B0604020202020204" pitchFamily="34" charset="0"/>
              <a:cs typeface="Arial" panose="020B0604020202020204" pitchFamily="34" charset="0"/>
            </a:endParaRPr>
          </a:p>
          <a:p>
            <a:r>
              <a:rPr lang="en-IE" sz="1200" dirty="0">
                <a:solidFill>
                  <a:srgbClr val="183D8C"/>
                </a:solidFill>
                <a:latin typeface="Arial" panose="020B0604020202020204" pitchFamily="34" charset="0"/>
                <a:cs typeface="Arial" panose="020B0604020202020204" pitchFamily="34" charset="0"/>
              </a:rPr>
              <a:t>    EUIPO</a:t>
            </a:r>
            <a:endParaRPr lang="en-IE" sz="1200" i="1" dirty="0">
              <a:solidFill>
                <a:schemeClr val="tx2"/>
              </a:solidFill>
              <a:latin typeface="Arial" panose="020B0604020202020204" pitchFamily="34" charset="0"/>
              <a:cs typeface="Arial" panose="020B0604020202020204" pitchFamily="34" charset="0"/>
            </a:endParaRPr>
          </a:p>
          <a:p>
            <a:endParaRPr lang="en-US" sz="1200" dirty="0">
              <a:solidFill>
                <a:srgbClr val="183D8C"/>
              </a:solidFill>
              <a:latin typeface="Arial" panose="020B0604020202020204" pitchFamily="34" charset="0"/>
              <a:cs typeface="Arial" panose="020B0604020202020204" pitchFamily="34" charset="0"/>
            </a:endParaRPr>
          </a:p>
        </p:txBody>
      </p:sp>
      <p:sp>
        <p:nvSpPr>
          <p:cNvPr id="2" name="Rectangle 1"/>
          <p:cNvSpPr/>
          <p:nvPr/>
        </p:nvSpPr>
        <p:spPr>
          <a:xfrm>
            <a:off x="5646420" y="2043613"/>
            <a:ext cx="3091840" cy="1384995"/>
          </a:xfrm>
          <a:prstGeom prst="rect">
            <a:avLst/>
          </a:prstGeom>
          <a:solidFill>
            <a:schemeClr val="accent1">
              <a:lumMod val="20000"/>
              <a:lumOff val="80000"/>
            </a:schemeClr>
          </a:solidFill>
        </p:spPr>
        <p:txBody>
          <a:bodyPr wrap="square">
            <a:spAutoFit/>
          </a:bodyPr>
          <a:lstStyle/>
          <a:p>
            <a:r>
              <a:rPr lang="en-US" sz="1200" i="1" dirty="0">
                <a:solidFill>
                  <a:srgbClr val="183D8C"/>
                </a:solidFill>
                <a:latin typeface="Arial" panose="020B0604020202020204" pitchFamily="34" charset="0"/>
                <a:cs typeface="Arial" panose="020B0604020202020204" pitchFamily="34" charset="0"/>
              </a:rPr>
              <a:t>Web archiving services is a valuable tool for proving the date of disclosure.</a:t>
            </a:r>
          </a:p>
          <a:p>
            <a:endParaRPr lang="en-US" sz="1200" i="1" dirty="0">
              <a:solidFill>
                <a:srgbClr val="183D8C"/>
              </a:solidFill>
              <a:latin typeface="Arial" panose="020B0604020202020204" pitchFamily="34" charset="0"/>
              <a:cs typeface="Arial" panose="020B0604020202020204" pitchFamily="34" charset="0"/>
            </a:endParaRPr>
          </a:p>
          <a:p>
            <a:r>
              <a:rPr lang="es-ES" sz="1200" i="1" dirty="0">
                <a:solidFill>
                  <a:srgbClr val="183D8C"/>
                </a:solidFill>
                <a:latin typeface="Arial" panose="020B0604020202020204" pitchFamily="34" charset="0"/>
                <a:cs typeface="Arial" panose="020B0604020202020204" pitchFamily="34" charset="0"/>
              </a:rPr>
              <a:t>However</a:t>
            </a:r>
            <a:r>
              <a:rPr lang="en-US" sz="1200" i="1" dirty="0">
                <a:solidFill>
                  <a:srgbClr val="183D8C"/>
                </a:solidFill>
                <a:latin typeface="Arial" panose="020B0604020202020204" pitchFamily="34" charset="0"/>
                <a:cs typeface="Arial" panose="020B0604020202020204" pitchFamily="34" charset="0"/>
              </a:rPr>
              <a:t>, in order to prove disclosure using this tool, the relevant date should be corroborated by further information. </a:t>
            </a:r>
            <a:endParaRPr lang="es-ES" sz="1200" dirty="0"/>
          </a:p>
          <a:p>
            <a:endParaRPr lang="en-US" sz="1200" i="1" dirty="0">
              <a:solidFill>
                <a:srgbClr val="183D8C"/>
              </a:solidFill>
              <a:latin typeface="Arial" panose="020B0604020202020204" pitchFamily="34" charset="0"/>
              <a:cs typeface="Arial" panose="020B0604020202020204" pitchFamily="34" charset="0"/>
            </a:endParaRPr>
          </a:p>
        </p:txBody>
      </p:sp>
      <p:sp>
        <p:nvSpPr>
          <p:cNvPr id="16" name="TextBox 15"/>
          <p:cNvSpPr txBox="1"/>
          <p:nvPr/>
        </p:nvSpPr>
        <p:spPr>
          <a:xfrm>
            <a:off x="5646420" y="1463617"/>
            <a:ext cx="2458547" cy="338554"/>
          </a:xfrm>
          <a:prstGeom prst="rect">
            <a:avLst/>
          </a:prstGeom>
          <a:noFill/>
        </p:spPr>
        <p:txBody>
          <a:bodyPr wrap="square" rtlCol="0">
            <a:spAutoFit/>
          </a:bodyPr>
          <a:lstStyle/>
          <a:p>
            <a:r>
              <a:rPr lang="es-ES" sz="1600" b="1" dirty="0">
                <a:solidFill>
                  <a:schemeClr val="tx2"/>
                </a:solidFill>
                <a:latin typeface="Arial" panose="020B0604020202020204" pitchFamily="34" charset="0"/>
                <a:cs typeface="Arial" panose="020B0604020202020204" pitchFamily="34" charset="0"/>
              </a:rPr>
              <a:t>CP10</a:t>
            </a:r>
          </a:p>
        </p:txBody>
      </p:sp>
      <p:cxnSp>
        <p:nvCxnSpPr>
          <p:cNvPr id="18" name="Straight Connector 17"/>
          <p:cNvCxnSpPr/>
          <p:nvPr/>
        </p:nvCxnSpPr>
        <p:spPr>
          <a:xfrm>
            <a:off x="1115627" y="1811542"/>
            <a:ext cx="7622633" cy="0"/>
          </a:xfrm>
          <a:prstGeom prst="line">
            <a:avLst/>
          </a:prstGeom>
        </p:spPr>
        <p:style>
          <a:lnRef idx="2">
            <a:schemeClr val="accent1"/>
          </a:lnRef>
          <a:fillRef idx="0">
            <a:schemeClr val="accent1"/>
          </a:fillRef>
          <a:effectRef idx="1">
            <a:schemeClr val="accent1"/>
          </a:effectRef>
          <a:fontRef idx="minor">
            <a:schemeClr val="tx1"/>
          </a:fontRef>
        </p:style>
      </p:cxnSp>
      <p:sp>
        <p:nvSpPr>
          <p:cNvPr id="22" name="Rectangle 21"/>
          <p:cNvSpPr/>
          <p:nvPr/>
        </p:nvSpPr>
        <p:spPr>
          <a:xfrm rot="16200000">
            <a:off x="-1036985" y="2994328"/>
            <a:ext cx="3654727" cy="276999"/>
          </a:xfrm>
          <a:prstGeom prst="rect">
            <a:avLst/>
          </a:prstGeom>
          <a:solidFill>
            <a:schemeClr val="accent1"/>
          </a:solidFill>
        </p:spPr>
        <p:txBody>
          <a:bodyPr wrap="square">
            <a:spAutoFit/>
          </a:bodyPr>
          <a:lstStyle/>
          <a:p>
            <a:pPr marL="85725" algn="ctr"/>
            <a:r>
              <a:rPr lang="en-US" sz="1200" b="1" spc="-71" dirty="0">
                <a:solidFill>
                  <a:schemeClr val="bg1"/>
                </a:solidFill>
                <a:latin typeface="Arial"/>
                <a:ea typeface="Open Sans" panose="020B0606030504020204" pitchFamily="34" charset="0"/>
                <a:cs typeface="Arial"/>
              </a:rPr>
              <a:t> Search engines and website archiving services</a:t>
            </a:r>
          </a:p>
        </p:txBody>
      </p:sp>
      <p:sp>
        <p:nvSpPr>
          <p:cNvPr id="23" name="Rectangle 22"/>
          <p:cNvSpPr>
            <a:spLocks/>
          </p:cNvSpPr>
          <p:nvPr/>
        </p:nvSpPr>
        <p:spPr bwMode="auto">
          <a:xfrm>
            <a:off x="652210" y="710901"/>
            <a:ext cx="8103428" cy="270030"/>
          </a:xfrm>
          <a:prstGeom prst="rect">
            <a:avLst/>
          </a:prstGeom>
          <a:solidFill>
            <a:srgbClr val="024DA1"/>
          </a:solidFill>
          <a:ln>
            <a:noFill/>
          </a:ln>
        </p:spPr>
        <p:txBody>
          <a:bodyPr lIns="0" tIns="0" rIns="0" bIns="0" anchor="ctr"/>
          <a:lstStyle/>
          <a:p>
            <a:pPr marL="85725"/>
            <a:r>
              <a:rPr lang="en-IE" sz="1500" b="1" spc="-71" dirty="0">
                <a:solidFill>
                  <a:srgbClr val="FFFCF6"/>
                </a:solidFill>
                <a:latin typeface="Arial"/>
                <a:ea typeface="Open Sans" panose="020B0606030504020204" pitchFamily="34" charset="0"/>
                <a:cs typeface="Arial"/>
              </a:rPr>
              <a:t>CP10: Common Practice Principles</a:t>
            </a:r>
          </a:p>
        </p:txBody>
      </p:sp>
      <p:sp>
        <p:nvSpPr>
          <p:cNvPr id="24" name="Rectangle 23"/>
          <p:cNvSpPr>
            <a:spLocks/>
          </p:cNvSpPr>
          <p:nvPr/>
        </p:nvSpPr>
        <p:spPr bwMode="auto">
          <a:xfrm>
            <a:off x="652210" y="1038888"/>
            <a:ext cx="8103428" cy="266577"/>
          </a:xfrm>
          <a:prstGeom prst="rect">
            <a:avLst/>
          </a:prstGeom>
          <a:noFill/>
          <a:ln w="28575">
            <a:solidFill>
              <a:schemeClr val="accent1"/>
            </a:solidFill>
          </a:ln>
        </p:spPr>
        <p:txBody>
          <a:bodyPr lIns="0" tIns="0" rIns="0" bIns="0" anchor="ctr"/>
          <a:lstStyle/>
          <a:p>
            <a:pPr marL="85725"/>
            <a:r>
              <a:rPr lang="en-US" sz="1500" b="1" spc="-71" dirty="0">
                <a:solidFill>
                  <a:schemeClr val="accent1"/>
                </a:solidFill>
                <a:latin typeface="Arial"/>
                <a:ea typeface="Open Sans" panose="020B0606030504020204" pitchFamily="34" charset="0"/>
                <a:cs typeface="Arial"/>
              </a:rPr>
              <a:t>Establishing relevant date of disclosure. Relevant case-law</a:t>
            </a:r>
          </a:p>
        </p:txBody>
      </p:sp>
      <p:sp>
        <p:nvSpPr>
          <p:cNvPr id="13" name="Rectangle 16"/>
          <p:cNvSpPr>
            <a:spLocks/>
          </p:cNvSpPr>
          <p:nvPr/>
        </p:nvSpPr>
        <p:spPr bwMode="auto">
          <a:xfrm>
            <a:off x="1067144" y="271164"/>
            <a:ext cx="7688494"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UltraLight"/>
              </a:rPr>
              <a:t>Convergence Project: </a:t>
            </a: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pitchFamily="2" charset="0"/>
              </a:rPr>
              <a:t>CP10. </a:t>
            </a:r>
            <a:r>
              <a:rPr lang="en-GB" sz="1100" spc="-71" dirty="0">
                <a:solidFill>
                  <a:srgbClr val="FFFFFF">
                    <a:lumMod val="65000"/>
                  </a:srgbClr>
                </a:solidFill>
                <a:latin typeface="Arial" panose="020B0604020202020204" pitchFamily="34" charset="0"/>
                <a:ea typeface="Helvetica Neue UltraLight"/>
                <a:cs typeface="Arial" panose="020B0604020202020204" pitchFamily="34" charset="0"/>
              </a:rPr>
              <a:t>Criteria for assessing disclosure of designs on the internet</a:t>
            </a:r>
          </a:p>
        </p:txBody>
      </p:sp>
    </p:spTree>
    <p:extLst>
      <p:ext uri="{BB962C8B-B14F-4D97-AF65-F5344CB8AC3E}">
        <p14:creationId xmlns:p14="http://schemas.microsoft.com/office/powerpoint/2010/main" val="39964486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grpSp>
        <p:nvGrpSpPr>
          <p:cNvPr id="18" name="Group 17"/>
          <p:cNvGrpSpPr/>
          <p:nvPr/>
        </p:nvGrpSpPr>
        <p:grpSpPr>
          <a:xfrm>
            <a:off x="1259250" y="1692282"/>
            <a:ext cx="996950" cy="1193800"/>
            <a:chOff x="45906" y="0"/>
            <a:chExt cx="1441450" cy="1783145"/>
          </a:xfrm>
        </p:grpSpPr>
        <p:sp>
          <p:nvSpPr>
            <p:cNvPr id="19" name="Text Box 2"/>
            <p:cNvSpPr txBox="1">
              <a:spLocks noChangeArrowheads="1"/>
            </p:cNvSpPr>
            <p:nvPr/>
          </p:nvSpPr>
          <p:spPr bwMode="auto">
            <a:xfrm>
              <a:off x="45906" y="1114385"/>
              <a:ext cx="1441450" cy="66876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ctr">
                <a:lnSpc>
                  <a:spcPct val="115000"/>
                </a:lnSpc>
                <a:spcAft>
                  <a:spcPts val="0"/>
                </a:spcAft>
              </a:pPr>
              <a:r>
                <a:rPr lang="en-GB" sz="600" dirty="0">
                  <a:solidFill>
                    <a:srgbClr val="000000"/>
                  </a:solidFill>
                  <a:effectLst/>
                  <a:latin typeface="Tahoma"/>
                  <a:ea typeface="Calibri"/>
                </a:rPr>
                <a:t>EU trust mark </a:t>
              </a:r>
              <a:endParaRPr lang="en-GB" sz="1200" dirty="0">
                <a:solidFill>
                  <a:srgbClr val="000000"/>
                </a:solidFill>
                <a:effectLst/>
                <a:latin typeface="Tahoma"/>
                <a:ea typeface="Calibri"/>
              </a:endParaRPr>
            </a:p>
            <a:p>
              <a:pPr algn="ctr">
                <a:lnSpc>
                  <a:spcPct val="115000"/>
                </a:lnSpc>
                <a:spcAft>
                  <a:spcPts val="0"/>
                </a:spcAft>
              </a:pPr>
              <a:r>
                <a:rPr lang="en-GB" sz="600" dirty="0">
                  <a:solidFill>
                    <a:srgbClr val="000000"/>
                  </a:solidFill>
                  <a:effectLst/>
                  <a:latin typeface="Tahoma"/>
                  <a:ea typeface="Calibri"/>
                </a:rPr>
                <a:t>for qualified</a:t>
              </a:r>
              <a:endParaRPr lang="en-GB" sz="1200" dirty="0">
                <a:solidFill>
                  <a:srgbClr val="000000"/>
                </a:solidFill>
                <a:effectLst/>
                <a:latin typeface="Tahoma"/>
                <a:ea typeface="Calibri"/>
              </a:endParaRPr>
            </a:p>
            <a:p>
              <a:pPr algn="ctr">
                <a:lnSpc>
                  <a:spcPct val="115000"/>
                </a:lnSpc>
                <a:spcAft>
                  <a:spcPts val="0"/>
                </a:spcAft>
              </a:pPr>
              <a:r>
                <a:rPr lang="en-GB" sz="600" dirty="0">
                  <a:solidFill>
                    <a:srgbClr val="000000"/>
                  </a:solidFill>
                  <a:effectLst/>
                  <a:latin typeface="Tahoma"/>
                  <a:ea typeface="Calibri"/>
                </a:rPr>
                <a:t>trust services</a:t>
              </a:r>
              <a:endParaRPr lang="en-GB" sz="1200" dirty="0">
                <a:solidFill>
                  <a:srgbClr val="000000"/>
                </a:solidFill>
                <a:effectLst/>
                <a:latin typeface="Tahoma"/>
                <a:ea typeface="Calibri"/>
              </a:endParaRPr>
            </a:p>
          </p:txBody>
        </p:sp>
        <p:pic>
          <p:nvPicPr>
            <p:cNvPr id="20" name="Picture 1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5750" y="0"/>
              <a:ext cx="965200" cy="1174750"/>
            </a:xfrm>
            <a:prstGeom prst="rect">
              <a:avLst/>
            </a:prstGeom>
            <a:noFill/>
            <a:ln>
              <a:noFill/>
            </a:ln>
          </p:spPr>
        </p:pic>
      </p:grpSp>
      <p:sp>
        <p:nvSpPr>
          <p:cNvPr id="21" name="Rectangle 20"/>
          <p:cNvSpPr>
            <a:spLocks/>
          </p:cNvSpPr>
          <p:nvPr/>
        </p:nvSpPr>
        <p:spPr bwMode="auto">
          <a:xfrm>
            <a:off x="652210" y="1027377"/>
            <a:ext cx="8103428" cy="246521"/>
          </a:xfrm>
          <a:prstGeom prst="rect">
            <a:avLst/>
          </a:prstGeom>
          <a:noFill/>
          <a:ln w="28575">
            <a:solidFill>
              <a:schemeClr val="accent1"/>
            </a:solidFill>
          </a:ln>
        </p:spPr>
        <p:txBody>
          <a:bodyPr lIns="0" tIns="0" rIns="0" bIns="0" anchor="ctr"/>
          <a:lstStyle/>
          <a:p>
            <a:pPr marL="85725"/>
            <a:r>
              <a:rPr lang="en-US" sz="1500" b="1" spc="-71" dirty="0">
                <a:solidFill>
                  <a:schemeClr val="accent1"/>
                </a:solidFill>
                <a:latin typeface="Arial"/>
                <a:ea typeface="Open Sans" panose="020B0606030504020204" pitchFamily="34" charset="0"/>
                <a:cs typeface="Arial"/>
              </a:rPr>
              <a:t>Establishing relevant date of disclosure</a:t>
            </a:r>
          </a:p>
        </p:txBody>
      </p:sp>
      <p:sp>
        <p:nvSpPr>
          <p:cNvPr id="3" name="Rectangle 2"/>
          <p:cNvSpPr>
            <a:spLocks/>
          </p:cNvSpPr>
          <p:nvPr/>
        </p:nvSpPr>
        <p:spPr bwMode="auto">
          <a:xfrm>
            <a:off x="652210" y="710901"/>
            <a:ext cx="8103428" cy="270030"/>
          </a:xfrm>
          <a:prstGeom prst="rect">
            <a:avLst/>
          </a:prstGeom>
          <a:solidFill>
            <a:srgbClr val="024DA1"/>
          </a:solidFill>
          <a:ln>
            <a:noFill/>
          </a:ln>
        </p:spPr>
        <p:txBody>
          <a:bodyPr lIns="0" tIns="0" rIns="0" bIns="0" anchor="ctr"/>
          <a:lstStyle/>
          <a:p>
            <a:pPr marL="85725"/>
            <a:r>
              <a:rPr lang="en-IE" sz="1500" b="1" spc="-71" dirty="0">
                <a:solidFill>
                  <a:srgbClr val="FFFCF6"/>
                </a:solidFill>
                <a:latin typeface="Arial"/>
                <a:ea typeface="Open Sans" panose="020B0606030504020204" pitchFamily="34" charset="0"/>
                <a:cs typeface="Arial"/>
              </a:rPr>
              <a:t>CP10: Common Practice Principles</a:t>
            </a:r>
          </a:p>
        </p:txBody>
      </p:sp>
      <p:sp>
        <p:nvSpPr>
          <p:cNvPr id="29" name="Rectangle 28"/>
          <p:cNvSpPr/>
          <p:nvPr/>
        </p:nvSpPr>
        <p:spPr>
          <a:xfrm>
            <a:off x="2341874" y="1986324"/>
            <a:ext cx="6557761" cy="492443"/>
          </a:xfrm>
          <a:prstGeom prst="rect">
            <a:avLst/>
          </a:prstGeom>
          <a:ln>
            <a:noFill/>
          </a:ln>
        </p:spPr>
        <p:txBody>
          <a:bodyPr wrap="square" lIns="0" tIns="0" rIns="0" bIns="0">
            <a:spAutoFit/>
          </a:bodyPr>
          <a:lstStyle/>
          <a:p>
            <a:r>
              <a:rPr lang="en-IE" sz="1600" dirty="0">
                <a:solidFill>
                  <a:schemeClr val="tx2"/>
                </a:solidFill>
                <a:latin typeface="Arial" panose="020B0604020202020204" pitchFamily="34" charset="0"/>
                <a:cs typeface="Arial" panose="020B0604020202020204" pitchFamily="34" charset="0"/>
              </a:rPr>
              <a:t>Electronic timestamps </a:t>
            </a:r>
            <a:r>
              <a:rPr lang="en-IE" sz="1600" b="1" dirty="0">
                <a:solidFill>
                  <a:schemeClr val="tx2"/>
                </a:solidFill>
                <a:latin typeface="Arial" panose="020B0604020202020204" pitchFamily="34" charset="0"/>
                <a:cs typeface="Arial" panose="020B0604020202020204" pitchFamily="34" charset="0"/>
              </a:rPr>
              <a:t>assign an exact time </a:t>
            </a:r>
            <a:r>
              <a:rPr lang="en-IE" sz="1600" dirty="0">
                <a:solidFill>
                  <a:schemeClr val="tx2"/>
                </a:solidFill>
                <a:latin typeface="Arial" panose="020B0604020202020204" pitchFamily="34" charset="0"/>
                <a:cs typeface="Arial" panose="020B0604020202020204" pitchFamily="34" charset="0"/>
              </a:rPr>
              <a:t>to a file, message, transaction, image etc.</a:t>
            </a:r>
            <a:endParaRPr lang="en-US" sz="1600" dirty="0">
              <a:solidFill>
                <a:schemeClr val="tx2"/>
              </a:solidFill>
            </a:endParaRPr>
          </a:p>
        </p:txBody>
      </p:sp>
      <p:sp>
        <p:nvSpPr>
          <p:cNvPr id="30" name="Rectangle 29"/>
          <p:cNvSpPr/>
          <p:nvPr/>
        </p:nvSpPr>
        <p:spPr>
          <a:xfrm>
            <a:off x="1425133" y="3507968"/>
            <a:ext cx="5375989" cy="492443"/>
          </a:xfrm>
          <a:prstGeom prst="rect">
            <a:avLst/>
          </a:prstGeom>
          <a:ln>
            <a:noFill/>
          </a:ln>
        </p:spPr>
        <p:txBody>
          <a:bodyPr wrap="square" lIns="0" tIns="0" rIns="0" bIns="0">
            <a:spAutoFit/>
          </a:bodyPr>
          <a:lstStyle/>
          <a:p>
            <a:pPr>
              <a:spcBef>
                <a:spcPts val="450"/>
              </a:spcBef>
            </a:pPr>
            <a:r>
              <a:rPr lang="en-US" sz="1600" dirty="0">
                <a:solidFill>
                  <a:schemeClr val="tx2"/>
                </a:solidFill>
                <a:latin typeface="Arial" panose="020B0604020202020204" pitchFamily="34" charset="0"/>
                <a:cs typeface="Arial" panose="020B0604020202020204" pitchFamily="34" charset="0"/>
              </a:rPr>
              <a:t>Timestamping can </a:t>
            </a:r>
            <a:r>
              <a:rPr lang="en-US" sz="1600" b="1" dirty="0">
                <a:solidFill>
                  <a:schemeClr val="tx2"/>
                </a:solidFill>
                <a:latin typeface="Arial" panose="020B0604020202020204" pitchFamily="34" charset="0"/>
                <a:cs typeface="Arial" panose="020B0604020202020204" pitchFamily="34" charset="0"/>
              </a:rPr>
              <a:t>secure the content </a:t>
            </a:r>
            <a:r>
              <a:rPr lang="en-US" sz="1600" dirty="0">
                <a:solidFill>
                  <a:schemeClr val="tx2"/>
                </a:solidFill>
                <a:latin typeface="Arial" panose="020B0604020202020204" pitchFamily="34" charset="0"/>
                <a:cs typeface="Arial" panose="020B0604020202020204" pitchFamily="34" charset="0"/>
              </a:rPr>
              <a:t>in screenshot/printout </a:t>
            </a:r>
            <a:r>
              <a:rPr lang="en-US" sz="1600" b="1" dirty="0">
                <a:solidFill>
                  <a:schemeClr val="tx2"/>
                </a:solidFill>
                <a:latin typeface="Arial" panose="020B0604020202020204" pitchFamily="34" charset="0"/>
                <a:cs typeface="Arial" panose="020B0604020202020204" pitchFamily="34" charset="0"/>
              </a:rPr>
              <a:t>from later being amended/removed </a:t>
            </a:r>
            <a:endParaRPr lang="es-ES" sz="1600" b="1" dirty="0">
              <a:solidFill>
                <a:schemeClr val="tx2"/>
              </a:solidFill>
              <a:latin typeface="Arial" panose="020B0604020202020204" pitchFamily="34" charset="0"/>
              <a:cs typeface="Arial" panose="020B0604020202020204" pitchFamily="34" charset="0"/>
            </a:endParaRPr>
          </a:p>
        </p:txBody>
      </p:sp>
      <p:sp>
        <p:nvSpPr>
          <p:cNvPr id="22" name="Rectangle 16"/>
          <p:cNvSpPr>
            <a:spLocks/>
          </p:cNvSpPr>
          <p:nvPr/>
        </p:nvSpPr>
        <p:spPr bwMode="auto">
          <a:xfrm>
            <a:off x="1067144" y="271164"/>
            <a:ext cx="7688494"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UltraLight"/>
              </a:rPr>
              <a:t>Convergence Project: </a:t>
            </a: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pitchFamily="2" charset="0"/>
              </a:rPr>
              <a:t>CP10. </a:t>
            </a:r>
            <a:r>
              <a:rPr lang="en-GB" sz="1100" spc="-71" dirty="0">
                <a:solidFill>
                  <a:srgbClr val="FFFFFF">
                    <a:lumMod val="65000"/>
                  </a:srgbClr>
                </a:solidFill>
                <a:latin typeface="Arial" panose="020B0604020202020204" pitchFamily="34" charset="0"/>
                <a:ea typeface="Helvetica Neue UltraLight"/>
                <a:cs typeface="Arial" panose="020B0604020202020204" pitchFamily="34" charset="0"/>
              </a:rPr>
              <a:t>Criteria for assessing disclosure of designs on the internet</a:t>
            </a:r>
          </a:p>
        </p:txBody>
      </p:sp>
      <p:sp>
        <p:nvSpPr>
          <p:cNvPr id="23" name="Rectangle 22"/>
          <p:cNvSpPr/>
          <p:nvPr/>
        </p:nvSpPr>
        <p:spPr>
          <a:xfrm rot="16200000">
            <a:off x="-1072543" y="2998653"/>
            <a:ext cx="3726510" cy="276999"/>
          </a:xfrm>
          <a:prstGeom prst="rect">
            <a:avLst/>
          </a:prstGeom>
          <a:solidFill>
            <a:schemeClr val="accent1"/>
          </a:solidFill>
        </p:spPr>
        <p:txBody>
          <a:bodyPr wrap="square">
            <a:spAutoFit/>
          </a:bodyPr>
          <a:lstStyle/>
          <a:p>
            <a:pPr marL="85725" algn="ctr"/>
            <a:r>
              <a:rPr lang="en-US" sz="1200" b="1" spc="-71" dirty="0">
                <a:solidFill>
                  <a:schemeClr val="bg1"/>
                </a:solidFill>
                <a:latin typeface="Arial"/>
                <a:ea typeface="Open Sans" panose="020B0606030504020204" pitchFamily="34" charset="0"/>
                <a:cs typeface="Arial"/>
              </a:rPr>
              <a:t>Computer-generated timestamp information</a:t>
            </a:r>
          </a:p>
        </p:txBody>
      </p:sp>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l="14159" t="4429" r="15041"/>
          <a:stretch/>
        </p:blipFill>
        <p:spPr>
          <a:xfrm>
            <a:off x="6623972" y="2729344"/>
            <a:ext cx="2141568" cy="1926475"/>
          </a:xfrm>
          <a:prstGeom prst="rect">
            <a:avLst/>
          </a:prstGeom>
        </p:spPr>
      </p:pic>
    </p:spTree>
    <p:extLst>
      <p:ext uri="{BB962C8B-B14F-4D97-AF65-F5344CB8AC3E}">
        <p14:creationId xmlns:p14="http://schemas.microsoft.com/office/powerpoint/2010/main" val="13153235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8"/>
          <a:srcRect/>
          <a:stretch>
            <a:fillRect/>
          </a:stretch>
        </a:blipFill>
        <a:effectLst/>
      </p:bgPr>
    </p:bg>
    <p:spTree>
      <p:nvGrpSpPr>
        <p:cNvPr id="1" name=""/>
        <p:cNvGrpSpPr/>
        <p:nvPr/>
      </p:nvGrpSpPr>
      <p:grpSpPr>
        <a:xfrm>
          <a:off x="0" y="0"/>
          <a:ext cx="0" cy="0"/>
          <a:chOff x="0" y="0"/>
          <a:chExt cx="0" cy="0"/>
        </a:xfrm>
      </p:grpSpPr>
      <p:sp>
        <p:nvSpPr>
          <p:cNvPr id="3" name="Rectangle 8"/>
          <p:cNvSpPr>
            <a:spLocks/>
          </p:cNvSpPr>
          <p:nvPr/>
        </p:nvSpPr>
        <p:spPr bwMode="auto">
          <a:xfrm>
            <a:off x="652210" y="712004"/>
            <a:ext cx="8103428" cy="270030"/>
          </a:xfrm>
          <a:prstGeom prst="rect">
            <a:avLst/>
          </a:prstGeom>
          <a:solidFill>
            <a:srgbClr val="024DA1"/>
          </a:solidFill>
          <a:ln>
            <a:noFill/>
          </a:ln>
        </p:spPr>
        <p:txBody>
          <a:bodyPr lIns="0" tIns="0" rIns="0" bIns="0" anchor="ctr"/>
          <a:lstStyle/>
          <a:p>
            <a:pPr marL="85725"/>
            <a:r>
              <a:rPr lang="en-IE" sz="1500" b="1" spc="-71" dirty="0">
                <a:solidFill>
                  <a:srgbClr val="FFFCF6"/>
                </a:solidFill>
                <a:latin typeface="Arial"/>
                <a:ea typeface="Open Sans" panose="020B0606030504020204" pitchFamily="34" charset="0"/>
                <a:cs typeface="Arial"/>
              </a:rPr>
              <a:t>Convergence Analysis Project</a:t>
            </a:r>
          </a:p>
        </p:txBody>
      </p:sp>
      <p:sp>
        <p:nvSpPr>
          <p:cNvPr id="17" name="Rounded Rectangle 5"/>
          <p:cNvSpPr/>
          <p:nvPr/>
        </p:nvSpPr>
        <p:spPr>
          <a:xfrm>
            <a:off x="2195662" y="1171946"/>
            <a:ext cx="2755137" cy="1676761"/>
          </a:xfrm>
          <a:custGeom>
            <a:avLst/>
            <a:gdLst>
              <a:gd name="connsiteX0" fmla="*/ 0 w 2354580"/>
              <a:gd name="connsiteY0" fmla="*/ 398782 h 1432560"/>
              <a:gd name="connsiteX1" fmla="*/ 398782 w 2354580"/>
              <a:gd name="connsiteY1" fmla="*/ 0 h 1432560"/>
              <a:gd name="connsiteX2" fmla="*/ 1955798 w 2354580"/>
              <a:gd name="connsiteY2" fmla="*/ 0 h 1432560"/>
              <a:gd name="connsiteX3" fmla="*/ 2354580 w 2354580"/>
              <a:gd name="connsiteY3" fmla="*/ 398782 h 1432560"/>
              <a:gd name="connsiteX4" fmla="*/ 2354580 w 2354580"/>
              <a:gd name="connsiteY4" fmla="*/ 1033778 h 1432560"/>
              <a:gd name="connsiteX5" fmla="*/ 1955798 w 2354580"/>
              <a:gd name="connsiteY5" fmla="*/ 1432560 h 1432560"/>
              <a:gd name="connsiteX6" fmla="*/ 398782 w 2354580"/>
              <a:gd name="connsiteY6" fmla="*/ 1432560 h 1432560"/>
              <a:gd name="connsiteX7" fmla="*/ 0 w 2354580"/>
              <a:gd name="connsiteY7" fmla="*/ 1033778 h 1432560"/>
              <a:gd name="connsiteX8" fmla="*/ 0 w 2354580"/>
              <a:gd name="connsiteY8" fmla="*/ 398782 h 1432560"/>
              <a:gd name="connsiteX0" fmla="*/ 0 w 2362200"/>
              <a:gd name="connsiteY0" fmla="*/ 102717 h 1517495"/>
              <a:gd name="connsiteX1" fmla="*/ 406402 w 2362200"/>
              <a:gd name="connsiteY1" fmla="*/ 84935 h 1517495"/>
              <a:gd name="connsiteX2" fmla="*/ 1963418 w 2362200"/>
              <a:gd name="connsiteY2" fmla="*/ 84935 h 1517495"/>
              <a:gd name="connsiteX3" fmla="*/ 2362200 w 2362200"/>
              <a:gd name="connsiteY3" fmla="*/ 483717 h 1517495"/>
              <a:gd name="connsiteX4" fmla="*/ 2362200 w 2362200"/>
              <a:gd name="connsiteY4" fmla="*/ 1118713 h 1517495"/>
              <a:gd name="connsiteX5" fmla="*/ 1963418 w 2362200"/>
              <a:gd name="connsiteY5" fmla="*/ 1517495 h 1517495"/>
              <a:gd name="connsiteX6" fmla="*/ 406402 w 2362200"/>
              <a:gd name="connsiteY6" fmla="*/ 1517495 h 1517495"/>
              <a:gd name="connsiteX7" fmla="*/ 7620 w 2362200"/>
              <a:gd name="connsiteY7" fmla="*/ 1118713 h 1517495"/>
              <a:gd name="connsiteX8" fmla="*/ 0 w 2362200"/>
              <a:gd name="connsiteY8" fmla="*/ 102717 h 1517495"/>
              <a:gd name="connsiteX0" fmla="*/ 0 w 2362200"/>
              <a:gd name="connsiteY0" fmla="*/ 17782 h 1432560"/>
              <a:gd name="connsiteX1" fmla="*/ 406402 w 2362200"/>
              <a:gd name="connsiteY1" fmla="*/ 0 h 1432560"/>
              <a:gd name="connsiteX2" fmla="*/ 1963418 w 2362200"/>
              <a:gd name="connsiteY2" fmla="*/ 0 h 1432560"/>
              <a:gd name="connsiteX3" fmla="*/ 2362200 w 2362200"/>
              <a:gd name="connsiteY3" fmla="*/ 398782 h 1432560"/>
              <a:gd name="connsiteX4" fmla="*/ 2362200 w 2362200"/>
              <a:gd name="connsiteY4" fmla="*/ 1033778 h 1432560"/>
              <a:gd name="connsiteX5" fmla="*/ 1963418 w 2362200"/>
              <a:gd name="connsiteY5" fmla="*/ 1432560 h 1432560"/>
              <a:gd name="connsiteX6" fmla="*/ 406402 w 2362200"/>
              <a:gd name="connsiteY6" fmla="*/ 1432560 h 1432560"/>
              <a:gd name="connsiteX7" fmla="*/ 7620 w 2362200"/>
              <a:gd name="connsiteY7" fmla="*/ 1033778 h 1432560"/>
              <a:gd name="connsiteX8" fmla="*/ 0 w 2362200"/>
              <a:gd name="connsiteY8" fmla="*/ 17782 h 1432560"/>
              <a:gd name="connsiteX0" fmla="*/ 0 w 2362200"/>
              <a:gd name="connsiteY0" fmla="*/ 2542 h 1432560"/>
              <a:gd name="connsiteX1" fmla="*/ 406402 w 2362200"/>
              <a:gd name="connsiteY1" fmla="*/ 0 h 1432560"/>
              <a:gd name="connsiteX2" fmla="*/ 1963418 w 2362200"/>
              <a:gd name="connsiteY2" fmla="*/ 0 h 1432560"/>
              <a:gd name="connsiteX3" fmla="*/ 2362200 w 2362200"/>
              <a:gd name="connsiteY3" fmla="*/ 398782 h 1432560"/>
              <a:gd name="connsiteX4" fmla="*/ 2362200 w 2362200"/>
              <a:gd name="connsiteY4" fmla="*/ 1033778 h 1432560"/>
              <a:gd name="connsiteX5" fmla="*/ 1963418 w 2362200"/>
              <a:gd name="connsiteY5" fmla="*/ 1432560 h 1432560"/>
              <a:gd name="connsiteX6" fmla="*/ 406402 w 2362200"/>
              <a:gd name="connsiteY6" fmla="*/ 1432560 h 1432560"/>
              <a:gd name="connsiteX7" fmla="*/ 7620 w 2362200"/>
              <a:gd name="connsiteY7" fmla="*/ 1033778 h 1432560"/>
              <a:gd name="connsiteX8" fmla="*/ 0 w 2362200"/>
              <a:gd name="connsiteY8" fmla="*/ 2542 h 1432560"/>
              <a:gd name="connsiteX0" fmla="*/ 0 w 2354580"/>
              <a:gd name="connsiteY0" fmla="*/ 17782 h 1432560"/>
              <a:gd name="connsiteX1" fmla="*/ 398782 w 2354580"/>
              <a:gd name="connsiteY1" fmla="*/ 0 h 1432560"/>
              <a:gd name="connsiteX2" fmla="*/ 1955798 w 2354580"/>
              <a:gd name="connsiteY2" fmla="*/ 0 h 1432560"/>
              <a:gd name="connsiteX3" fmla="*/ 2354580 w 2354580"/>
              <a:gd name="connsiteY3" fmla="*/ 398782 h 1432560"/>
              <a:gd name="connsiteX4" fmla="*/ 2354580 w 2354580"/>
              <a:gd name="connsiteY4" fmla="*/ 1033778 h 1432560"/>
              <a:gd name="connsiteX5" fmla="*/ 1955798 w 2354580"/>
              <a:gd name="connsiteY5" fmla="*/ 1432560 h 1432560"/>
              <a:gd name="connsiteX6" fmla="*/ 398782 w 2354580"/>
              <a:gd name="connsiteY6" fmla="*/ 1432560 h 1432560"/>
              <a:gd name="connsiteX7" fmla="*/ 0 w 2354580"/>
              <a:gd name="connsiteY7" fmla="*/ 1033778 h 1432560"/>
              <a:gd name="connsiteX8" fmla="*/ 0 w 2354580"/>
              <a:gd name="connsiteY8" fmla="*/ 17782 h 1432560"/>
              <a:gd name="connsiteX0" fmla="*/ 0 w 2354580"/>
              <a:gd name="connsiteY0" fmla="*/ 0 h 1433828"/>
              <a:gd name="connsiteX1" fmla="*/ 398782 w 2354580"/>
              <a:gd name="connsiteY1" fmla="*/ 1268 h 1433828"/>
              <a:gd name="connsiteX2" fmla="*/ 1955798 w 2354580"/>
              <a:gd name="connsiteY2" fmla="*/ 1268 h 1433828"/>
              <a:gd name="connsiteX3" fmla="*/ 2354580 w 2354580"/>
              <a:gd name="connsiteY3" fmla="*/ 400050 h 1433828"/>
              <a:gd name="connsiteX4" fmla="*/ 2354580 w 2354580"/>
              <a:gd name="connsiteY4" fmla="*/ 1035046 h 1433828"/>
              <a:gd name="connsiteX5" fmla="*/ 1955798 w 2354580"/>
              <a:gd name="connsiteY5" fmla="*/ 1433828 h 1433828"/>
              <a:gd name="connsiteX6" fmla="*/ 398782 w 2354580"/>
              <a:gd name="connsiteY6" fmla="*/ 1433828 h 1433828"/>
              <a:gd name="connsiteX7" fmla="*/ 0 w 2354580"/>
              <a:gd name="connsiteY7" fmla="*/ 1035046 h 1433828"/>
              <a:gd name="connsiteX8" fmla="*/ 0 w 2354580"/>
              <a:gd name="connsiteY8" fmla="*/ 0 h 1433828"/>
              <a:gd name="connsiteX0" fmla="*/ 4763 w 2354580"/>
              <a:gd name="connsiteY0" fmla="*/ 3494 h 1432560"/>
              <a:gd name="connsiteX1" fmla="*/ 398782 w 2354580"/>
              <a:gd name="connsiteY1" fmla="*/ 0 h 1432560"/>
              <a:gd name="connsiteX2" fmla="*/ 1955798 w 2354580"/>
              <a:gd name="connsiteY2" fmla="*/ 0 h 1432560"/>
              <a:gd name="connsiteX3" fmla="*/ 2354580 w 2354580"/>
              <a:gd name="connsiteY3" fmla="*/ 398782 h 1432560"/>
              <a:gd name="connsiteX4" fmla="*/ 2354580 w 2354580"/>
              <a:gd name="connsiteY4" fmla="*/ 1033778 h 1432560"/>
              <a:gd name="connsiteX5" fmla="*/ 1955798 w 2354580"/>
              <a:gd name="connsiteY5" fmla="*/ 1432560 h 1432560"/>
              <a:gd name="connsiteX6" fmla="*/ 398782 w 2354580"/>
              <a:gd name="connsiteY6" fmla="*/ 1432560 h 1432560"/>
              <a:gd name="connsiteX7" fmla="*/ 0 w 2354580"/>
              <a:gd name="connsiteY7" fmla="*/ 1033778 h 1432560"/>
              <a:gd name="connsiteX8" fmla="*/ 4763 w 2354580"/>
              <a:gd name="connsiteY8" fmla="*/ 3494 h 1432560"/>
              <a:gd name="connsiteX0" fmla="*/ 2382 w 2354580"/>
              <a:gd name="connsiteY0" fmla="*/ 0 h 1436210"/>
              <a:gd name="connsiteX1" fmla="*/ 398782 w 2354580"/>
              <a:gd name="connsiteY1" fmla="*/ 3650 h 1436210"/>
              <a:gd name="connsiteX2" fmla="*/ 1955798 w 2354580"/>
              <a:gd name="connsiteY2" fmla="*/ 3650 h 1436210"/>
              <a:gd name="connsiteX3" fmla="*/ 2354580 w 2354580"/>
              <a:gd name="connsiteY3" fmla="*/ 402432 h 1436210"/>
              <a:gd name="connsiteX4" fmla="*/ 2354580 w 2354580"/>
              <a:gd name="connsiteY4" fmla="*/ 1037428 h 1436210"/>
              <a:gd name="connsiteX5" fmla="*/ 1955798 w 2354580"/>
              <a:gd name="connsiteY5" fmla="*/ 1436210 h 1436210"/>
              <a:gd name="connsiteX6" fmla="*/ 398782 w 2354580"/>
              <a:gd name="connsiteY6" fmla="*/ 1436210 h 1436210"/>
              <a:gd name="connsiteX7" fmla="*/ 0 w 2354580"/>
              <a:gd name="connsiteY7" fmla="*/ 1037428 h 1436210"/>
              <a:gd name="connsiteX8" fmla="*/ 2382 w 2354580"/>
              <a:gd name="connsiteY8" fmla="*/ 0 h 1436210"/>
              <a:gd name="connsiteX0" fmla="*/ 4763 w 2354580"/>
              <a:gd name="connsiteY0" fmla="*/ 5875 h 1432560"/>
              <a:gd name="connsiteX1" fmla="*/ 398782 w 2354580"/>
              <a:gd name="connsiteY1" fmla="*/ 0 h 1432560"/>
              <a:gd name="connsiteX2" fmla="*/ 1955798 w 2354580"/>
              <a:gd name="connsiteY2" fmla="*/ 0 h 1432560"/>
              <a:gd name="connsiteX3" fmla="*/ 2354580 w 2354580"/>
              <a:gd name="connsiteY3" fmla="*/ 398782 h 1432560"/>
              <a:gd name="connsiteX4" fmla="*/ 2354580 w 2354580"/>
              <a:gd name="connsiteY4" fmla="*/ 1033778 h 1432560"/>
              <a:gd name="connsiteX5" fmla="*/ 1955798 w 2354580"/>
              <a:gd name="connsiteY5" fmla="*/ 1432560 h 1432560"/>
              <a:gd name="connsiteX6" fmla="*/ 398782 w 2354580"/>
              <a:gd name="connsiteY6" fmla="*/ 1432560 h 1432560"/>
              <a:gd name="connsiteX7" fmla="*/ 0 w 2354580"/>
              <a:gd name="connsiteY7" fmla="*/ 1033778 h 1432560"/>
              <a:gd name="connsiteX8" fmla="*/ 4763 w 2354580"/>
              <a:gd name="connsiteY8" fmla="*/ 5875 h 1432560"/>
              <a:gd name="connsiteX0" fmla="*/ 4763 w 2354580"/>
              <a:gd name="connsiteY0" fmla="*/ 0 h 1433829"/>
              <a:gd name="connsiteX1" fmla="*/ 398782 w 2354580"/>
              <a:gd name="connsiteY1" fmla="*/ 1269 h 1433829"/>
              <a:gd name="connsiteX2" fmla="*/ 1955798 w 2354580"/>
              <a:gd name="connsiteY2" fmla="*/ 1269 h 1433829"/>
              <a:gd name="connsiteX3" fmla="*/ 2354580 w 2354580"/>
              <a:gd name="connsiteY3" fmla="*/ 400051 h 1433829"/>
              <a:gd name="connsiteX4" fmla="*/ 2354580 w 2354580"/>
              <a:gd name="connsiteY4" fmla="*/ 1035047 h 1433829"/>
              <a:gd name="connsiteX5" fmla="*/ 1955798 w 2354580"/>
              <a:gd name="connsiteY5" fmla="*/ 1433829 h 1433829"/>
              <a:gd name="connsiteX6" fmla="*/ 398782 w 2354580"/>
              <a:gd name="connsiteY6" fmla="*/ 1433829 h 1433829"/>
              <a:gd name="connsiteX7" fmla="*/ 0 w 2354580"/>
              <a:gd name="connsiteY7" fmla="*/ 1035047 h 1433829"/>
              <a:gd name="connsiteX8" fmla="*/ 4763 w 2354580"/>
              <a:gd name="connsiteY8" fmla="*/ 0 h 1433829"/>
              <a:gd name="connsiteX0" fmla="*/ 4763 w 2354580"/>
              <a:gd name="connsiteY0" fmla="*/ 0 h 1433829"/>
              <a:gd name="connsiteX1" fmla="*/ 398782 w 2354580"/>
              <a:gd name="connsiteY1" fmla="*/ 1269 h 1433829"/>
              <a:gd name="connsiteX2" fmla="*/ 1955798 w 2354580"/>
              <a:gd name="connsiteY2" fmla="*/ 1269 h 1433829"/>
              <a:gd name="connsiteX3" fmla="*/ 2354580 w 2354580"/>
              <a:gd name="connsiteY3" fmla="*/ 400051 h 1433829"/>
              <a:gd name="connsiteX4" fmla="*/ 2354580 w 2354580"/>
              <a:gd name="connsiteY4" fmla="*/ 1035047 h 1433829"/>
              <a:gd name="connsiteX5" fmla="*/ 1955798 w 2354580"/>
              <a:gd name="connsiteY5" fmla="*/ 1433829 h 1433829"/>
              <a:gd name="connsiteX6" fmla="*/ 398782 w 2354580"/>
              <a:gd name="connsiteY6" fmla="*/ 1433829 h 1433829"/>
              <a:gd name="connsiteX7" fmla="*/ 0 w 2354580"/>
              <a:gd name="connsiteY7" fmla="*/ 1035047 h 1433829"/>
              <a:gd name="connsiteX8" fmla="*/ 4763 w 2354580"/>
              <a:gd name="connsiteY8" fmla="*/ 0 h 1433829"/>
              <a:gd name="connsiteX0" fmla="*/ 4763 w 2354580"/>
              <a:gd name="connsiteY0" fmla="*/ 0 h 1433829"/>
              <a:gd name="connsiteX1" fmla="*/ 398782 w 2354580"/>
              <a:gd name="connsiteY1" fmla="*/ 1269 h 1433829"/>
              <a:gd name="connsiteX2" fmla="*/ 1955798 w 2354580"/>
              <a:gd name="connsiteY2" fmla="*/ 1269 h 1433829"/>
              <a:gd name="connsiteX3" fmla="*/ 2354580 w 2354580"/>
              <a:gd name="connsiteY3" fmla="*/ 400051 h 1433829"/>
              <a:gd name="connsiteX4" fmla="*/ 2354580 w 2354580"/>
              <a:gd name="connsiteY4" fmla="*/ 1035047 h 1433829"/>
              <a:gd name="connsiteX5" fmla="*/ 1955798 w 2354580"/>
              <a:gd name="connsiteY5" fmla="*/ 1433829 h 1433829"/>
              <a:gd name="connsiteX6" fmla="*/ 398782 w 2354580"/>
              <a:gd name="connsiteY6" fmla="*/ 1433829 h 1433829"/>
              <a:gd name="connsiteX7" fmla="*/ 0 w 2354580"/>
              <a:gd name="connsiteY7" fmla="*/ 1035047 h 1433829"/>
              <a:gd name="connsiteX8" fmla="*/ 4763 w 2354580"/>
              <a:gd name="connsiteY8" fmla="*/ 0 h 1433829"/>
              <a:gd name="connsiteX0" fmla="*/ 4763 w 2432776"/>
              <a:gd name="connsiteY0" fmla="*/ 0 h 1433829"/>
              <a:gd name="connsiteX1" fmla="*/ 398782 w 2432776"/>
              <a:gd name="connsiteY1" fmla="*/ 1269 h 1433829"/>
              <a:gd name="connsiteX2" fmla="*/ 1955798 w 2432776"/>
              <a:gd name="connsiteY2" fmla="*/ 1269 h 1433829"/>
              <a:gd name="connsiteX3" fmla="*/ 2354580 w 2432776"/>
              <a:gd name="connsiteY3" fmla="*/ 400051 h 1433829"/>
              <a:gd name="connsiteX4" fmla="*/ 2354580 w 2432776"/>
              <a:gd name="connsiteY4" fmla="*/ 1035047 h 1433829"/>
              <a:gd name="connsiteX5" fmla="*/ 2327273 w 2432776"/>
              <a:gd name="connsiteY5" fmla="*/ 1433829 h 1433829"/>
              <a:gd name="connsiteX6" fmla="*/ 398782 w 2432776"/>
              <a:gd name="connsiteY6" fmla="*/ 1433829 h 1433829"/>
              <a:gd name="connsiteX7" fmla="*/ 0 w 2432776"/>
              <a:gd name="connsiteY7" fmla="*/ 1035047 h 1433829"/>
              <a:gd name="connsiteX8" fmla="*/ 4763 w 2432776"/>
              <a:gd name="connsiteY8" fmla="*/ 0 h 1433829"/>
              <a:gd name="connsiteX0" fmla="*/ 4763 w 2441222"/>
              <a:gd name="connsiteY0" fmla="*/ 0 h 1433829"/>
              <a:gd name="connsiteX1" fmla="*/ 398782 w 2441222"/>
              <a:gd name="connsiteY1" fmla="*/ 1269 h 1433829"/>
              <a:gd name="connsiteX2" fmla="*/ 1955798 w 2441222"/>
              <a:gd name="connsiteY2" fmla="*/ 1269 h 1433829"/>
              <a:gd name="connsiteX3" fmla="*/ 2354580 w 2441222"/>
              <a:gd name="connsiteY3" fmla="*/ 400051 h 1433829"/>
              <a:gd name="connsiteX4" fmla="*/ 2354580 w 2441222"/>
              <a:gd name="connsiteY4" fmla="*/ 1035047 h 1433829"/>
              <a:gd name="connsiteX5" fmla="*/ 2339179 w 2441222"/>
              <a:gd name="connsiteY5" fmla="*/ 1431447 h 1433829"/>
              <a:gd name="connsiteX6" fmla="*/ 398782 w 2441222"/>
              <a:gd name="connsiteY6" fmla="*/ 1433829 h 1433829"/>
              <a:gd name="connsiteX7" fmla="*/ 0 w 2441222"/>
              <a:gd name="connsiteY7" fmla="*/ 1035047 h 1433829"/>
              <a:gd name="connsiteX8" fmla="*/ 4763 w 2441222"/>
              <a:gd name="connsiteY8" fmla="*/ 0 h 1433829"/>
              <a:gd name="connsiteX0" fmla="*/ 4763 w 2449885"/>
              <a:gd name="connsiteY0" fmla="*/ 0 h 1433829"/>
              <a:gd name="connsiteX1" fmla="*/ 398782 w 2449885"/>
              <a:gd name="connsiteY1" fmla="*/ 1269 h 1433829"/>
              <a:gd name="connsiteX2" fmla="*/ 1955798 w 2449885"/>
              <a:gd name="connsiteY2" fmla="*/ 1269 h 1433829"/>
              <a:gd name="connsiteX3" fmla="*/ 2354580 w 2449885"/>
              <a:gd name="connsiteY3" fmla="*/ 400051 h 1433829"/>
              <a:gd name="connsiteX4" fmla="*/ 2354580 w 2449885"/>
              <a:gd name="connsiteY4" fmla="*/ 1035047 h 1433829"/>
              <a:gd name="connsiteX5" fmla="*/ 2351086 w 2449885"/>
              <a:gd name="connsiteY5" fmla="*/ 1433828 h 1433829"/>
              <a:gd name="connsiteX6" fmla="*/ 398782 w 2449885"/>
              <a:gd name="connsiteY6" fmla="*/ 1433829 h 1433829"/>
              <a:gd name="connsiteX7" fmla="*/ 0 w 2449885"/>
              <a:gd name="connsiteY7" fmla="*/ 1035047 h 1433829"/>
              <a:gd name="connsiteX8" fmla="*/ 4763 w 2449885"/>
              <a:gd name="connsiteY8" fmla="*/ 0 h 1433829"/>
              <a:gd name="connsiteX0" fmla="*/ 4763 w 2355967"/>
              <a:gd name="connsiteY0" fmla="*/ 0 h 1433829"/>
              <a:gd name="connsiteX1" fmla="*/ 398782 w 2355967"/>
              <a:gd name="connsiteY1" fmla="*/ 1269 h 1433829"/>
              <a:gd name="connsiteX2" fmla="*/ 1955798 w 2355967"/>
              <a:gd name="connsiteY2" fmla="*/ 1269 h 1433829"/>
              <a:gd name="connsiteX3" fmla="*/ 2354580 w 2355967"/>
              <a:gd name="connsiteY3" fmla="*/ 400051 h 1433829"/>
              <a:gd name="connsiteX4" fmla="*/ 2354580 w 2355967"/>
              <a:gd name="connsiteY4" fmla="*/ 1035047 h 1433829"/>
              <a:gd name="connsiteX5" fmla="*/ 2351086 w 2355967"/>
              <a:gd name="connsiteY5" fmla="*/ 1433828 h 1433829"/>
              <a:gd name="connsiteX6" fmla="*/ 398782 w 2355967"/>
              <a:gd name="connsiteY6" fmla="*/ 1433829 h 1433829"/>
              <a:gd name="connsiteX7" fmla="*/ 0 w 2355967"/>
              <a:gd name="connsiteY7" fmla="*/ 1035047 h 1433829"/>
              <a:gd name="connsiteX8" fmla="*/ 4763 w 2355967"/>
              <a:gd name="connsiteY8" fmla="*/ 0 h 143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5967" h="1433829">
                <a:moveTo>
                  <a:pt x="4763" y="0"/>
                </a:moveTo>
                <a:cubicBezTo>
                  <a:pt x="30957" y="1215"/>
                  <a:pt x="178541" y="1269"/>
                  <a:pt x="398782" y="1269"/>
                </a:cubicBezTo>
                <a:lnTo>
                  <a:pt x="1955798" y="1269"/>
                </a:lnTo>
                <a:cubicBezTo>
                  <a:pt x="2176039" y="1269"/>
                  <a:pt x="2354580" y="179810"/>
                  <a:pt x="2354580" y="400051"/>
                </a:cubicBezTo>
                <a:lnTo>
                  <a:pt x="2354580" y="1035047"/>
                </a:lnTo>
                <a:cubicBezTo>
                  <a:pt x="2354580" y="1255288"/>
                  <a:pt x="2359396" y="1431446"/>
                  <a:pt x="2351086" y="1433828"/>
                </a:cubicBezTo>
                <a:lnTo>
                  <a:pt x="398782" y="1433829"/>
                </a:lnTo>
                <a:cubicBezTo>
                  <a:pt x="178541" y="1433829"/>
                  <a:pt x="0" y="1255288"/>
                  <a:pt x="0" y="1035047"/>
                </a:cubicBezTo>
                <a:cubicBezTo>
                  <a:pt x="1588" y="691619"/>
                  <a:pt x="3175" y="343428"/>
                  <a:pt x="4763" y="0"/>
                </a:cubicBezTo>
                <a:close/>
              </a:path>
            </a:pathLst>
          </a:cu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oAutofit/>
          </a:bodyPr>
          <a:lstStyle/>
          <a:p>
            <a:pPr algn="ctr"/>
            <a:endParaRPr lang="en-US" sz="1400" b="1" dirty="0">
              <a:solidFill>
                <a:schemeClr val="tx2"/>
              </a:solidFill>
            </a:endParaRPr>
          </a:p>
        </p:txBody>
      </p:sp>
      <p:sp>
        <p:nvSpPr>
          <p:cNvPr id="18" name="Rounded Rectangle 5"/>
          <p:cNvSpPr/>
          <p:nvPr/>
        </p:nvSpPr>
        <p:spPr>
          <a:xfrm>
            <a:off x="5080941" y="2955935"/>
            <a:ext cx="2755137" cy="1797220"/>
          </a:xfrm>
          <a:custGeom>
            <a:avLst/>
            <a:gdLst>
              <a:gd name="connsiteX0" fmla="*/ 0 w 2354580"/>
              <a:gd name="connsiteY0" fmla="*/ 398782 h 1432560"/>
              <a:gd name="connsiteX1" fmla="*/ 398782 w 2354580"/>
              <a:gd name="connsiteY1" fmla="*/ 0 h 1432560"/>
              <a:gd name="connsiteX2" fmla="*/ 1955798 w 2354580"/>
              <a:gd name="connsiteY2" fmla="*/ 0 h 1432560"/>
              <a:gd name="connsiteX3" fmla="*/ 2354580 w 2354580"/>
              <a:gd name="connsiteY3" fmla="*/ 398782 h 1432560"/>
              <a:gd name="connsiteX4" fmla="*/ 2354580 w 2354580"/>
              <a:gd name="connsiteY4" fmla="*/ 1033778 h 1432560"/>
              <a:gd name="connsiteX5" fmla="*/ 1955798 w 2354580"/>
              <a:gd name="connsiteY5" fmla="*/ 1432560 h 1432560"/>
              <a:gd name="connsiteX6" fmla="*/ 398782 w 2354580"/>
              <a:gd name="connsiteY6" fmla="*/ 1432560 h 1432560"/>
              <a:gd name="connsiteX7" fmla="*/ 0 w 2354580"/>
              <a:gd name="connsiteY7" fmla="*/ 1033778 h 1432560"/>
              <a:gd name="connsiteX8" fmla="*/ 0 w 2354580"/>
              <a:gd name="connsiteY8" fmla="*/ 398782 h 1432560"/>
              <a:gd name="connsiteX0" fmla="*/ 0 w 2362200"/>
              <a:gd name="connsiteY0" fmla="*/ 102717 h 1517495"/>
              <a:gd name="connsiteX1" fmla="*/ 406402 w 2362200"/>
              <a:gd name="connsiteY1" fmla="*/ 84935 h 1517495"/>
              <a:gd name="connsiteX2" fmla="*/ 1963418 w 2362200"/>
              <a:gd name="connsiteY2" fmla="*/ 84935 h 1517495"/>
              <a:gd name="connsiteX3" fmla="*/ 2362200 w 2362200"/>
              <a:gd name="connsiteY3" fmla="*/ 483717 h 1517495"/>
              <a:gd name="connsiteX4" fmla="*/ 2362200 w 2362200"/>
              <a:gd name="connsiteY4" fmla="*/ 1118713 h 1517495"/>
              <a:gd name="connsiteX5" fmla="*/ 1963418 w 2362200"/>
              <a:gd name="connsiteY5" fmla="*/ 1517495 h 1517495"/>
              <a:gd name="connsiteX6" fmla="*/ 406402 w 2362200"/>
              <a:gd name="connsiteY6" fmla="*/ 1517495 h 1517495"/>
              <a:gd name="connsiteX7" fmla="*/ 7620 w 2362200"/>
              <a:gd name="connsiteY7" fmla="*/ 1118713 h 1517495"/>
              <a:gd name="connsiteX8" fmla="*/ 0 w 2362200"/>
              <a:gd name="connsiteY8" fmla="*/ 102717 h 1517495"/>
              <a:gd name="connsiteX0" fmla="*/ 0 w 2362200"/>
              <a:gd name="connsiteY0" fmla="*/ 17782 h 1432560"/>
              <a:gd name="connsiteX1" fmla="*/ 406402 w 2362200"/>
              <a:gd name="connsiteY1" fmla="*/ 0 h 1432560"/>
              <a:gd name="connsiteX2" fmla="*/ 1963418 w 2362200"/>
              <a:gd name="connsiteY2" fmla="*/ 0 h 1432560"/>
              <a:gd name="connsiteX3" fmla="*/ 2362200 w 2362200"/>
              <a:gd name="connsiteY3" fmla="*/ 398782 h 1432560"/>
              <a:gd name="connsiteX4" fmla="*/ 2362200 w 2362200"/>
              <a:gd name="connsiteY4" fmla="*/ 1033778 h 1432560"/>
              <a:gd name="connsiteX5" fmla="*/ 1963418 w 2362200"/>
              <a:gd name="connsiteY5" fmla="*/ 1432560 h 1432560"/>
              <a:gd name="connsiteX6" fmla="*/ 406402 w 2362200"/>
              <a:gd name="connsiteY6" fmla="*/ 1432560 h 1432560"/>
              <a:gd name="connsiteX7" fmla="*/ 7620 w 2362200"/>
              <a:gd name="connsiteY7" fmla="*/ 1033778 h 1432560"/>
              <a:gd name="connsiteX8" fmla="*/ 0 w 2362200"/>
              <a:gd name="connsiteY8" fmla="*/ 17782 h 1432560"/>
              <a:gd name="connsiteX0" fmla="*/ 0 w 2362200"/>
              <a:gd name="connsiteY0" fmla="*/ 2542 h 1432560"/>
              <a:gd name="connsiteX1" fmla="*/ 406402 w 2362200"/>
              <a:gd name="connsiteY1" fmla="*/ 0 h 1432560"/>
              <a:gd name="connsiteX2" fmla="*/ 1963418 w 2362200"/>
              <a:gd name="connsiteY2" fmla="*/ 0 h 1432560"/>
              <a:gd name="connsiteX3" fmla="*/ 2362200 w 2362200"/>
              <a:gd name="connsiteY3" fmla="*/ 398782 h 1432560"/>
              <a:gd name="connsiteX4" fmla="*/ 2362200 w 2362200"/>
              <a:gd name="connsiteY4" fmla="*/ 1033778 h 1432560"/>
              <a:gd name="connsiteX5" fmla="*/ 1963418 w 2362200"/>
              <a:gd name="connsiteY5" fmla="*/ 1432560 h 1432560"/>
              <a:gd name="connsiteX6" fmla="*/ 406402 w 2362200"/>
              <a:gd name="connsiteY6" fmla="*/ 1432560 h 1432560"/>
              <a:gd name="connsiteX7" fmla="*/ 7620 w 2362200"/>
              <a:gd name="connsiteY7" fmla="*/ 1033778 h 1432560"/>
              <a:gd name="connsiteX8" fmla="*/ 0 w 2362200"/>
              <a:gd name="connsiteY8" fmla="*/ 2542 h 1432560"/>
              <a:gd name="connsiteX0" fmla="*/ 0 w 2354580"/>
              <a:gd name="connsiteY0" fmla="*/ 17782 h 1432560"/>
              <a:gd name="connsiteX1" fmla="*/ 398782 w 2354580"/>
              <a:gd name="connsiteY1" fmla="*/ 0 h 1432560"/>
              <a:gd name="connsiteX2" fmla="*/ 1955798 w 2354580"/>
              <a:gd name="connsiteY2" fmla="*/ 0 h 1432560"/>
              <a:gd name="connsiteX3" fmla="*/ 2354580 w 2354580"/>
              <a:gd name="connsiteY3" fmla="*/ 398782 h 1432560"/>
              <a:gd name="connsiteX4" fmla="*/ 2354580 w 2354580"/>
              <a:gd name="connsiteY4" fmla="*/ 1033778 h 1432560"/>
              <a:gd name="connsiteX5" fmla="*/ 1955798 w 2354580"/>
              <a:gd name="connsiteY5" fmla="*/ 1432560 h 1432560"/>
              <a:gd name="connsiteX6" fmla="*/ 398782 w 2354580"/>
              <a:gd name="connsiteY6" fmla="*/ 1432560 h 1432560"/>
              <a:gd name="connsiteX7" fmla="*/ 0 w 2354580"/>
              <a:gd name="connsiteY7" fmla="*/ 1033778 h 1432560"/>
              <a:gd name="connsiteX8" fmla="*/ 0 w 2354580"/>
              <a:gd name="connsiteY8" fmla="*/ 17782 h 1432560"/>
              <a:gd name="connsiteX0" fmla="*/ 0 w 2354580"/>
              <a:gd name="connsiteY0" fmla="*/ 0 h 1433828"/>
              <a:gd name="connsiteX1" fmla="*/ 398782 w 2354580"/>
              <a:gd name="connsiteY1" fmla="*/ 1268 h 1433828"/>
              <a:gd name="connsiteX2" fmla="*/ 1955798 w 2354580"/>
              <a:gd name="connsiteY2" fmla="*/ 1268 h 1433828"/>
              <a:gd name="connsiteX3" fmla="*/ 2354580 w 2354580"/>
              <a:gd name="connsiteY3" fmla="*/ 400050 h 1433828"/>
              <a:gd name="connsiteX4" fmla="*/ 2354580 w 2354580"/>
              <a:gd name="connsiteY4" fmla="*/ 1035046 h 1433828"/>
              <a:gd name="connsiteX5" fmla="*/ 1955798 w 2354580"/>
              <a:gd name="connsiteY5" fmla="*/ 1433828 h 1433828"/>
              <a:gd name="connsiteX6" fmla="*/ 398782 w 2354580"/>
              <a:gd name="connsiteY6" fmla="*/ 1433828 h 1433828"/>
              <a:gd name="connsiteX7" fmla="*/ 0 w 2354580"/>
              <a:gd name="connsiteY7" fmla="*/ 1035046 h 1433828"/>
              <a:gd name="connsiteX8" fmla="*/ 0 w 2354580"/>
              <a:gd name="connsiteY8" fmla="*/ 0 h 1433828"/>
              <a:gd name="connsiteX0" fmla="*/ 4763 w 2354580"/>
              <a:gd name="connsiteY0" fmla="*/ 3494 h 1432560"/>
              <a:gd name="connsiteX1" fmla="*/ 398782 w 2354580"/>
              <a:gd name="connsiteY1" fmla="*/ 0 h 1432560"/>
              <a:gd name="connsiteX2" fmla="*/ 1955798 w 2354580"/>
              <a:gd name="connsiteY2" fmla="*/ 0 h 1432560"/>
              <a:gd name="connsiteX3" fmla="*/ 2354580 w 2354580"/>
              <a:gd name="connsiteY3" fmla="*/ 398782 h 1432560"/>
              <a:gd name="connsiteX4" fmla="*/ 2354580 w 2354580"/>
              <a:gd name="connsiteY4" fmla="*/ 1033778 h 1432560"/>
              <a:gd name="connsiteX5" fmla="*/ 1955798 w 2354580"/>
              <a:gd name="connsiteY5" fmla="*/ 1432560 h 1432560"/>
              <a:gd name="connsiteX6" fmla="*/ 398782 w 2354580"/>
              <a:gd name="connsiteY6" fmla="*/ 1432560 h 1432560"/>
              <a:gd name="connsiteX7" fmla="*/ 0 w 2354580"/>
              <a:gd name="connsiteY7" fmla="*/ 1033778 h 1432560"/>
              <a:gd name="connsiteX8" fmla="*/ 4763 w 2354580"/>
              <a:gd name="connsiteY8" fmla="*/ 3494 h 1432560"/>
              <a:gd name="connsiteX0" fmla="*/ 2382 w 2354580"/>
              <a:gd name="connsiteY0" fmla="*/ 0 h 1436210"/>
              <a:gd name="connsiteX1" fmla="*/ 398782 w 2354580"/>
              <a:gd name="connsiteY1" fmla="*/ 3650 h 1436210"/>
              <a:gd name="connsiteX2" fmla="*/ 1955798 w 2354580"/>
              <a:gd name="connsiteY2" fmla="*/ 3650 h 1436210"/>
              <a:gd name="connsiteX3" fmla="*/ 2354580 w 2354580"/>
              <a:gd name="connsiteY3" fmla="*/ 402432 h 1436210"/>
              <a:gd name="connsiteX4" fmla="*/ 2354580 w 2354580"/>
              <a:gd name="connsiteY4" fmla="*/ 1037428 h 1436210"/>
              <a:gd name="connsiteX5" fmla="*/ 1955798 w 2354580"/>
              <a:gd name="connsiteY5" fmla="*/ 1436210 h 1436210"/>
              <a:gd name="connsiteX6" fmla="*/ 398782 w 2354580"/>
              <a:gd name="connsiteY6" fmla="*/ 1436210 h 1436210"/>
              <a:gd name="connsiteX7" fmla="*/ 0 w 2354580"/>
              <a:gd name="connsiteY7" fmla="*/ 1037428 h 1436210"/>
              <a:gd name="connsiteX8" fmla="*/ 2382 w 2354580"/>
              <a:gd name="connsiteY8" fmla="*/ 0 h 1436210"/>
              <a:gd name="connsiteX0" fmla="*/ 4763 w 2354580"/>
              <a:gd name="connsiteY0" fmla="*/ 5875 h 1432560"/>
              <a:gd name="connsiteX1" fmla="*/ 398782 w 2354580"/>
              <a:gd name="connsiteY1" fmla="*/ 0 h 1432560"/>
              <a:gd name="connsiteX2" fmla="*/ 1955798 w 2354580"/>
              <a:gd name="connsiteY2" fmla="*/ 0 h 1432560"/>
              <a:gd name="connsiteX3" fmla="*/ 2354580 w 2354580"/>
              <a:gd name="connsiteY3" fmla="*/ 398782 h 1432560"/>
              <a:gd name="connsiteX4" fmla="*/ 2354580 w 2354580"/>
              <a:gd name="connsiteY4" fmla="*/ 1033778 h 1432560"/>
              <a:gd name="connsiteX5" fmla="*/ 1955798 w 2354580"/>
              <a:gd name="connsiteY5" fmla="*/ 1432560 h 1432560"/>
              <a:gd name="connsiteX6" fmla="*/ 398782 w 2354580"/>
              <a:gd name="connsiteY6" fmla="*/ 1432560 h 1432560"/>
              <a:gd name="connsiteX7" fmla="*/ 0 w 2354580"/>
              <a:gd name="connsiteY7" fmla="*/ 1033778 h 1432560"/>
              <a:gd name="connsiteX8" fmla="*/ 4763 w 2354580"/>
              <a:gd name="connsiteY8" fmla="*/ 5875 h 1432560"/>
              <a:gd name="connsiteX0" fmla="*/ 4763 w 2354580"/>
              <a:gd name="connsiteY0" fmla="*/ 0 h 1433829"/>
              <a:gd name="connsiteX1" fmla="*/ 398782 w 2354580"/>
              <a:gd name="connsiteY1" fmla="*/ 1269 h 1433829"/>
              <a:gd name="connsiteX2" fmla="*/ 1955798 w 2354580"/>
              <a:gd name="connsiteY2" fmla="*/ 1269 h 1433829"/>
              <a:gd name="connsiteX3" fmla="*/ 2354580 w 2354580"/>
              <a:gd name="connsiteY3" fmla="*/ 400051 h 1433829"/>
              <a:gd name="connsiteX4" fmla="*/ 2354580 w 2354580"/>
              <a:gd name="connsiteY4" fmla="*/ 1035047 h 1433829"/>
              <a:gd name="connsiteX5" fmla="*/ 1955798 w 2354580"/>
              <a:gd name="connsiteY5" fmla="*/ 1433829 h 1433829"/>
              <a:gd name="connsiteX6" fmla="*/ 398782 w 2354580"/>
              <a:gd name="connsiteY6" fmla="*/ 1433829 h 1433829"/>
              <a:gd name="connsiteX7" fmla="*/ 0 w 2354580"/>
              <a:gd name="connsiteY7" fmla="*/ 1035047 h 1433829"/>
              <a:gd name="connsiteX8" fmla="*/ 4763 w 2354580"/>
              <a:gd name="connsiteY8" fmla="*/ 0 h 1433829"/>
              <a:gd name="connsiteX0" fmla="*/ 4763 w 2354580"/>
              <a:gd name="connsiteY0" fmla="*/ 0 h 1433829"/>
              <a:gd name="connsiteX1" fmla="*/ 398782 w 2354580"/>
              <a:gd name="connsiteY1" fmla="*/ 1269 h 1433829"/>
              <a:gd name="connsiteX2" fmla="*/ 1955798 w 2354580"/>
              <a:gd name="connsiteY2" fmla="*/ 1269 h 1433829"/>
              <a:gd name="connsiteX3" fmla="*/ 2354580 w 2354580"/>
              <a:gd name="connsiteY3" fmla="*/ 400051 h 1433829"/>
              <a:gd name="connsiteX4" fmla="*/ 2354580 w 2354580"/>
              <a:gd name="connsiteY4" fmla="*/ 1035047 h 1433829"/>
              <a:gd name="connsiteX5" fmla="*/ 1955798 w 2354580"/>
              <a:gd name="connsiteY5" fmla="*/ 1433829 h 1433829"/>
              <a:gd name="connsiteX6" fmla="*/ 398782 w 2354580"/>
              <a:gd name="connsiteY6" fmla="*/ 1433829 h 1433829"/>
              <a:gd name="connsiteX7" fmla="*/ 0 w 2354580"/>
              <a:gd name="connsiteY7" fmla="*/ 1035047 h 1433829"/>
              <a:gd name="connsiteX8" fmla="*/ 4763 w 2354580"/>
              <a:gd name="connsiteY8" fmla="*/ 0 h 1433829"/>
              <a:gd name="connsiteX0" fmla="*/ 4763 w 2354580"/>
              <a:gd name="connsiteY0" fmla="*/ 0 h 1433829"/>
              <a:gd name="connsiteX1" fmla="*/ 398782 w 2354580"/>
              <a:gd name="connsiteY1" fmla="*/ 1269 h 1433829"/>
              <a:gd name="connsiteX2" fmla="*/ 1955798 w 2354580"/>
              <a:gd name="connsiteY2" fmla="*/ 1269 h 1433829"/>
              <a:gd name="connsiteX3" fmla="*/ 2354580 w 2354580"/>
              <a:gd name="connsiteY3" fmla="*/ 400051 h 1433829"/>
              <a:gd name="connsiteX4" fmla="*/ 2354580 w 2354580"/>
              <a:gd name="connsiteY4" fmla="*/ 1035047 h 1433829"/>
              <a:gd name="connsiteX5" fmla="*/ 1955798 w 2354580"/>
              <a:gd name="connsiteY5" fmla="*/ 1433829 h 1433829"/>
              <a:gd name="connsiteX6" fmla="*/ 398782 w 2354580"/>
              <a:gd name="connsiteY6" fmla="*/ 1433829 h 1433829"/>
              <a:gd name="connsiteX7" fmla="*/ 0 w 2354580"/>
              <a:gd name="connsiteY7" fmla="*/ 1035047 h 1433829"/>
              <a:gd name="connsiteX8" fmla="*/ 4763 w 2354580"/>
              <a:gd name="connsiteY8" fmla="*/ 0 h 1433829"/>
              <a:gd name="connsiteX0" fmla="*/ 4763 w 2432776"/>
              <a:gd name="connsiteY0" fmla="*/ 0 h 1433829"/>
              <a:gd name="connsiteX1" fmla="*/ 398782 w 2432776"/>
              <a:gd name="connsiteY1" fmla="*/ 1269 h 1433829"/>
              <a:gd name="connsiteX2" fmla="*/ 1955798 w 2432776"/>
              <a:gd name="connsiteY2" fmla="*/ 1269 h 1433829"/>
              <a:gd name="connsiteX3" fmla="*/ 2354580 w 2432776"/>
              <a:gd name="connsiteY3" fmla="*/ 400051 h 1433829"/>
              <a:gd name="connsiteX4" fmla="*/ 2354580 w 2432776"/>
              <a:gd name="connsiteY4" fmla="*/ 1035047 h 1433829"/>
              <a:gd name="connsiteX5" fmla="*/ 2327273 w 2432776"/>
              <a:gd name="connsiteY5" fmla="*/ 1433829 h 1433829"/>
              <a:gd name="connsiteX6" fmla="*/ 398782 w 2432776"/>
              <a:gd name="connsiteY6" fmla="*/ 1433829 h 1433829"/>
              <a:gd name="connsiteX7" fmla="*/ 0 w 2432776"/>
              <a:gd name="connsiteY7" fmla="*/ 1035047 h 1433829"/>
              <a:gd name="connsiteX8" fmla="*/ 4763 w 2432776"/>
              <a:gd name="connsiteY8" fmla="*/ 0 h 1433829"/>
              <a:gd name="connsiteX0" fmla="*/ 4763 w 2441222"/>
              <a:gd name="connsiteY0" fmla="*/ 0 h 1433829"/>
              <a:gd name="connsiteX1" fmla="*/ 398782 w 2441222"/>
              <a:gd name="connsiteY1" fmla="*/ 1269 h 1433829"/>
              <a:gd name="connsiteX2" fmla="*/ 1955798 w 2441222"/>
              <a:gd name="connsiteY2" fmla="*/ 1269 h 1433829"/>
              <a:gd name="connsiteX3" fmla="*/ 2354580 w 2441222"/>
              <a:gd name="connsiteY3" fmla="*/ 400051 h 1433829"/>
              <a:gd name="connsiteX4" fmla="*/ 2354580 w 2441222"/>
              <a:gd name="connsiteY4" fmla="*/ 1035047 h 1433829"/>
              <a:gd name="connsiteX5" fmla="*/ 2339179 w 2441222"/>
              <a:gd name="connsiteY5" fmla="*/ 1431447 h 1433829"/>
              <a:gd name="connsiteX6" fmla="*/ 398782 w 2441222"/>
              <a:gd name="connsiteY6" fmla="*/ 1433829 h 1433829"/>
              <a:gd name="connsiteX7" fmla="*/ 0 w 2441222"/>
              <a:gd name="connsiteY7" fmla="*/ 1035047 h 1433829"/>
              <a:gd name="connsiteX8" fmla="*/ 4763 w 2441222"/>
              <a:gd name="connsiteY8" fmla="*/ 0 h 1433829"/>
              <a:gd name="connsiteX0" fmla="*/ 4763 w 2449885"/>
              <a:gd name="connsiteY0" fmla="*/ 0 h 1433829"/>
              <a:gd name="connsiteX1" fmla="*/ 398782 w 2449885"/>
              <a:gd name="connsiteY1" fmla="*/ 1269 h 1433829"/>
              <a:gd name="connsiteX2" fmla="*/ 1955798 w 2449885"/>
              <a:gd name="connsiteY2" fmla="*/ 1269 h 1433829"/>
              <a:gd name="connsiteX3" fmla="*/ 2354580 w 2449885"/>
              <a:gd name="connsiteY3" fmla="*/ 400051 h 1433829"/>
              <a:gd name="connsiteX4" fmla="*/ 2354580 w 2449885"/>
              <a:gd name="connsiteY4" fmla="*/ 1035047 h 1433829"/>
              <a:gd name="connsiteX5" fmla="*/ 2351086 w 2449885"/>
              <a:gd name="connsiteY5" fmla="*/ 1433828 h 1433829"/>
              <a:gd name="connsiteX6" fmla="*/ 398782 w 2449885"/>
              <a:gd name="connsiteY6" fmla="*/ 1433829 h 1433829"/>
              <a:gd name="connsiteX7" fmla="*/ 0 w 2449885"/>
              <a:gd name="connsiteY7" fmla="*/ 1035047 h 1433829"/>
              <a:gd name="connsiteX8" fmla="*/ 4763 w 2449885"/>
              <a:gd name="connsiteY8" fmla="*/ 0 h 1433829"/>
              <a:gd name="connsiteX0" fmla="*/ 4763 w 2355967"/>
              <a:gd name="connsiteY0" fmla="*/ 0 h 1433829"/>
              <a:gd name="connsiteX1" fmla="*/ 398782 w 2355967"/>
              <a:gd name="connsiteY1" fmla="*/ 1269 h 1433829"/>
              <a:gd name="connsiteX2" fmla="*/ 1955798 w 2355967"/>
              <a:gd name="connsiteY2" fmla="*/ 1269 h 1433829"/>
              <a:gd name="connsiteX3" fmla="*/ 2354580 w 2355967"/>
              <a:gd name="connsiteY3" fmla="*/ 400051 h 1433829"/>
              <a:gd name="connsiteX4" fmla="*/ 2354580 w 2355967"/>
              <a:gd name="connsiteY4" fmla="*/ 1035047 h 1433829"/>
              <a:gd name="connsiteX5" fmla="*/ 2351086 w 2355967"/>
              <a:gd name="connsiteY5" fmla="*/ 1433828 h 1433829"/>
              <a:gd name="connsiteX6" fmla="*/ 398782 w 2355967"/>
              <a:gd name="connsiteY6" fmla="*/ 1433829 h 1433829"/>
              <a:gd name="connsiteX7" fmla="*/ 0 w 2355967"/>
              <a:gd name="connsiteY7" fmla="*/ 1035047 h 1433829"/>
              <a:gd name="connsiteX8" fmla="*/ 4763 w 2355967"/>
              <a:gd name="connsiteY8" fmla="*/ 0 h 143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5967" h="1433829">
                <a:moveTo>
                  <a:pt x="4763" y="0"/>
                </a:moveTo>
                <a:cubicBezTo>
                  <a:pt x="30957" y="1215"/>
                  <a:pt x="178541" y="1269"/>
                  <a:pt x="398782" y="1269"/>
                </a:cubicBezTo>
                <a:lnTo>
                  <a:pt x="1955798" y="1269"/>
                </a:lnTo>
                <a:cubicBezTo>
                  <a:pt x="2176039" y="1269"/>
                  <a:pt x="2354580" y="179810"/>
                  <a:pt x="2354580" y="400051"/>
                </a:cubicBezTo>
                <a:lnTo>
                  <a:pt x="2354580" y="1035047"/>
                </a:lnTo>
                <a:cubicBezTo>
                  <a:pt x="2354580" y="1255288"/>
                  <a:pt x="2359396" y="1431446"/>
                  <a:pt x="2351086" y="1433828"/>
                </a:cubicBezTo>
                <a:lnTo>
                  <a:pt x="398782" y="1433829"/>
                </a:lnTo>
                <a:cubicBezTo>
                  <a:pt x="178541" y="1433829"/>
                  <a:pt x="0" y="1255288"/>
                  <a:pt x="0" y="1035047"/>
                </a:cubicBezTo>
                <a:cubicBezTo>
                  <a:pt x="1588" y="691619"/>
                  <a:pt x="3175" y="343428"/>
                  <a:pt x="4763" y="0"/>
                </a:cubicBezTo>
                <a:close/>
              </a:path>
            </a:pathLst>
          </a:custGeom>
          <a:solidFill>
            <a:schemeClr val="tx2">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oAutofit/>
          </a:bodyPr>
          <a:lstStyle/>
          <a:p>
            <a:pPr algn="ctr"/>
            <a:endParaRPr lang="en-US" sz="1400" b="1" dirty="0">
              <a:solidFill>
                <a:schemeClr val="tx2"/>
              </a:solidFill>
            </a:endParaRPr>
          </a:p>
        </p:txBody>
      </p:sp>
      <p:sp>
        <p:nvSpPr>
          <p:cNvPr id="19" name="Rounded Rectangle 5"/>
          <p:cNvSpPr/>
          <p:nvPr/>
        </p:nvSpPr>
        <p:spPr>
          <a:xfrm flipV="1">
            <a:off x="5080941" y="1171943"/>
            <a:ext cx="2755137" cy="1687059"/>
          </a:xfrm>
          <a:custGeom>
            <a:avLst/>
            <a:gdLst>
              <a:gd name="connsiteX0" fmla="*/ 0 w 2354580"/>
              <a:gd name="connsiteY0" fmla="*/ 398782 h 1432560"/>
              <a:gd name="connsiteX1" fmla="*/ 398782 w 2354580"/>
              <a:gd name="connsiteY1" fmla="*/ 0 h 1432560"/>
              <a:gd name="connsiteX2" fmla="*/ 1955798 w 2354580"/>
              <a:gd name="connsiteY2" fmla="*/ 0 h 1432560"/>
              <a:gd name="connsiteX3" fmla="*/ 2354580 w 2354580"/>
              <a:gd name="connsiteY3" fmla="*/ 398782 h 1432560"/>
              <a:gd name="connsiteX4" fmla="*/ 2354580 w 2354580"/>
              <a:gd name="connsiteY4" fmla="*/ 1033778 h 1432560"/>
              <a:gd name="connsiteX5" fmla="*/ 1955798 w 2354580"/>
              <a:gd name="connsiteY5" fmla="*/ 1432560 h 1432560"/>
              <a:gd name="connsiteX6" fmla="*/ 398782 w 2354580"/>
              <a:gd name="connsiteY6" fmla="*/ 1432560 h 1432560"/>
              <a:gd name="connsiteX7" fmla="*/ 0 w 2354580"/>
              <a:gd name="connsiteY7" fmla="*/ 1033778 h 1432560"/>
              <a:gd name="connsiteX8" fmla="*/ 0 w 2354580"/>
              <a:gd name="connsiteY8" fmla="*/ 398782 h 1432560"/>
              <a:gd name="connsiteX0" fmla="*/ 0 w 2362200"/>
              <a:gd name="connsiteY0" fmla="*/ 102717 h 1517495"/>
              <a:gd name="connsiteX1" fmla="*/ 406402 w 2362200"/>
              <a:gd name="connsiteY1" fmla="*/ 84935 h 1517495"/>
              <a:gd name="connsiteX2" fmla="*/ 1963418 w 2362200"/>
              <a:gd name="connsiteY2" fmla="*/ 84935 h 1517495"/>
              <a:gd name="connsiteX3" fmla="*/ 2362200 w 2362200"/>
              <a:gd name="connsiteY3" fmla="*/ 483717 h 1517495"/>
              <a:gd name="connsiteX4" fmla="*/ 2362200 w 2362200"/>
              <a:gd name="connsiteY4" fmla="*/ 1118713 h 1517495"/>
              <a:gd name="connsiteX5" fmla="*/ 1963418 w 2362200"/>
              <a:gd name="connsiteY5" fmla="*/ 1517495 h 1517495"/>
              <a:gd name="connsiteX6" fmla="*/ 406402 w 2362200"/>
              <a:gd name="connsiteY6" fmla="*/ 1517495 h 1517495"/>
              <a:gd name="connsiteX7" fmla="*/ 7620 w 2362200"/>
              <a:gd name="connsiteY7" fmla="*/ 1118713 h 1517495"/>
              <a:gd name="connsiteX8" fmla="*/ 0 w 2362200"/>
              <a:gd name="connsiteY8" fmla="*/ 102717 h 1517495"/>
              <a:gd name="connsiteX0" fmla="*/ 0 w 2362200"/>
              <a:gd name="connsiteY0" fmla="*/ 17782 h 1432560"/>
              <a:gd name="connsiteX1" fmla="*/ 406402 w 2362200"/>
              <a:gd name="connsiteY1" fmla="*/ 0 h 1432560"/>
              <a:gd name="connsiteX2" fmla="*/ 1963418 w 2362200"/>
              <a:gd name="connsiteY2" fmla="*/ 0 h 1432560"/>
              <a:gd name="connsiteX3" fmla="*/ 2362200 w 2362200"/>
              <a:gd name="connsiteY3" fmla="*/ 398782 h 1432560"/>
              <a:gd name="connsiteX4" fmla="*/ 2362200 w 2362200"/>
              <a:gd name="connsiteY4" fmla="*/ 1033778 h 1432560"/>
              <a:gd name="connsiteX5" fmla="*/ 1963418 w 2362200"/>
              <a:gd name="connsiteY5" fmla="*/ 1432560 h 1432560"/>
              <a:gd name="connsiteX6" fmla="*/ 406402 w 2362200"/>
              <a:gd name="connsiteY6" fmla="*/ 1432560 h 1432560"/>
              <a:gd name="connsiteX7" fmla="*/ 7620 w 2362200"/>
              <a:gd name="connsiteY7" fmla="*/ 1033778 h 1432560"/>
              <a:gd name="connsiteX8" fmla="*/ 0 w 2362200"/>
              <a:gd name="connsiteY8" fmla="*/ 17782 h 1432560"/>
              <a:gd name="connsiteX0" fmla="*/ 0 w 2362200"/>
              <a:gd name="connsiteY0" fmla="*/ 2542 h 1432560"/>
              <a:gd name="connsiteX1" fmla="*/ 406402 w 2362200"/>
              <a:gd name="connsiteY1" fmla="*/ 0 h 1432560"/>
              <a:gd name="connsiteX2" fmla="*/ 1963418 w 2362200"/>
              <a:gd name="connsiteY2" fmla="*/ 0 h 1432560"/>
              <a:gd name="connsiteX3" fmla="*/ 2362200 w 2362200"/>
              <a:gd name="connsiteY3" fmla="*/ 398782 h 1432560"/>
              <a:gd name="connsiteX4" fmla="*/ 2362200 w 2362200"/>
              <a:gd name="connsiteY4" fmla="*/ 1033778 h 1432560"/>
              <a:gd name="connsiteX5" fmla="*/ 1963418 w 2362200"/>
              <a:gd name="connsiteY5" fmla="*/ 1432560 h 1432560"/>
              <a:gd name="connsiteX6" fmla="*/ 406402 w 2362200"/>
              <a:gd name="connsiteY6" fmla="*/ 1432560 h 1432560"/>
              <a:gd name="connsiteX7" fmla="*/ 7620 w 2362200"/>
              <a:gd name="connsiteY7" fmla="*/ 1033778 h 1432560"/>
              <a:gd name="connsiteX8" fmla="*/ 0 w 2362200"/>
              <a:gd name="connsiteY8" fmla="*/ 2542 h 1432560"/>
              <a:gd name="connsiteX0" fmla="*/ 0 w 2354580"/>
              <a:gd name="connsiteY0" fmla="*/ 17782 h 1432560"/>
              <a:gd name="connsiteX1" fmla="*/ 398782 w 2354580"/>
              <a:gd name="connsiteY1" fmla="*/ 0 h 1432560"/>
              <a:gd name="connsiteX2" fmla="*/ 1955798 w 2354580"/>
              <a:gd name="connsiteY2" fmla="*/ 0 h 1432560"/>
              <a:gd name="connsiteX3" fmla="*/ 2354580 w 2354580"/>
              <a:gd name="connsiteY3" fmla="*/ 398782 h 1432560"/>
              <a:gd name="connsiteX4" fmla="*/ 2354580 w 2354580"/>
              <a:gd name="connsiteY4" fmla="*/ 1033778 h 1432560"/>
              <a:gd name="connsiteX5" fmla="*/ 1955798 w 2354580"/>
              <a:gd name="connsiteY5" fmla="*/ 1432560 h 1432560"/>
              <a:gd name="connsiteX6" fmla="*/ 398782 w 2354580"/>
              <a:gd name="connsiteY6" fmla="*/ 1432560 h 1432560"/>
              <a:gd name="connsiteX7" fmla="*/ 0 w 2354580"/>
              <a:gd name="connsiteY7" fmla="*/ 1033778 h 1432560"/>
              <a:gd name="connsiteX8" fmla="*/ 0 w 2354580"/>
              <a:gd name="connsiteY8" fmla="*/ 17782 h 1432560"/>
              <a:gd name="connsiteX0" fmla="*/ 0 w 2354580"/>
              <a:gd name="connsiteY0" fmla="*/ 0 h 1433828"/>
              <a:gd name="connsiteX1" fmla="*/ 398782 w 2354580"/>
              <a:gd name="connsiteY1" fmla="*/ 1268 h 1433828"/>
              <a:gd name="connsiteX2" fmla="*/ 1955798 w 2354580"/>
              <a:gd name="connsiteY2" fmla="*/ 1268 h 1433828"/>
              <a:gd name="connsiteX3" fmla="*/ 2354580 w 2354580"/>
              <a:gd name="connsiteY3" fmla="*/ 400050 h 1433828"/>
              <a:gd name="connsiteX4" fmla="*/ 2354580 w 2354580"/>
              <a:gd name="connsiteY4" fmla="*/ 1035046 h 1433828"/>
              <a:gd name="connsiteX5" fmla="*/ 1955798 w 2354580"/>
              <a:gd name="connsiteY5" fmla="*/ 1433828 h 1433828"/>
              <a:gd name="connsiteX6" fmla="*/ 398782 w 2354580"/>
              <a:gd name="connsiteY6" fmla="*/ 1433828 h 1433828"/>
              <a:gd name="connsiteX7" fmla="*/ 0 w 2354580"/>
              <a:gd name="connsiteY7" fmla="*/ 1035046 h 1433828"/>
              <a:gd name="connsiteX8" fmla="*/ 0 w 2354580"/>
              <a:gd name="connsiteY8" fmla="*/ 0 h 1433828"/>
              <a:gd name="connsiteX0" fmla="*/ 4763 w 2354580"/>
              <a:gd name="connsiteY0" fmla="*/ 3494 h 1432560"/>
              <a:gd name="connsiteX1" fmla="*/ 398782 w 2354580"/>
              <a:gd name="connsiteY1" fmla="*/ 0 h 1432560"/>
              <a:gd name="connsiteX2" fmla="*/ 1955798 w 2354580"/>
              <a:gd name="connsiteY2" fmla="*/ 0 h 1432560"/>
              <a:gd name="connsiteX3" fmla="*/ 2354580 w 2354580"/>
              <a:gd name="connsiteY3" fmla="*/ 398782 h 1432560"/>
              <a:gd name="connsiteX4" fmla="*/ 2354580 w 2354580"/>
              <a:gd name="connsiteY4" fmla="*/ 1033778 h 1432560"/>
              <a:gd name="connsiteX5" fmla="*/ 1955798 w 2354580"/>
              <a:gd name="connsiteY5" fmla="*/ 1432560 h 1432560"/>
              <a:gd name="connsiteX6" fmla="*/ 398782 w 2354580"/>
              <a:gd name="connsiteY6" fmla="*/ 1432560 h 1432560"/>
              <a:gd name="connsiteX7" fmla="*/ 0 w 2354580"/>
              <a:gd name="connsiteY7" fmla="*/ 1033778 h 1432560"/>
              <a:gd name="connsiteX8" fmla="*/ 4763 w 2354580"/>
              <a:gd name="connsiteY8" fmla="*/ 3494 h 1432560"/>
              <a:gd name="connsiteX0" fmla="*/ 2382 w 2354580"/>
              <a:gd name="connsiteY0" fmla="*/ 0 h 1436210"/>
              <a:gd name="connsiteX1" fmla="*/ 398782 w 2354580"/>
              <a:gd name="connsiteY1" fmla="*/ 3650 h 1436210"/>
              <a:gd name="connsiteX2" fmla="*/ 1955798 w 2354580"/>
              <a:gd name="connsiteY2" fmla="*/ 3650 h 1436210"/>
              <a:gd name="connsiteX3" fmla="*/ 2354580 w 2354580"/>
              <a:gd name="connsiteY3" fmla="*/ 402432 h 1436210"/>
              <a:gd name="connsiteX4" fmla="*/ 2354580 w 2354580"/>
              <a:gd name="connsiteY4" fmla="*/ 1037428 h 1436210"/>
              <a:gd name="connsiteX5" fmla="*/ 1955798 w 2354580"/>
              <a:gd name="connsiteY5" fmla="*/ 1436210 h 1436210"/>
              <a:gd name="connsiteX6" fmla="*/ 398782 w 2354580"/>
              <a:gd name="connsiteY6" fmla="*/ 1436210 h 1436210"/>
              <a:gd name="connsiteX7" fmla="*/ 0 w 2354580"/>
              <a:gd name="connsiteY7" fmla="*/ 1037428 h 1436210"/>
              <a:gd name="connsiteX8" fmla="*/ 2382 w 2354580"/>
              <a:gd name="connsiteY8" fmla="*/ 0 h 1436210"/>
              <a:gd name="connsiteX0" fmla="*/ 4763 w 2354580"/>
              <a:gd name="connsiteY0" fmla="*/ 5875 h 1432560"/>
              <a:gd name="connsiteX1" fmla="*/ 398782 w 2354580"/>
              <a:gd name="connsiteY1" fmla="*/ 0 h 1432560"/>
              <a:gd name="connsiteX2" fmla="*/ 1955798 w 2354580"/>
              <a:gd name="connsiteY2" fmla="*/ 0 h 1432560"/>
              <a:gd name="connsiteX3" fmla="*/ 2354580 w 2354580"/>
              <a:gd name="connsiteY3" fmla="*/ 398782 h 1432560"/>
              <a:gd name="connsiteX4" fmla="*/ 2354580 w 2354580"/>
              <a:gd name="connsiteY4" fmla="*/ 1033778 h 1432560"/>
              <a:gd name="connsiteX5" fmla="*/ 1955798 w 2354580"/>
              <a:gd name="connsiteY5" fmla="*/ 1432560 h 1432560"/>
              <a:gd name="connsiteX6" fmla="*/ 398782 w 2354580"/>
              <a:gd name="connsiteY6" fmla="*/ 1432560 h 1432560"/>
              <a:gd name="connsiteX7" fmla="*/ 0 w 2354580"/>
              <a:gd name="connsiteY7" fmla="*/ 1033778 h 1432560"/>
              <a:gd name="connsiteX8" fmla="*/ 4763 w 2354580"/>
              <a:gd name="connsiteY8" fmla="*/ 5875 h 1432560"/>
              <a:gd name="connsiteX0" fmla="*/ 4763 w 2354580"/>
              <a:gd name="connsiteY0" fmla="*/ 0 h 1433829"/>
              <a:gd name="connsiteX1" fmla="*/ 398782 w 2354580"/>
              <a:gd name="connsiteY1" fmla="*/ 1269 h 1433829"/>
              <a:gd name="connsiteX2" fmla="*/ 1955798 w 2354580"/>
              <a:gd name="connsiteY2" fmla="*/ 1269 h 1433829"/>
              <a:gd name="connsiteX3" fmla="*/ 2354580 w 2354580"/>
              <a:gd name="connsiteY3" fmla="*/ 400051 h 1433829"/>
              <a:gd name="connsiteX4" fmla="*/ 2354580 w 2354580"/>
              <a:gd name="connsiteY4" fmla="*/ 1035047 h 1433829"/>
              <a:gd name="connsiteX5" fmla="*/ 1955798 w 2354580"/>
              <a:gd name="connsiteY5" fmla="*/ 1433829 h 1433829"/>
              <a:gd name="connsiteX6" fmla="*/ 398782 w 2354580"/>
              <a:gd name="connsiteY6" fmla="*/ 1433829 h 1433829"/>
              <a:gd name="connsiteX7" fmla="*/ 0 w 2354580"/>
              <a:gd name="connsiteY7" fmla="*/ 1035047 h 1433829"/>
              <a:gd name="connsiteX8" fmla="*/ 4763 w 2354580"/>
              <a:gd name="connsiteY8" fmla="*/ 0 h 1433829"/>
              <a:gd name="connsiteX0" fmla="*/ 4763 w 2354580"/>
              <a:gd name="connsiteY0" fmla="*/ 0 h 1433829"/>
              <a:gd name="connsiteX1" fmla="*/ 398782 w 2354580"/>
              <a:gd name="connsiteY1" fmla="*/ 1269 h 1433829"/>
              <a:gd name="connsiteX2" fmla="*/ 1955798 w 2354580"/>
              <a:gd name="connsiteY2" fmla="*/ 1269 h 1433829"/>
              <a:gd name="connsiteX3" fmla="*/ 2354580 w 2354580"/>
              <a:gd name="connsiteY3" fmla="*/ 400051 h 1433829"/>
              <a:gd name="connsiteX4" fmla="*/ 2354580 w 2354580"/>
              <a:gd name="connsiteY4" fmla="*/ 1035047 h 1433829"/>
              <a:gd name="connsiteX5" fmla="*/ 1955798 w 2354580"/>
              <a:gd name="connsiteY5" fmla="*/ 1433829 h 1433829"/>
              <a:gd name="connsiteX6" fmla="*/ 398782 w 2354580"/>
              <a:gd name="connsiteY6" fmla="*/ 1433829 h 1433829"/>
              <a:gd name="connsiteX7" fmla="*/ 0 w 2354580"/>
              <a:gd name="connsiteY7" fmla="*/ 1035047 h 1433829"/>
              <a:gd name="connsiteX8" fmla="*/ 4763 w 2354580"/>
              <a:gd name="connsiteY8" fmla="*/ 0 h 1433829"/>
              <a:gd name="connsiteX0" fmla="*/ 4763 w 2354580"/>
              <a:gd name="connsiteY0" fmla="*/ 0 h 1433829"/>
              <a:gd name="connsiteX1" fmla="*/ 398782 w 2354580"/>
              <a:gd name="connsiteY1" fmla="*/ 1269 h 1433829"/>
              <a:gd name="connsiteX2" fmla="*/ 1955798 w 2354580"/>
              <a:gd name="connsiteY2" fmla="*/ 1269 h 1433829"/>
              <a:gd name="connsiteX3" fmla="*/ 2354580 w 2354580"/>
              <a:gd name="connsiteY3" fmla="*/ 400051 h 1433829"/>
              <a:gd name="connsiteX4" fmla="*/ 2354580 w 2354580"/>
              <a:gd name="connsiteY4" fmla="*/ 1035047 h 1433829"/>
              <a:gd name="connsiteX5" fmla="*/ 1955798 w 2354580"/>
              <a:gd name="connsiteY5" fmla="*/ 1433829 h 1433829"/>
              <a:gd name="connsiteX6" fmla="*/ 398782 w 2354580"/>
              <a:gd name="connsiteY6" fmla="*/ 1433829 h 1433829"/>
              <a:gd name="connsiteX7" fmla="*/ 0 w 2354580"/>
              <a:gd name="connsiteY7" fmla="*/ 1035047 h 1433829"/>
              <a:gd name="connsiteX8" fmla="*/ 4763 w 2354580"/>
              <a:gd name="connsiteY8" fmla="*/ 0 h 1433829"/>
              <a:gd name="connsiteX0" fmla="*/ 4763 w 2432776"/>
              <a:gd name="connsiteY0" fmla="*/ 0 h 1433829"/>
              <a:gd name="connsiteX1" fmla="*/ 398782 w 2432776"/>
              <a:gd name="connsiteY1" fmla="*/ 1269 h 1433829"/>
              <a:gd name="connsiteX2" fmla="*/ 1955798 w 2432776"/>
              <a:gd name="connsiteY2" fmla="*/ 1269 h 1433829"/>
              <a:gd name="connsiteX3" fmla="*/ 2354580 w 2432776"/>
              <a:gd name="connsiteY3" fmla="*/ 400051 h 1433829"/>
              <a:gd name="connsiteX4" fmla="*/ 2354580 w 2432776"/>
              <a:gd name="connsiteY4" fmla="*/ 1035047 h 1433829"/>
              <a:gd name="connsiteX5" fmla="*/ 2327273 w 2432776"/>
              <a:gd name="connsiteY5" fmla="*/ 1433829 h 1433829"/>
              <a:gd name="connsiteX6" fmla="*/ 398782 w 2432776"/>
              <a:gd name="connsiteY6" fmla="*/ 1433829 h 1433829"/>
              <a:gd name="connsiteX7" fmla="*/ 0 w 2432776"/>
              <a:gd name="connsiteY7" fmla="*/ 1035047 h 1433829"/>
              <a:gd name="connsiteX8" fmla="*/ 4763 w 2432776"/>
              <a:gd name="connsiteY8" fmla="*/ 0 h 1433829"/>
              <a:gd name="connsiteX0" fmla="*/ 4763 w 2441222"/>
              <a:gd name="connsiteY0" fmla="*/ 0 h 1433829"/>
              <a:gd name="connsiteX1" fmla="*/ 398782 w 2441222"/>
              <a:gd name="connsiteY1" fmla="*/ 1269 h 1433829"/>
              <a:gd name="connsiteX2" fmla="*/ 1955798 w 2441222"/>
              <a:gd name="connsiteY2" fmla="*/ 1269 h 1433829"/>
              <a:gd name="connsiteX3" fmla="*/ 2354580 w 2441222"/>
              <a:gd name="connsiteY3" fmla="*/ 400051 h 1433829"/>
              <a:gd name="connsiteX4" fmla="*/ 2354580 w 2441222"/>
              <a:gd name="connsiteY4" fmla="*/ 1035047 h 1433829"/>
              <a:gd name="connsiteX5" fmla="*/ 2339179 w 2441222"/>
              <a:gd name="connsiteY5" fmla="*/ 1431447 h 1433829"/>
              <a:gd name="connsiteX6" fmla="*/ 398782 w 2441222"/>
              <a:gd name="connsiteY6" fmla="*/ 1433829 h 1433829"/>
              <a:gd name="connsiteX7" fmla="*/ 0 w 2441222"/>
              <a:gd name="connsiteY7" fmla="*/ 1035047 h 1433829"/>
              <a:gd name="connsiteX8" fmla="*/ 4763 w 2441222"/>
              <a:gd name="connsiteY8" fmla="*/ 0 h 1433829"/>
              <a:gd name="connsiteX0" fmla="*/ 4763 w 2449885"/>
              <a:gd name="connsiteY0" fmla="*/ 0 h 1433829"/>
              <a:gd name="connsiteX1" fmla="*/ 398782 w 2449885"/>
              <a:gd name="connsiteY1" fmla="*/ 1269 h 1433829"/>
              <a:gd name="connsiteX2" fmla="*/ 1955798 w 2449885"/>
              <a:gd name="connsiteY2" fmla="*/ 1269 h 1433829"/>
              <a:gd name="connsiteX3" fmla="*/ 2354580 w 2449885"/>
              <a:gd name="connsiteY3" fmla="*/ 400051 h 1433829"/>
              <a:gd name="connsiteX4" fmla="*/ 2354580 w 2449885"/>
              <a:gd name="connsiteY4" fmla="*/ 1035047 h 1433829"/>
              <a:gd name="connsiteX5" fmla="*/ 2351086 w 2449885"/>
              <a:gd name="connsiteY5" fmla="*/ 1433828 h 1433829"/>
              <a:gd name="connsiteX6" fmla="*/ 398782 w 2449885"/>
              <a:gd name="connsiteY6" fmla="*/ 1433829 h 1433829"/>
              <a:gd name="connsiteX7" fmla="*/ 0 w 2449885"/>
              <a:gd name="connsiteY7" fmla="*/ 1035047 h 1433829"/>
              <a:gd name="connsiteX8" fmla="*/ 4763 w 2449885"/>
              <a:gd name="connsiteY8" fmla="*/ 0 h 1433829"/>
              <a:gd name="connsiteX0" fmla="*/ 4763 w 2355967"/>
              <a:gd name="connsiteY0" fmla="*/ 0 h 1433829"/>
              <a:gd name="connsiteX1" fmla="*/ 398782 w 2355967"/>
              <a:gd name="connsiteY1" fmla="*/ 1269 h 1433829"/>
              <a:gd name="connsiteX2" fmla="*/ 1955798 w 2355967"/>
              <a:gd name="connsiteY2" fmla="*/ 1269 h 1433829"/>
              <a:gd name="connsiteX3" fmla="*/ 2354580 w 2355967"/>
              <a:gd name="connsiteY3" fmla="*/ 400051 h 1433829"/>
              <a:gd name="connsiteX4" fmla="*/ 2354580 w 2355967"/>
              <a:gd name="connsiteY4" fmla="*/ 1035047 h 1433829"/>
              <a:gd name="connsiteX5" fmla="*/ 2351086 w 2355967"/>
              <a:gd name="connsiteY5" fmla="*/ 1433828 h 1433829"/>
              <a:gd name="connsiteX6" fmla="*/ 398782 w 2355967"/>
              <a:gd name="connsiteY6" fmla="*/ 1433829 h 1433829"/>
              <a:gd name="connsiteX7" fmla="*/ 0 w 2355967"/>
              <a:gd name="connsiteY7" fmla="*/ 1035047 h 1433829"/>
              <a:gd name="connsiteX8" fmla="*/ 4763 w 2355967"/>
              <a:gd name="connsiteY8" fmla="*/ 0 h 143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5967" h="1433829">
                <a:moveTo>
                  <a:pt x="4763" y="0"/>
                </a:moveTo>
                <a:cubicBezTo>
                  <a:pt x="30957" y="1215"/>
                  <a:pt x="178541" y="1269"/>
                  <a:pt x="398782" y="1269"/>
                </a:cubicBezTo>
                <a:lnTo>
                  <a:pt x="1955798" y="1269"/>
                </a:lnTo>
                <a:cubicBezTo>
                  <a:pt x="2176039" y="1269"/>
                  <a:pt x="2354580" y="179810"/>
                  <a:pt x="2354580" y="400051"/>
                </a:cubicBezTo>
                <a:lnTo>
                  <a:pt x="2354580" y="1035047"/>
                </a:lnTo>
                <a:cubicBezTo>
                  <a:pt x="2354580" y="1255288"/>
                  <a:pt x="2359396" y="1431446"/>
                  <a:pt x="2351086" y="1433828"/>
                </a:cubicBezTo>
                <a:lnTo>
                  <a:pt x="398782" y="1433829"/>
                </a:lnTo>
                <a:cubicBezTo>
                  <a:pt x="178541" y="1433829"/>
                  <a:pt x="0" y="1255288"/>
                  <a:pt x="0" y="1035047"/>
                </a:cubicBezTo>
                <a:cubicBezTo>
                  <a:pt x="1588" y="691619"/>
                  <a:pt x="3175" y="343428"/>
                  <a:pt x="4763" y="0"/>
                </a:cubicBezTo>
                <a:close/>
              </a:path>
            </a:pathLst>
          </a:cu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oAutofit/>
          </a:bodyPr>
          <a:lstStyle/>
          <a:p>
            <a:pPr algn="ctr"/>
            <a:endParaRPr lang="en-US" sz="1400" b="1" dirty="0">
              <a:solidFill>
                <a:schemeClr val="tx2"/>
              </a:solidFill>
            </a:endParaRPr>
          </a:p>
        </p:txBody>
      </p:sp>
      <p:sp>
        <p:nvSpPr>
          <p:cNvPr id="20" name="Rectangle 19"/>
          <p:cNvSpPr/>
          <p:nvPr/>
        </p:nvSpPr>
        <p:spPr>
          <a:xfrm>
            <a:off x="2699964" y="1702549"/>
            <a:ext cx="1699476" cy="615553"/>
          </a:xfrm>
          <a:prstGeom prst="rect">
            <a:avLst/>
          </a:prstGeom>
        </p:spPr>
        <p:txBody>
          <a:bodyPr wrap="square" lIns="0" tIns="0" rIns="0" bIns="0">
            <a:spAutoFit/>
          </a:bodyPr>
          <a:lstStyle/>
          <a:p>
            <a:pPr>
              <a:spcBef>
                <a:spcPts val="600"/>
              </a:spcBef>
            </a:pPr>
            <a:r>
              <a:rPr lang="en-US" sz="2000" b="1" dirty="0">
                <a:solidFill>
                  <a:schemeClr val="bg1"/>
                </a:solidFill>
              </a:rPr>
              <a:t>Interests </a:t>
            </a:r>
            <a:br>
              <a:rPr lang="en-US" sz="2000" b="1" dirty="0">
                <a:solidFill>
                  <a:schemeClr val="bg1"/>
                </a:solidFill>
              </a:rPr>
            </a:br>
            <a:r>
              <a:rPr lang="en-US" sz="2000" b="1" dirty="0">
                <a:solidFill>
                  <a:schemeClr val="bg1"/>
                </a:solidFill>
              </a:rPr>
              <a:t>and benefits </a:t>
            </a:r>
          </a:p>
        </p:txBody>
      </p:sp>
      <p:sp>
        <p:nvSpPr>
          <p:cNvPr id="26" name="Rounded Rectangle 5"/>
          <p:cNvSpPr/>
          <p:nvPr/>
        </p:nvSpPr>
        <p:spPr>
          <a:xfrm flipV="1">
            <a:off x="1948348" y="2955935"/>
            <a:ext cx="2982112" cy="1863153"/>
          </a:xfrm>
          <a:custGeom>
            <a:avLst/>
            <a:gdLst>
              <a:gd name="connsiteX0" fmla="*/ 0 w 2354580"/>
              <a:gd name="connsiteY0" fmla="*/ 398782 h 1432560"/>
              <a:gd name="connsiteX1" fmla="*/ 398782 w 2354580"/>
              <a:gd name="connsiteY1" fmla="*/ 0 h 1432560"/>
              <a:gd name="connsiteX2" fmla="*/ 1955798 w 2354580"/>
              <a:gd name="connsiteY2" fmla="*/ 0 h 1432560"/>
              <a:gd name="connsiteX3" fmla="*/ 2354580 w 2354580"/>
              <a:gd name="connsiteY3" fmla="*/ 398782 h 1432560"/>
              <a:gd name="connsiteX4" fmla="*/ 2354580 w 2354580"/>
              <a:gd name="connsiteY4" fmla="*/ 1033778 h 1432560"/>
              <a:gd name="connsiteX5" fmla="*/ 1955798 w 2354580"/>
              <a:gd name="connsiteY5" fmla="*/ 1432560 h 1432560"/>
              <a:gd name="connsiteX6" fmla="*/ 398782 w 2354580"/>
              <a:gd name="connsiteY6" fmla="*/ 1432560 h 1432560"/>
              <a:gd name="connsiteX7" fmla="*/ 0 w 2354580"/>
              <a:gd name="connsiteY7" fmla="*/ 1033778 h 1432560"/>
              <a:gd name="connsiteX8" fmla="*/ 0 w 2354580"/>
              <a:gd name="connsiteY8" fmla="*/ 398782 h 1432560"/>
              <a:gd name="connsiteX0" fmla="*/ 0 w 2362200"/>
              <a:gd name="connsiteY0" fmla="*/ 102717 h 1517495"/>
              <a:gd name="connsiteX1" fmla="*/ 406402 w 2362200"/>
              <a:gd name="connsiteY1" fmla="*/ 84935 h 1517495"/>
              <a:gd name="connsiteX2" fmla="*/ 1963418 w 2362200"/>
              <a:gd name="connsiteY2" fmla="*/ 84935 h 1517495"/>
              <a:gd name="connsiteX3" fmla="*/ 2362200 w 2362200"/>
              <a:gd name="connsiteY3" fmla="*/ 483717 h 1517495"/>
              <a:gd name="connsiteX4" fmla="*/ 2362200 w 2362200"/>
              <a:gd name="connsiteY4" fmla="*/ 1118713 h 1517495"/>
              <a:gd name="connsiteX5" fmla="*/ 1963418 w 2362200"/>
              <a:gd name="connsiteY5" fmla="*/ 1517495 h 1517495"/>
              <a:gd name="connsiteX6" fmla="*/ 406402 w 2362200"/>
              <a:gd name="connsiteY6" fmla="*/ 1517495 h 1517495"/>
              <a:gd name="connsiteX7" fmla="*/ 7620 w 2362200"/>
              <a:gd name="connsiteY7" fmla="*/ 1118713 h 1517495"/>
              <a:gd name="connsiteX8" fmla="*/ 0 w 2362200"/>
              <a:gd name="connsiteY8" fmla="*/ 102717 h 1517495"/>
              <a:gd name="connsiteX0" fmla="*/ 0 w 2362200"/>
              <a:gd name="connsiteY0" fmla="*/ 17782 h 1432560"/>
              <a:gd name="connsiteX1" fmla="*/ 406402 w 2362200"/>
              <a:gd name="connsiteY1" fmla="*/ 0 h 1432560"/>
              <a:gd name="connsiteX2" fmla="*/ 1963418 w 2362200"/>
              <a:gd name="connsiteY2" fmla="*/ 0 h 1432560"/>
              <a:gd name="connsiteX3" fmla="*/ 2362200 w 2362200"/>
              <a:gd name="connsiteY3" fmla="*/ 398782 h 1432560"/>
              <a:gd name="connsiteX4" fmla="*/ 2362200 w 2362200"/>
              <a:gd name="connsiteY4" fmla="*/ 1033778 h 1432560"/>
              <a:gd name="connsiteX5" fmla="*/ 1963418 w 2362200"/>
              <a:gd name="connsiteY5" fmla="*/ 1432560 h 1432560"/>
              <a:gd name="connsiteX6" fmla="*/ 406402 w 2362200"/>
              <a:gd name="connsiteY6" fmla="*/ 1432560 h 1432560"/>
              <a:gd name="connsiteX7" fmla="*/ 7620 w 2362200"/>
              <a:gd name="connsiteY7" fmla="*/ 1033778 h 1432560"/>
              <a:gd name="connsiteX8" fmla="*/ 0 w 2362200"/>
              <a:gd name="connsiteY8" fmla="*/ 17782 h 1432560"/>
              <a:gd name="connsiteX0" fmla="*/ 0 w 2362200"/>
              <a:gd name="connsiteY0" fmla="*/ 2542 h 1432560"/>
              <a:gd name="connsiteX1" fmla="*/ 406402 w 2362200"/>
              <a:gd name="connsiteY1" fmla="*/ 0 h 1432560"/>
              <a:gd name="connsiteX2" fmla="*/ 1963418 w 2362200"/>
              <a:gd name="connsiteY2" fmla="*/ 0 h 1432560"/>
              <a:gd name="connsiteX3" fmla="*/ 2362200 w 2362200"/>
              <a:gd name="connsiteY3" fmla="*/ 398782 h 1432560"/>
              <a:gd name="connsiteX4" fmla="*/ 2362200 w 2362200"/>
              <a:gd name="connsiteY4" fmla="*/ 1033778 h 1432560"/>
              <a:gd name="connsiteX5" fmla="*/ 1963418 w 2362200"/>
              <a:gd name="connsiteY5" fmla="*/ 1432560 h 1432560"/>
              <a:gd name="connsiteX6" fmla="*/ 406402 w 2362200"/>
              <a:gd name="connsiteY6" fmla="*/ 1432560 h 1432560"/>
              <a:gd name="connsiteX7" fmla="*/ 7620 w 2362200"/>
              <a:gd name="connsiteY7" fmla="*/ 1033778 h 1432560"/>
              <a:gd name="connsiteX8" fmla="*/ 0 w 2362200"/>
              <a:gd name="connsiteY8" fmla="*/ 2542 h 1432560"/>
              <a:gd name="connsiteX0" fmla="*/ 0 w 2354580"/>
              <a:gd name="connsiteY0" fmla="*/ 17782 h 1432560"/>
              <a:gd name="connsiteX1" fmla="*/ 398782 w 2354580"/>
              <a:gd name="connsiteY1" fmla="*/ 0 h 1432560"/>
              <a:gd name="connsiteX2" fmla="*/ 1955798 w 2354580"/>
              <a:gd name="connsiteY2" fmla="*/ 0 h 1432560"/>
              <a:gd name="connsiteX3" fmla="*/ 2354580 w 2354580"/>
              <a:gd name="connsiteY3" fmla="*/ 398782 h 1432560"/>
              <a:gd name="connsiteX4" fmla="*/ 2354580 w 2354580"/>
              <a:gd name="connsiteY4" fmla="*/ 1033778 h 1432560"/>
              <a:gd name="connsiteX5" fmla="*/ 1955798 w 2354580"/>
              <a:gd name="connsiteY5" fmla="*/ 1432560 h 1432560"/>
              <a:gd name="connsiteX6" fmla="*/ 398782 w 2354580"/>
              <a:gd name="connsiteY6" fmla="*/ 1432560 h 1432560"/>
              <a:gd name="connsiteX7" fmla="*/ 0 w 2354580"/>
              <a:gd name="connsiteY7" fmla="*/ 1033778 h 1432560"/>
              <a:gd name="connsiteX8" fmla="*/ 0 w 2354580"/>
              <a:gd name="connsiteY8" fmla="*/ 17782 h 1432560"/>
              <a:gd name="connsiteX0" fmla="*/ 0 w 2354580"/>
              <a:gd name="connsiteY0" fmla="*/ 0 h 1433828"/>
              <a:gd name="connsiteX1" fmla="*/ 398782 w 2354580"/>
              <a:gd name="connsiteY1" fmla="*/ 1268 h 1433828"/>
              <a:gd name="connsiteX2" fmla="*/ 1955798 w 2354580"/>
              <a:gd name="connsiteY2" fmla="*/ 1268 h 1433828"/>
              <a:gd name="connsiteX3" fmla="*/ 2354580 w 2354580"/>
              <a:gd name="connsiteY3" fmla="*/ 400050 h 1433828"/>
              <a:gd name="connsiteX4" fmla="*/ 2354580 w 2354580"/>
              <a:gd name="connsiteY4" fmla="*/ 1035046 h 1433828"/>
              <a:gd name="connsiteX5" fmla="*/ 1955798 w 2354580"/>
              <a:gd name="connsiteY5" fmla="*/ 1433828 h 1433828"/>
              <a:gd name="connsiteX6" fmla="*/ 398782 w 2354580"/>
              <a:gd name="connsiteY6" fmla="*/ 1433828 h 1433828"/>
              <a:gd name="connsiteX7" fmla="*/ 0 w 2354580"/>
              <a:gd name="connsiteY7" fmla="*/ 1035046 h 1433828"/>
              <a:gd name="connsiteX8" fmla="*/ 0 w 2354580"/>
              <a:gd name="connsiteY8" fmla="*/ 0 h 1433828"/>
              <a:gd name="connsiteX0" fmla="*/ 4763 w 2354580"/>
              <a:gd name="connsiteY0" fmla="*/ 3494 h 1432560"/>
              <a:gd name="connsiteX1" fmla="*/ 398782 w 2354580"/>
              <a:gd name="connsiteY1" fmla="*/ 0 h 1432560"/>
              <a:gd name="connsiteX2" fmla="*/ 1955798 w 2354580"/>
              <a:gd name="connsiteY2" fmla="*/ 0 h 1432560"/>
              <a:gd name="connsiteX3" fmla="*/ 2354580 w 2354580"/>
              <a:gd name="connsiteY3" fmla="*/ 398782 h 1432560"/>
              <a:gd name="connsiteX4" fmla="*/ 2354580 w 2354580"/>
              <a:gd name="connsiteY4" fmla="*/ 1033778 h 1432560"/>
              <a:gd name="connsiteX5" fmla="*/ 1955798 w 2354580"/>
              <a:gd name="connsiteY5" fmla="*/ 1432560 h 1432560"/>
              <a:gd name="connsiteX6" fmla="*/ 398782 w 2354580"/>
              <a:gd name="connsiteY6" fmla="*/ 1432560 h 1432560"/>
              <a:gd name="connsiteX7" fmla="*/ 0 w 2354580"/>
              <a:gd name="connsiteY7" fmla="*/ 1033778 h 1432560"/>
              <a:gd name="connsiteX8" fmla="*/ 4763 w 2354580"/>
              <a:gd name="connsiteY8" fmla="*/ 3494 h 1432560"/>
              <a:gd name="connsiteX0" fmla="*/ 2382 w 2354580"/>
              <a:gd name="connsiteY0" fmla="*/ 0 h 1436210"/>
              <a:gd name="connsiteX1" fmla="*/ 398782 w 2354580"/>
              <a:gd name="connsiteY1" fmla="*/ 3650 h 1436210"/>
              <a:gd name="connsiteX2" fmla="*/ 1955798 w 2354580"/>
              <a:gd name="connsiteY2" fmla="*/ 3650 h 1436210"/>
              <a:gd name="connsiteX3" fmla="*/ 2354580 w 2354580"/>
              <a:gd name="connsiteY3" fmla="*/ 402432 h 1436210"/>
              <a:gd name="connsiteX4" fmla="*/ 2354580 w 2354580"/>
              <a:gd name="connsiteY4" fmla="*/ 1037428 h 1436210"/>
              <a:gd name="connsiteX5" fmla="*/ 1955798 w 2354580"/>
              <a:gd name="connsiteY5" fmla="*/ 1436210 h 1436210"/>
              <a:gd name="connsiteX6" fmla="*/ 398782 w 2354580"/>
              <a:gd name="connsiteY6" fmla="*/ 1436210 h 1436210"/>
              <a:gd name="connsiteX7" fmla="*/ 0 w 2354580"/>
              <a:gd name="connsiteY7" fmla="*/ 1037428 h 1436210"/>
              <a:gd name="connsiteX8" fmla="*/ 2382 w 2354580"/>
              <a:gd name="connsiteY8" fmla="*/ 0 h 1436210"/>
              <a:gd name="connsiteX0" fmla="*/ 4763 w 2354580"/>
              <a:gd name="connsiteY0" fmla="*/ 5875 h 1432560"/>
              <a:gd name="connsiteX1" fmla="*/ 398782 w 2354580"/>
              <a:gd name="connsiteY1" fmla="*/ 0 h 1432560"/>
              <a:gd name="connsiteX2" fmla="*/ 1955798 w 2354580"/>
              <a:gd name="connsiteY2" fmla="*/ 0 h 1432560"/>
              <a:gd name="connsiteX3" fmla="*/ 2354580 w 2354580"/>
              <a:gd name="connsiteY3" fmla="*/ 398782 h 1432560"/>
              <a:gd name="connsiteX4" fmla="*/ 2354580 w 2354580"/>
              <a:gd name="connsiteY4" fmla="*/ 1033778 h 1432560"/>
              <a:gd name="connsiteX5" fmla="*/ 1955798 w 2354580"/>
              <a:gd name="connsiteY5" fmla="*/ 1432560 h 1432560"/>
              <a:gd name="connsiteX6" fmla="*/ 398782 w 2354580"/>
              <a:gd name="connsiteY6" fmla="*/ 1432560 h 1432560"/>
              <a:gd name="connsiteX7" fmla="*/ 0 w 2354580"/>
              <a:gd name="connsiteY7" fmla="*/ 1033778 h 1432560"/>
              <a:gd name="connsiteX8" fmla="*/ 4763 w 2354580"/>
              <a:gd name="connsiteY8" fmla="*/ 5875 h 1432560"/>
              <a:gd name="connsiteX0" fmla="*/ 4763 w 2354580"/>
              <a:gd name="connsiteY0" fmla="*/ 0 h 1433829"/>
              <a:gd name="connsiteX1" fmla="*/ 398782 w 2354580"/>
              <a:gd name="connsiteY1" fmla="*/ 1269 h 1433829"/>
              <a:gd name="connsiteX2" fmla="*/ 1955798 w 2354580"/>
              <a:gd name="connsiteY2" fmla="*/ 1269 h 1433829"/>
              <a:gd name="connsiteX3" fmla="*/ 2354580 w 2354580"/>
              <a:gd name="connsiteY3" fmla="*/ 400051 h 1433829"/>
              <a:gd name="connsiteX4" fmla="*/ 2354580 w 2354580"/>
              <a:gd name="connsiteY4" fmla="*/ 1035047 h 1433829"/>
              <a:gd name="connsiteX5" fmla="*/ 1955798 w 2354580"/>
              <a:gd name="connsiteY5" fmla="*/ 1433829 h 1433829"/>
              <a:gd name="connsiteX6" fmla="*/ 398782 w 2354580"/>
              <a:gd name="connsiteY6" fmla="*/ 1433829 h 1433829"/>
              <a:gd name="connsiteX7" fmla="*/ 0 w 2354580"/>
              <a:gd name="connsiteY7" fmla="*/ 1035047 h 1433829"/>
              <a:gd name="connsiteX8" fmla="*/ 4763 w 2354580"/>
              <a:gd name="connsiteY8" fmla="*/ 0 h 1433829"/>
              <a:gd name="connsiteX0" fmla="*/ 4763 w 2354580"/>
              <a:gd name="connsiteY0" fmla="*/ 0 h 1433829"/>
              <a:gd name="connsiteX1" fmla="*/ 398782 w 2354580"/>
              <a:gd name="connsiteY1" fmla="*/ 1269 h 1433829"/>
              <a:gd name="connsiteX2" fmla="*/ 1955798 w 2354580"/>
              <a:gd name="connsiteY2" fmla="*/ 1269 h 1433829"/>
              <a:gd name="connsiteX3" fmla="*/ 2354580 w 2354580"/>
              <a:gd name="connsiteY3" fmla="*/ 400051 h 1433829"/>
              <a:gd name="connsiteX4" fmla="*/ 2354580 w 2354580"/>
              <a:gd name="connsiteY4" fmla="*/ 1035047 h 1433829"/>
              <a:gd name="connsiteX5" fmla="*/ 1955798 w 2354580"/>
              <a:gd name="connsiteY5" fmla="*/ 1433829 h 1433829"/>
              <a:gd name="connsiteX6" fmla="*/ 398782 w 2354580"/>
              <a:gd name="connsiteY6" fmla="*/ 1433829 h 1433829"/>
              <a:gd name="connsiteX7" fmla="*/ 0 w 2354580"/>
              <a:gd name="connsiteY7" fmla="*/ 1035047 h 1433829"/>
              <a:gd name="connsiteX8" fmla="*/ 4763 w 2354580"/>
              <a:gd name="connsiteY8" fmla="*/ 0 h 1433829"/>
              <a:gd name="connsiteX0" fmla="*/ 4763 w 2354580"/>
              <a:gd name="connsiteY0" fmla="*/ 0 h 1433829"/>
              <a:gd name="connsiteX1" fmla="*/ 398782 w 2354580"/>
              <a:gd name="connsiteY1" fmla="*/ 1269 h 1433829"/>
              <a:gd name="connsiteX2" fmla="*/ 1955798 w 2354580"/>
              <a:gd name="connsiteY2" fmla="*/ 1269 h 1433829"/>
              <a:gd name="connsiteX3" fmla="*/ 2354580 w 2354580"/>
              <a:gd name="connsiteY3" fmla="*/ 400051 h 1433829"/>
              <a:gd name="connsiteX4" fmla="*/ 2354580 w 2354580"/>
              <a:gd name="connsiteY4" fmla="*/ 1035047 h 1433829"/>
              <a:gd name="connsiteX5" fmla="*/ 1955798 w 2354580"/>
              <a:gd name="connsiteY5" fmla="*/ 1433829 h 1433829"/>
              <a:gd name="connsiteX6" fmla="*/ 398782 w 2354580"/>
              <a:gd name="connsiteY6" fmla="*/ 1433829 h 1433829"/>
              <a:gd name="connsiteX7" fmla="*/ 0 w 2354580"/>
              <a:gd name="connsiteY7" fmla="*/ 1035047 h 1433829"/>
              <a:gd name="connsiteX8" fmla="*/ 4763 w 2354580"/>
              <a:gd name="connsiteY8" fmla="*/ 0 h 1433829"/>
              <a:gd name="connsiteX0" fmla="*/ 4763 w 2432776"/>
              <a:gd name="connsiteY0" fmla="*/ 0 h 1433829"/>
              <a:gd name="connsiteX1" fmla="*/ 398782 w 2432776"/>
              <a:gd name="connsiteY1" fmla="*/ 1269 h 1433829"/>
              <a:gd name="connsiteX2" fmla="*/ 1955798 w 2432776"/>
              <a:gd name="connsiteY2" fmla="*/ 1269 h 1433829"/>
              <a:gd name="connsiteX3" fmla="*/ 2354580 w 2432776"/>
              <a:gd name="connsiteY3" fmla="*/ 400051 h 1433829"/>
              <a:gd name="connsiteX4" fmla="*/ 2354580 w 2432776"/>
              <a:gd name="connsiteY4" fmla="*/ 1035047 h 1433829"/>
              <a:gd name="connsiteX5" fmla="*/ 2327273 w 2432776"/>
              <a:gd name="connsiteY5" fmla="*/ 1433829 h 1433829"/>
              <a:gd name="connsiteX6" fmla="*/ 398782 w 2432776"/>
              <a:gd name="connsiteY6" fmla="*/ 1433829 h 1433829"/>
              <a:gd name="connsiteX7" fmla="*/ 0 w 2432776"/>
              <a:gd name="connsiteY7" fmla="*/ 1035047 h 1433829"/>
              <a:gd name="connsiteX8" fmla="*/ 4763 w 2432776"/>
              <a:gd name="connsiteY8" fmla="*/ 0 h 1433829"/>
              <a:gd name="connsiteX0" fmla="*/ 4763 w 2441222"/>
              <a:gd name="connsiteY0" fmla="*/ 0 h 1433829"/>
              <a:gd name="connsiteX1" fmla="*/ 398782 w 2441222"/>
              <a:gd name="connsiteY1" fmla="*/ 1269 h 1433829"/>
              <a:gd name="connsiteX2" fmla="*/ 1955798 w 2441222"/>
              <a:gd name="connsiteY2" fmla="*/ 1269 h 1433829"/>
              <a:gd name="connsiteX3" fmla="*/ 2354580 w 2441222"/>
              <a:gd name="connsiteY3" fmla="*/ 400051 h 1433829"/>
              <a:gd name="connsiteX4" fmla="*/ 2354580 w 2441222"/>
              <a:gd name="connsiteY4" fmla="*/ 1035047 h 1433829"/>
              <a:gd name="connsiteX5" fmla="*/ 2339179 w 2441222"/>
              <a:gd name="connsiteY5" fmla="*/ 1431447 h 1433829"/>
              <a:gd name="connsiteX6" fmla="*/ 398782 w 2441222"/>
              <a:gd name="connsiteY6" fmla="*/ 1433829 h 1433829"/>
              <a:gd name="connsiteX7" fmla="*/ 0 w 2441222"/>
              <a:gd name="connsiteY7" fmla="*/ 1035047 h 1433829"/>
              <a:gd name="connsiteX8" fmla="*/ 4763 w 2441222"/>
              <a:gd name="connsiteY8" fmla="*/ 0 h 1433829"/>
              <a:gd name="connsiteX0" fmla="*/ 4763 w 2449885"/>
              <a:gd name="connsiteY0" fmla="*/ 0 h 1433829"/>
              <a:gd name="connsiteX1" fmla="*/ 398782 w 2449885"/>
              <a:gd name="connsiteY1" fmla="*/ 1269 h 1433829"/>
              <a:gd name="connsiteX2" fmla="*/ 1955798 w 2449885"/>
              <a:gd name="connsiteY2" fmla="*/ 1269 h 1433829"/>
              <a:gd name="connsiteX3" fmla="*/ 2354580 w 2449885"/>
              <a:gd name="connsiteY3" fmla="*/ 400051 h 1433829"/>
              <a:gd name="connsiteX4" fmla="*/ 2354580 w 2449885"/>
              <a:gd name="connsiteY4" fmla="*/ 1035047 h 1433829"/>
              <a:gd name="connsiteX5" fmla="*/ 2351086 w 2449885"/>
              <a:gd name="connsiteY5" fmla="*/ 1433828 h 1433829"/>
              <a:gd name="connsiteX6" fmla="*/ 398782 w 2449885"/>
              <a:gd name="connsiteY6" fmla="*/ 1433829 h 1433829"/>
              <a:gd name="connsiteX7" fmla="*/ 0 w 2449885"/>
              <a:gd name="connsiteY7" fmla="*/ 1035047 h 1433829"/>
              <a:gd name="connsiteX8" fmla="*/ 4763 w 2449885"/>
              <a:gd name="connsiteY8" fmla="*/ 0 h 1433829"/>
              <a:gd name="connsiteX0" fmla="*/ 4763 w 2355967"/>
              <a:gd name="connsiteY0" fmla="*/ 0 h 1433829"/>
              <a:gd name="connsiteX1" fmla="*/ 398782 w 2355967"/>
              <a:gd name="connsiteY1" fmla="*/ 1269 h 1433829"/>
              <a:gd name="connsiteX2" fmla="*/ 1955798 w 2355967"/>
              <a:gd name="connsiteY2" fmla="*/ 1269 h 1433829"/>
              <a:gd name="connsiteX3" fmla="*/ 2354580 w 2355967"/>
              <a:gd name="connsiteY3" fmla="*/ 400051 h 1433829"/>
              <a:gd name="connsiteX4" fmla="*/ 2354580 w 2355967"/>
              <a:gd name="connsiteY4" fmla="*/ 1035047 h 1433829"/>
              <a:gd name="connsiteX5" fmla="*/ 2351086 w 2355967"/>
              <a:gd name="connsiteY5" fmla="*/ 1433828 h 1433829"/>
              <a:gd name="connsiteX6" fmla="*/ 398782 w 2355967"/>
              <a:gd name="connsiteY6" fmla="*/ 1433829 h 1433829"/>
              <a:gd name="connsiteX7" fmla="*/ 0 w 2355967"/>
              <a:gd name="connsiteY7" fmla="*/ 1035047 h 1433829"/>
              <a:gd name="connsiteX8" fmla="*/ 4763 w 2355967"/>
              <a:gd name="connsiteY8" fmla="*/ 0 h 143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5967" h="1433829">
                <a:moveTo>
                  <a:pt x="4763" y="0"/>
                </a:moveTo>
                <a:cubicBezTo>
                  <a:pt x="30957" y="1215"/>
                  <a:pt x="178541" y="1269"/>
                  <a:pt x="398782" y="1269"/>
                </a:cubicBezTo>
                <a:lnTo>
                  <a:pt x="1955798" y="1269"/>
                </a:lnTo>
                <a:cubicBezTo>
                  <a:pt x="2176039" y="1269"/>
                  <a:pt x="2354580" y="179810"/>
                  <a:pt x="2354580" y="400051"/>
                </a:cubicBezTo>
                <a:lnTo>
                  <a:pt x="2354580" y="1035047"/>
                </a:lnTo>
                <a:cubicBezTo>
                  <a:pt x="2354580" y="1255288"/>
                  <a:pt x="2359396" y="1431446"/>
                  <a:pt x="2351086" y="1433828"/>
                </a:cubicBezTo>
                <a:lnTo>
                  <a:pt x="398782" y="1433829"/>
                </a:lnTo>
                <a:cubicBezTo>
                  <a:pt x="178541" y="1433829"/>
                  <a:pt x="0" y="1255288"/>
                  <a:pt x="0" y="1035047"/>
                </a:cubicBezTo>
                <a:cubicBezTo>
                  <a:pt x="1588" y="691619"/>
                  <a:pt x="3175" y="343428"/>
                  <a:pt x="4763" y="0"/>
                </a:cubicBezTo>
                <a:close/>
              </a:path>
            </a:pathLst>
          </a:custGeom>
          <a:solidFill>
            <a:schemeClr val="tx2">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oAutofit/>
          </a:bodyPr>
          <a:lstStyle/>
          <a:p>
            <a:pPr algn="ctr"/>
            <a:endParaRPr lang="en-US" sz="1400" b="1" dirty="0">
              <a:solidFill>
                <a:schemeClr val="tx2"/>
              </a:solidFill>
            </a:endParaRPr>
          </a:p>
        </p:txBody>
      </p:sp>
      <p:sp>
        <p:nvSpPr>
          <p:cNvPr id="44" name="Rectangle 43"/>
          <p:cNvSpPr/>
          <p:nvPr/>
        </p:nvSpPr>
        <p:spPr>
          <a:xfrm>
            <a:off x="5563393" y="3264137"/>
            <a:ext cx="1549411" cy="923330"/>
          </a:xfrm>
          <a:prstGeom prst="rect">
            <a:avLst/>
          </a:prstGeom>
        </p:spPr>
        <p:txBody>
          <a:bodyPr wrap="square" lIns="0" tIns="0" rIns="0" bIns="0">
            <a:spAutoFit/>
          </a:bodyPr>
          <a:lstStyle/>
          <a:p>
            <a:pPr>
              <a:spcBef>
                <a:spcPts val="600"/>
              </a:spcBef>
            </a:pPr>
            <a:r>
              <a:rPr lang="en-US" sz="2000" b="1" dirty="0">
                <a:solidFill>
                  <a:schemeClr val="bg1"/>
                </a:solidFill>
              </a:rPr>
              <a:t>Level of existing divergence</a:t>
            </a:r>
          </a:p>
        </p:txBody>
      </p:sp>
      <p:sp>
        <p:nvSpPr>
          <p:cNvPr id="45" name="Rectangle 44"/>
          <p:cNvSpPr/>
          <p:nvPr/>
        </p:nvSpPr>
        <p:spPr>
          <a:xfrm>
            <a:off x="2461426" y="3332650"/>
            <a:ext cx="1938013" cy="923330"/>
          </a:xfrm>
          <a:prstGeom prst="rect">
            <a:avLst/>
          </a:prstGeom>
        </p:spPr>
        <p:txBody>
          <a:bodyPr wrap="square" lIns="0" tIns="0" rIns="0" bIns="0">
            <a:spAutoFit/>
          </a:bodyPr>
          <a:lstStyle/>
          <a:p>
            <a:pPr>
              <a:spcBef>
                <a:spcPts val="600"/>
              </a:spcBef>
            </a:pPr>
            <a:r>
              <a:rPr lang="en-US" sz="2000" b="1" dirty="0">
                <a:solidFill>
                  <a:schemeClr val="bg1"/>
                </a:solidFill>
              </a:rPr>
              <a:t>Evaluation of impact &amp; feasibility</a:t>
            </a:r>
          </a:p>
        </p:txBody>
      </p:sp>
      <p:sp>
        <p:nvSpPr>
          <p:cNvPr id="46" name="Rectangle 45"/>
          <p:cNvSpPr/>
          <p:nvPr/>
        </p:nvSpPr>
        <p:spPr>
          <a:xfrm>
            <a:off x="5419200" y="1706225"/>
            <a:ext cx="1565974" cy="692497"/>
          </a:xfrm>
          <a:prstGeom prst="rect">
            <a:avLst/>
          </a:prstGeom>
        </p:spPr>
        <p:txBody>
          <a:bodyPr wrap="square" lIns="0" tIns="0" rIns="0" bIns="0">
            <a:spAutoFit/>
          </a:bodyPr>
          <a:lstStyle/>
          <a:p>
            <a:pPr>
              <a:spcBef>
                <a:spcPts val="600"/>
              </a:spcBef>
            </a:pPr>
            <a:r>
              <a:rPr lang="en-US" sz="2000" b="1" dirty="0">
                <a:solidFill>
                  <a:schemeClr val="bg1"/>
                </a:solidFill>
              </a:rPr>
              <a:t>Legal </a:t>
            </a:r>
          </a:p>
          <a:p>
            <a:pPr>
              <a:spcBef>
                <a:spcPts val="600"/>
              </a:spcBef>
            </a:pPr>
            <a:r>
              <a:rPr lang="en-US" sz="2000" b="1" dirty="0">
                <a:solidFill>
                  <a:schemeClr val="bg1"/>
                </a:solidFill>
              </a:rPr>
              <a:t>constraints</a:t>
            </a:r>
          </a:p>
        </p:txBody>
      </p:sp>
      <p:pic>
        <p:nvPicPr>
          <p:cNvPr id="2" name="Picture 1"/>
          <p:cNvPicPr>
            <a:picLocks noChangeAspect="1"/>
          </p:cNvPicPr>
          <p:nvPr>
            <p:custDataLst>
              <p:tags r:id="rId2"/>
            </p:custDataLst>
          </p:nvPr>
        </p:nvPicPr>
        <p:blipFill rotWithShape="1">
          <a:blip r:embed="rId9">
            <a:lum bright="70000" contrast="-70000"/>
            <a:extLst>
              <a:ext uri="{BEBA8EAE-BF5A-486C-A8C5-ECC9F3942E4B}">
                <a14:imgProps xmlns:a14="http://schemas.microsoft.com/office/drawing/2010/main">
                  <a14:imgLayer r:embed="rId10">
                    <a14:imgEffect>
                      <a14:colorTemperature colorTemp="9826"/>
                    </a14:imgEffect>
                    <a14:imgEffect>
                      <a14:saturation sat="0"/>
                    </a14:imgEffect>
                  </a14:imgLayer>
                </a14:imgProps>
              </a:ext>
              <a:ext uri="{28A0092B-C50C-407E-A947-70E740481C1C}">
                <a14:useLocalDpi xmlns:a14="http://schemas.microsoft.com/office/drawing/2010/main" val="0"/>
              </a:ext>
            </a:extLst>
          </a:blip>
          <a:srcRect/>
          <a:stretch/>
        </p:blipFill>
        <p:spPr>
          <a:xfrm>
            <a:off x="6905548" y="3049382"/>
            <a:ext cx="689708" cy="689708"/>
          </a:xfrm>
          <a:prstGeom prst="rect">
            <a:avLst/>
          </a:prstGeom>
        </p:spPr>
      </p:pic>
      <p:pic>
        <p:nvPicPr>
          <p:cNvPr id="4" name="Picture 3"/>
          <p:cNvPicPr>
            <a:picLocks noChangeAspect="1"/>
          </p:cNvPicPr>
          <p:nvPr>
            <p:custDataLst>
              <p:tags r:id="rId3"/>
            </p:custDataLst>
          </p:nvPr>
        </p:nvPicPr>
        <p:blipFill rotWithShape="1">
          <a:blip r:embed="rId11">
            <a:biLevel thresh="25000"/>
            <a:extLst>
              <a:ext uri="{28A0092B-C50C-407E-A947-70E740481C1C}">
                <a14:useLocalDpi xmlns:a14="http://schemas.microsoft.com/office/drawing/2010/main" val="0"/>
              </a:ext>
            </a:extLst>
          </a:blip>
          <a:srcRect/>
          <a:stretch/>
        </p:blipFill>
        <p:spPr>
          <a:xfrm>
            <a:off x="4026314" y="1270880"/>
            <a:ext cx="753665" cy="753665"/>
          </a:xfrm>
          <a:prstGeom prst="rect">
            <a:avLst/>
          </a:prstGeom>
        </p:spPr>
      </p:pic>
      <p:pic>
        <p:nvPicPr>
          <p:cNvPr id="5" name="Picture 4"/>
          <p:cNvPicPr>
            <a:picLocks noChangeAspect="1"/>
          </p:cNvPicPr>
          <p:nvPr>
            <p:custDataLst>
              <p:tags r:id="rId4"/>
            </p:custDataLst>
          </p:nvPr>
        </p:nvPicPr>
        <p:blipFill rotWithShape="1">
          <a:blip r:embed="rId12">
            <a:biLevel thresh="25000"/>
            <a:extLst>
              <a:ext uri="{28A0092B-C50C-407E-A947-70E740481C1C}">
                <a14:useLocalDpi xmlns:a14="http://schemas.microsoft.com/office/drawing/2010/main" val="0"/>
              </a:ext>
            </a:extLst>
          </a:blip>
          <a:srcRect/>
          <a:stretch/>
        </p:blipFill>
        <p:spPr>
          <a:xfrm>
            <a:off x="4054442" y="3013553"/>
            <a:ext cx="725537" cy="725537"/>
          </a:xfrm>
          <a:prstGeom prst="rect">
            <a:avLst/>
          </a:prstGeom>
        </p:spPr>
      </p:pic>
      <p:pic>
        <p:nvPicPr>
          <p:cNvPr id="6" name="Picture 5"/>
          <p:cNvPicPr>
            <a:picLocks noChangeAspect="1"/>
          </p:cNvPicPr>
          <p:nvPr>
            <p:custDataLst>
              <p:tags r:id="rId5"/>
            </p:custDataLst>
          </p:nvPr>
        </p:nvPicPr>
        <p:blipFill rotWithShape="1">
          <a:blip r:embed="rId13">
            <a:biLevel thresh="25000"/>
            <a:extLst>
              <a:ext uri="{28A0092B-C50C-407E-A947-70E740481C1C}">
                <a14:useLocalDpi xmlns:a14="http://schemas.microsoft.com/office/drawing/2010/main" val="0"/>
              </a:ext>
            </a:extLst>
          </a:blip>
          <a:srcRect/>
          <a:stretch/>
        </p:blipFill>
        <p:spPr>
          <a:xfrm>
            <a:off x="6371155" y="1416252"/>
            <a:ext cx="687290" cy="687290"/>
          </a:xfrm>
          <a:prstGeom prst="rect">
            <a:avLst/>
          </a:prstGeom>
        </p:spPr>
      </p:pic>
      <p:sp>
        <p:nvSpPr>
          <p:cNvPr id="16" name="Rectangle 16"/>
          <p:cNvSpPr>
            <a:spLocks/>
          </p:cNvSpPr>
          <p:nvPr/>
        </p:nvSpPr>
        <p:spPr bwMode="auto">
          <a:xfrm>
            <a:off x="1067144" y="271164"/>
            <a:ext cx="7688494"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UltraLight"/>
              </a:rPr>
              <a:t>Convergence Project: </a:t>
            </a: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pitchFamily="2" charset="0"/>
              </a:rPr>
              <a:t>CP10. </a:t>
            </a:r>
            <a:r>
              <a:rPr lang="en-GB" sz="1100" spc="-71" dirty="0">
                <a:solidFill>
                  <a:srgbClr val="FFFFFF">
                    <a:lumMod val="65000"/>
                  </a:srgbClr>
                </a:solidFill>
                <a:latin typeface="Arial" panose="020B0604020202020204" pitchFamily="34" charset="0"/>
                <a:ea typeface="Helvetica Neue UltraLight"/>
                <a:cs typeface="Arial" panose="020B0604020202020204" pitchFamily="34" charset="0"/>
              </a:rPr>
              <a:t>Criteria for assessing disclosure of designs on the internet</a:t>
            </a:r>
          </a:p>
        </p:txBody>
      </p:sp>
    </p:spTree>
    <p:extLst>
      <p:ext uri="{BB962C8B-B14F-4D97-AF65-F5344CB8AC3E}">
        <p14:creationId xmlns:p14="http://schemas.microsoft.com/office/powerpoint/2010/main" val="4132900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a:spLocks/>
          </p:cNvSpPr>
          <p:nvPr/>
        </p:nvSpPr>
        <p:spPr bwMode="auto">
          <a:xfrm>
            <a:off x="652210" y="710901"/>
            <a:ext cx="8103428" cy="270030"/>
          </a:xfrm>
          <a:prstGeom prst="rect">
            <a:avLst/>
          </a:prstGeom>
          <a:solidFill>
            <a:srgbClr val="024DA1"/>
          </a:solidFill>
          <a:ln>
            <a:noFill/>
          </a:ln>
        </p:spPr>
        <p:txBody>
          <a:bodyPr lIns="0" tIns="0" rIns="0" bIns="0" anchor="ctr"/>
          <a:lstStyle/>
          <a:p>
            <a:pPr marL="85725"/>
            <a:r>
              <a:rPr lang="en-IE" sz="1500" b="1" spc="-71" dirty="0">
                <a:solidFill>
                  <a:srgbClr val="FFFCF6"/>
                </a:solidFill>
                <a:latin typeface="Arial"/>
                <a:ea typeface="Open Sans" panose="020B0606030504020204" pitchFamily="34" charset="0"/>
                <a:cs typeface="Arial"/>
              </a:rPr>
              <a:t>CP10: Common Practice Principles</a:t>
            </a:r>
          </a:p>
        </p:txBody>
      </p:sp>
      <p:sp>
        <p:nvSpPr>
          <p:cNvPr id="2" name="TextBox 1"/>
          <p:cNvSpPr txBox="1"/>
          <p:nvPr/>
        </p:nvSpPr>
        <p:spPr>
          <a:xfrm>
            <a:off x="1433069" y="1934661"/>
            <a:ext cx="4628246" cy="584775"/>
          </a:xfrm>
          <a:prstGeom prst="rect">
            <a:avLst/>
          </a:prstGeom>
          <a:noFill/>
        </p:spPr>
        <p:txBody>
          <a:bodyPr wrap="square" rtlCol="0">
            <a:spAutoFit/>
          </a:bodyPr>
          <a:lstStyle/>
          <a:p>
            <a:r>
              <a:rPr lang="en-IE" sz="1600" dirty="0">
                <a:solidFill>
                  <a:schemeClr val="tx2"/>
                </a:solidFill>
                <a:latin typeface="Arial" panose="020B0604020202020204" pitchFamily="34" charset="0"/>
                <a:cs typeface="Arial" panose="020B0604020202020204" pitchFamily="34" charset="0"/>
              </a:rPr>
              <a:t>Timestamping service </a:t>
            </a:r>
            <a:r>
              <a:rPr lang="en-IE" sz="1600" b="1" dirty="0">
                <a:solidFill>
                  <a:schemeClr val="tx2"/>
                </a:solidFill>
                <a:latin typeface="Arial" panose="020B0604020202020204" pitchFamily="34" charset="0"/>
                <a:cs typeface="Arial" panose="020B0604020202020204" pitchFamily="34" charset="0"/>
              </a:rPr>
              <a:t>issues certificate </a:t>
            </a:r>
            <a:r>
              <a:rPr lang="en-IE" sz="1600" dirty="0">
                <a:solidFill>
                  <a:schemeClr val="tx2"/>
                </a:solidFill>
                <a:latin typeface="Arial" panose="020B0604020202020204" pitchFamily="34" charset="0"/>
                <a:cs typeface="Arial" panose="020B0604020202020204" pitchFamily="34" charset="0"/>
              </a:rPr>
              <a:t>verifying the timestamped content</a:t>
            </a:r>
          </a:p>
        </p:txBody>
      </p:sp>
      <p:sp>
        <p:nvSpPr>
          <p:cNvPr id="5" name="TextBox 4"/>
          <p:cNvSpPr txBox="1"/>
          <p:nvPr/>
        </p:nvSpPr>
        <p:spPr>
          <a:xfrm>
            <a:off x="1433069" y="3326363"/>
            <a:ext cx="4360300" cy="830997"/>
          </a:xfrm>
          <a:prstGeom prst="rect">
            <a:avLst/>
          </a:prstGeom>
          <a:noFill/>
        </p:spPr>
        <p:txBody>
          <a:bodyPr wrap="square" rtlCol="0">
            <a:spAutoFit/>
          </a:bodyPr>
          <a:lstStyle/>
          <a:p>
            <a:r>
              <a:rPr lang="en-IE" sz="1600" b="1" dirty="0">
                <a:solidFill>
                  <a:schemeClr val="tx2"/>
                </a:solidFill>
                <a:latin typeface="Arial" panose="020B0604020202020204" pitchFamily="34" charset="0"/>
                <a:cs typeface="Arial" panose="020B0604020202020204" pitchFamily="34" charset="0"/>
              </a:rPr>
              <a:t>Both static websites and browsing sessions </a:t>
            </a:r>
            <a:r>
              <a:rPr lang="en-IE" sz="1600" dirty="0">
                <a:solidFill>
                  <a:schemeClr val="tx2"/>
                </a:solidFill>
                <a:latin typeface="Arial" panose="020B0604020202020204" pitchFamily="34" charset="0"/>
                <a:cs typeface="Arial" panose="020B0604020202020204" pitchFamily="34" charset="0"/>
              </a:rPr>
              <a:t>can be timestamped</a:t>
            </a:r>
            <a:endParaRPr lang="es-ES" sz="1600" dirty="0">
              <a:solidFill>
                <a:schemeClr val="tx2"/>
              </a:solidFill>
              <a:latin typeface="Arial" panose="020B0604020202020204" pitchFamily="34" charset="0"/>
              <a:cs typeface="Arial" panose="020B0604020202020204" pitchFamily="34" charset="0"/>
            </a:endParaRPr>
          </a:p>
          <a:p>
            <a:endParaRPr lang="es-ES" sz="1600" dirty="0">
              <a:solidFill>
                <a:schemeClr val="tx2"/>
              </a:solidFill>
              <a:latin typeface="Arial" panose="020B0604020202020204" pitchFamily="34" charset="0"/>
              <a:cs typeface="Arial" panose="020B0604020202020204" pitchFamily="34" charset="0"/>
            </a:endParaRPr>
          </a:p>
        </p:txBody>
      </p:sp>
      <p:pic>
        <p:nvPicPr>
          <p:cNvPr id="6" name="Picture 5"/>
          <p:cNvPicPr/>
          <p:nvPr/>
        </p:nvPicPr>
        <p:blipFill>
          <a:blip r:embed="rId5">
            <a:extLst>
              <a:ext uri="{28A0092B-C50C-407E-A947-70E740481C1C}">
                <a14:useLocalDpi xmlns:a14="http://schemas.microsoft.com/office/drawing/2010/main" val="0"/>
              </a:ext>
            </a:extLst>
          </a:blip>
          <a:stretch>
            <a:fillRect/>
          </a:stretch>
        </p:blipFill>
        <p:spPr>
          <a:xfrm>
            <a:off x="5659396" y="1046820"/>
            <a:ext cx="3460246" cy="3874729"/>
          </a:xfrm>
          <a:prstGeom prst="rect">
            <a:avLst/>
          </a:prstGeom>
        </p:spPr>
      </p:pic>
      <p:sp>
        <p:nvSpPr>
          <p:cNvPr id="9" name="Rectangle 8"/>
          <p:cNvSpPr>
            <a:spLocks/>
          </p:cNvSpPr>
          <p:nvPr/>
        </p:nvSpPr>
        <p:spPr bwMode="auto">
          <a:xfrm>
            <a:off x="652211" y="1013243"/>
            <a:ext cx="5456601" cy="246521"/>
          </a:xfrm>
          <a:prstGeom prst="rect">
            <a:avLst/>
          </a:prstGeom>
          <a:noFill/>
          <a:ln w="28575">
            <a:solidFill>
              <a:schemeClr val="accent1"/>
            </a:solidFill>
          </a:ln>
        </p:spPr>
        <p:txBody>
          <a:bodyPr lIns="0" tIns="0" rIns="0" bIns="0" anchor="ctr"/>
          <a:lstStyle/>
          <a:p>
            <a:pPr marL="85725"/>
            <a:r>
              <a:rPr lang="en-US" sz="1500" b="1" spc="-71" dirty="0">
                <a:solidFill>
                  <a:schemeClr val="accent1"/>
                </a:solidFill>
                <a:latin typeface="Arial"/>
                <a:ea typeface="Open Sans" panose="020B0606030504020204" pitchFamily="34" charset="0"/>
                <a:cs typeface="Arial"/>
              </a:rPr>
              <a:t>Establishing relevant date of disclosure</a:t>
            </a:r>
          </a:p>
        </p:txBody>
      </p:sp>
      <p:sp>
        <p:nvSpPr>
          <p:cNvPr id="10" name="Rectangle 16"/>
          <p:cNvSpPr>
            <a:spLocks/>
          </p:cNvSpPr>
          <p:nvPr/>
        </p:nvSpPr>
        <p:spPr bwMode="auto">
          <a:xfrm>
            <a:off x="1067144" y="271164"/>
            <a:ext cx="7688494"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UltraLight"/>
              </a:rPr>
              <a:t>Convergence Project: </a:t>
            </a: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pitchFamily="2" charset="0"/>
              </a:rPr>
              <a:t>CP10. </a:t>
            </a:r>
            <a:r>
              <a:rPr lang="en-GB" sz="1100" spc="-71" dirty="0">
                <a:solidFill>
                  <a:srgbClr val="FFFFFF">
                    <a:lumMod val="65000"/>
                  </a:srgbClr>
                </a:solidFill>
                <a:latin typeface="Arial" panose="020B0604020202020204" pitchFamily="34" charset="0"/>
                <a:ea typeface="Helvetica Neue UltraLight"/>
                <a:cs typeface="Arial" panose="020B0604020202020204" pitchFamily="34" charset="0"/>
              </a:rPr>
              <a:t>Criteria for assessing disclosure of designs on the internet</a:t>
            </a:r>
          </a:p>
        </p:txBody>
      </p:sp>
      <p:sp>
        <p:nvSpPr>
          <p:cNvPr id="12" name="Rectangle 11"/>
          <p:cNvSpPr/>
          <p:nvPr/>
        </p:nvSpPr>
        <p:spPr>
          <a:xfrm rot="16200000">
            <a:off x="-1095059" y="3004927"/>
            <a:ext cx="3739058" cy="276999"/>
          </a:xfrm>
          <a:prstGeom prst="rect">
            <a:avLst/>
          </a:prstGeom>
          <a:solidFill>
            <a:schemeClr val="accent1"/>
          </a:solidFill>
        </p:spPr>
        <p:txBody>
          <a:bodyPr wrap="square">
            <a:spAutoFit/>
          </a:bodyPr>
          <a:lstStyle/>
          <a:p>
            <a:pPr marL="85725" algn="ctr"/>
            <a:r>
              <a:rPr lang="en-US" sz="1200" b="1" spc="-71" dirty="0">
                <a:solidFill>
                  <a:schemeClr val="bg1"/>
                </a:solidFill>
                <a:latin typeface="Arial"/>
                <a:ea typeface="Open Sans" panose="020B0606030504020204" pitchFamily="34" charset="0"/>
                <a:cs typeface="Arial"/>
              </a:rPr>
              <a:t>Computer-generated timestamp information</a:t>
            </a:r>
          </a:p>
        </p:txBody>
      </p:sp>
    </p:spTree>
    <p:extLst>
      <p:ext uri="{BB962C8B-B14F-4D97-AF65-F5344CB8AC3E}">
        <p14:creationId xmlns:p14="http://schemas.microsoft.com/office/powerpoint/2010/main" val="1630424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a:spLocks/>
          </p:cNvSpPr>
          <p:nvPr/>
        </p:nvSpPr>
        <p:spPr bwMode="auto">
          <a:xfrm>
            <a:off x="652210" y="710901"/>
            <a:ext cx="8103428" cy="270030"/>
          </a:xfrm>
          <a:prstGeom prst="rect">
            <a:avLst/>
          </a:prstGeom>
          <a:solidFill>
            <a:srgbClr val="024DA1"/>
          </a:solidFill>
          <a:ln>
            <a:noFill/>
          </a:ln>
        </p:spPr>
        <p:txBody>
          <a:bodyPr lIns="0" tIns="0" rIns="0" bIns="0" anchor="ctr"/>
          <a:lstStyle/>
          <a:p>
            <a:pPr marL="85725"/>
            <a:r>
              <a:rPr lang="en-IE" sz="1500" b="1" spc="-71" dirty="0">
                <a:solidFill>
                  <a:srgbClr val="FFFCF6"/>
                </a:solidFill>
                <a:latin typeface="Arial"/>
                <a:ea typeface="Open Sans" panose="020B0606030504020204" pitchFamily="34" charset="0"/>
                <a:cs typeface="Arial"/>
              </a:rPr>
              <a:t>CP10: Common Practice Principles</a:t>
            </a:r>
          </a:p>
        </p:txBody>
      </p:sp>
      <p:pic>
        <p:nvPicPr>
          <p:cNvPr id="8" name="Picture 7"/>
          <p:cNvPicPr/>
          <p:nvPr/>
        </p:nvPicPr>
        <p:blipFill rotWithShape="1">
          <a:blip r:embed="rId5">
            <a:extLst>
              <a:ext uri="{28A0092B-C50C-407E-A947-70E740481C1C}">
                <a14:useLocalDpi xmlns:a14="http://schemas.microsoft.com/office/drawing/2010/main" val="0"/>
              </a:ext>
            </a:extLst>
          </a:blip>
          <a:srcRect b="45928"/>
          <a:stretch/>
        </p:blipFill>
        <p:spPr>
          <a:xfrm>
            <a:off x="5791201" y="1120961"/>
            <a:ext cx="3352799" cy="2141223"/>
          </a:xfrm>
          <a:prstGeom prst="rect">
            <a:avLst/>
          </a:prstGeom>
        </p:spPr>
      </p:pic>
      <p:pic>
        <p:nvPicPr>
          <p:cNvPr id="10" name="Picture 9"/>
          <p:cNvPicPr/>
          <p:nvPr/>
        </p:nvPicPr>
        <p:blipFill rotWithShape="1">
          <a:blip r:embed="rId5">
            <a:extLst>
              <a:ext uri="{28A0092B-C50C-407E-A947-70E740481C1C}">
                <a14:useLocalDpi xmlns:a14="http://schemas.microsoft.com/office/drawing/2010/main" val="0"/>
              </a:ext>
            </a:extLst>
          </a:blip>
          <a:srcRect t="54593"/>
          <a:stretch/>
        </p:blipFill>
        <p:spPr>
          <a:xfrm>
            <a:off x="3716866" y="2162661"/>
            <a:ext cx="5181600" cy="2850294"/>
          </a:xfrm>
          <a:prstGeom prst="rect">
            <a:avLst/>
          </a:prstGeom>
        </p:spPr>
      </p:pic>
      <p:sp>
        <p:nvSpPr>
          <p:cNvPr id="4" name="TextBox 3"/>
          <p:cNvSpPr txBox="1"/>
          <p:nvPr/>
        </p:nvSpPr>
        <p:spPr>
          <a:xfrm>
            <a:off x="1067144" y="1449649"/>
            <a:ext cx="2649722" cy="1323439"/>
          </a:xfrm>
          <a:prstGeom prst="rect">
            <a:avLst/>
          </a:prstGeom>
          <a:gradFill>
            <a:gsLst>
              <a:gs pos="0">
                <a:schemeClr val="tx2">
                  <a:lumMod val="40000"/>
                  <a:lumOff val="60000"/>
                </a:schemeClr>
              </a:gs>
              <a:gs pos="50000">
                <a:schemeClr val="accent1">
                  <a:lumMod val="20000"/>
                  <a:lumOff val="80000"/>
                </a:schemeClr>
              </a:gs>
              <a:gs pos="100000">
                <a:schemeClr val="tx2">
                  <a:lumMod val="40000"/>
                  <a:lumOff val="60000"/>
                </a:schemeClr>
              </a:gs>
            </a:gsLst>
            <a:lin ang="5400000" scaled="0"/>
          </a:gradFill>
        </p:spPr>
        <p:txBody>
          <a:bodyPr wrap="square" rtlCol="0">
            <a:spAutoFit/>
          </a:bodyPr>
          <a:lstStyle/>
          <a:p>
            <a:r>
              <a:rPr lang="en-IE" sz="1600" b="1" dirty="0">
                <a:solidFill>
                  <a:schemeClr val="tx2"/>
                </a:solidFill>
                <a:latin typeface="Arial" panose="020B0604020202020204" pitchFamily="34" charset="0"/>
                <a:cs typeface="Arial" panose="020B0604020202020204" pitchFamily="34" charset="0"/>
              </a:rPr>
              <a:t>Timestamping browsing sessions</a:t>
            </a:r>
            <a:r>
              <a:rPr lang="en-IE" sz="1600" dirty="0">
                <a:solidFill>
                  <a:schemeClr val="tx2"/>
                </a:solidFill>
                <a:latin typeface="Arial" panose="020B0604020202020204" pitchFamily="34" charset="0"/>
                <a:cs typeface="Arial" panose="020B0604020202020204" pitchFamily="34" charset="0"/>
              </a:rPr>
              <a:t>: timestamp several screenshots or record a video of a web browsing session  </a:t>
            </a:r>
          </a:p>
        </p:txBody>
      </p:sp>
      <p:sp>
        <p:nvSpPr>
          <p:cNvPr id="11" name="Rectangle 10"/>
          <p:cNvSpPr/>
          <p:nvPr/>
        </p:nvSpPr>
        <p:spPr>
          <a:xfrm>
            <a:off x="1000521" y="3456189"/>
            <a:ext cx="2782968" cy="1323439"/>
          </a:xfrm>
          <a:prstGeom prst="rect">
            <a:avLst/>
          </a:prstGeom>
          <a:gradFill>
            <a:gsLst>
              <a:gs pos="0">
                <a:schemeClr val="tx2">
                  <a:lumMod val="40000"/>
                  <a:lumOff val="60000"/>
                </a:schemeClr>
              </a:gs>
              <a:gs pos="50000">
                <a:schemeClr val="accent1">
                  <a:lumMod val="20000"/>
                  <a:lumOff val="80000"/>
                </a:schemeClr>
              </a:gs>
              <a:gs pos="100000">
                <a:schemeClr val="tx2">
                  <a:lumMod val="40000"/>
                  <a:lumOff val="60000"/>
                </a:schemeClr>
              </a:gs>
            </a:gsLst>
            <a:lin ang="5400000" scaled="0"/>
          </a:gradFill>
        </p:spPr>
        <p:txBody>
          <a:bodyPr wrap="square">
            <a:spAutoFit/>
          </a:bodyPr>
          <a:lstStyle/>
          <a:p>
            <a:pPr algn="ctr"/>
            <a:r>
              <a:rPr lang="en-IE" sz="1600" dirty="0">
                <a:solidFill>
                  <a:schemeClr val="tx2"/>
                </a:solidFill>
                <a:latin typeface="Arial" panose="020B0604020202020204" pitchFamily="34" charset="0"/>
                <a:cs typeface="Arial" panose="020B0604020202020204" pitchFamily="34" charset="0"/>
              </a:rPr>
              <a:t>Timestamped certificate including video information/screenshots taken during the browsing session</a:t>
            </a:r>
            <a:endParaRPr lang="es-ES" sz="1600" dirty="0">
              <a:solidFill>
                <a:schemeClr val="tx2"/>
              </a:solidFill>
              <a:latin typeface="Arial" panose="020B0604020202020204" pitchFamily="34" charset="0"/>
              <a:cs typeface="Arial" panose="020B0604020202020204" pitchFamily="34" charset="0"/>
            </a:endParaRPr>
          </a:p>
        </p:txBody>
      </p:sp>
      <p:sp>
        <p:nvSpPr>
          <p:cNvPr id="12" name="Down Arrow 11"/>
          <p:cNvSpPr/>
          <p:nvPr/>
        </p:nvSpPr>
        <p:spPr>
          <a:xfrm>
            <a:off x="2309625" y="2866338"/>
            <a:ext cx="164757" cy="445327"/>
          </a:xfrm>
          <a:prstGeom prst="downArrow">
            <a:avLst/>
          </a:prstGeom>
          <a:solidFill>
            <a:schemeClr val="tx2">
              <a:lumMod val="60000"/>
              <a:lumOff val="4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s-ES" dirty="0"/>
          </a:p>
        </p:txBody>
      </p:sp>
      <p:sp>
        <p:nvSpPr>
          <p:cNvPr id="17" name="Rectangle 16"/>
          <p:cNvSpPr/>
          <p:nvPr/>
        </p:nvSpPr>
        <p:spPr>
          <a:xfrm rot="16200000">
            <a:off x="-1095059" y="3004927"/>
            <a:ext cx="3739058" cy="276999"/>
          </a:xfrm>
          <a:prstGeom prst="rect">
            <a:avLst/>
          </a:prstGeom>
          <a:solidFill>
            <a:schemeClr val="accent1"/>
          </a:solidFill>
        </p:spPr>
        <p:txBody>
          <a:bodyPr wrap="square">
            <a:spAutoFit/>
          </a:bodyPr>
          <a:lstStyle/>
          <a:p>
            <a:pPr marL="85725" algn="ctr"/>
            <a:r>
              <a:rPr lang="en-US" sz="1200" b="1" spc="-71" dirty="0">
                <a:solidFill>
                  <a:schemeClr val="bg1"/>
                </a:solidFill>
                <a:latin typeface="Arial"/>
                <a:ea typeface="Open Sans" panose="020B0606030504020204" pitchFamily="34" charset="0"/>
                <a:cs typeface="Arial"/>
              </a:rPr>
              <a:t>Computer-generated timestamp information</a:t>
            </a:r>
          </a:p>
        </p:txBody>
      </p:sp>
      <p:sp>
        <p:nvSpPr>
          <p:cNvPr id="15" name="Rectangle 14"/>
          <p:cNvSpPr>
            <a:spLocks/>
          </p:cNvSpPr>
          <p:nvPr/>
        </p:nvSpPr>
        <p:spPr bwMode="auto">
          <a:xfrm>
            <a:off x="652210" y="1027377"/>
            <a:ext cx="5634792" cy="246521"/>
          </a:xfrm>
          <a:prstGeom prst="rect">
            <a:avLst/>
          </a:prstGeom>
          <a:noFill/>
          <a:ln w="28575">
            <a:solidFill>
              <a:schemeClr val="accent1"/>
            </a:solidFill>
          </a:ln>
        </p:spPr>
        <p:txBody>
          <a:bodyPr lIns="0" tIns="0" rIns="0" bIns="0" anchor="ctr"/>
          <a:lstStyle/>
          <a:p>
            <a:pPr marL="85725"/>
            <a:r>
              <a:rPr lang="en-US" sz="1500" b="1" spc="-71" dirty="0">
                <a:solidFill>
                  <a:schemeClr val="accent1"/>
                </a:solidFill>
                <a:latin typeface="Arial"/>
                <a:ea typeface="Open Sans" panose="020B0606030504020204" pitchFamily="34" charset="0"/>
                <a:cs typeface="Arial"/>
              </a:rPr>
              <a:t>Establishing relevant date of disclosure</a:t>
            </a:r>
          </a:p>
        </p:txBody>
      </p:sp>
      <p:sp>
        <p:nvSpPr>
          <p:cNvPr id="14" name="Rectangle 16"/>
          <p:cNvSpPr>
            <a:spLocks/>
          </p:cNvSpPr>
          <p:nvPr/>
        </p:nvSpPr>
        <p:spPr bwMode="auto">
          <a:xfrm>
            <a:off x="1067144" y="271164"/>
            <a:ext cx="7688494"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UltraLight"/>
              </a:rPr>
              <a:t>Convergence Project: </a:t>
            </a: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pitchFamily="2" charset="0"/>
              </a:rPr>
              <a:t>CP10. </a:t>
            </a:r>
            <a:r>
              <a:rPr lang="en-GB" sz="1100" spc="-71" dirty="0">
                <a:solidFill>
                  <a:srgbClr val="FFFFFF">
                    <a:lumMod val="65000"/>
                  </a:srgbClr>
                </a:solidFill>
                <a:latin typeface="Arial" panose="020B0604020202020204" pitchFamily="34" charset="0"/>
                <a:ea typeface="Helvetica Neue UltraLight"/>
                <a:cs typeface="Arial" panose="020B0604020202020204" pitchFamily="34" charset="0"/>
              </a:rPr>
              <a:t>Criteria for assessing disclosure of designs on the internet</a:t>
            </a:r>
          </a:p>
        </p:txBody>
      </p:sp>
    </p:spTree>
    <p:extLst>
      <p:ext uri="{BB962C8B-B14F-4D97-AF65-F5344CB8AC3E}">
        <p14:creationId xmlns:p14="http://schemas.microsoft.com/office/powerpoint/2010/main" val="22313606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948905" y="2508914"/>
            <a:ext cx="3089695" cy="646331"/>
          </a:xfrm>
          <a:prstGeom prst="rect">
            <a:avLst/>
          </a:prstGeom>
        </p:spPr>
        <p:txBody>
          <a:bodyPr wrap="square">
            <a:spAutoFit/>
          </a:bodyPr>
          <a:lstStyle/>
          <a:p>
            <a:pPr algn="just"/>
            <a:r>
              <a:rPr lang="en-US" sz="1200" dirty="0">
                <a:solidFill>
                  <a:schemeClr val="tx2"/>
                </a:solidFill>
                <a:latin typeface="Arial" panose="020B0604020202020204" pitchFamily="34" charset="0"/>
                <a:cs typeface="Arial" panose="020B0604020202020204" pitchFamily="34" charset="0"/>
                <a:hlinkClick r:id="rId4"/>
              </a:rPr>
              <a:t>ICD 10 388 </a:t>
            </a:r>
            <a:r>
              <a:rPr lang="en-US" sz="1200" dirty="0">
                <a:solidFill>
                  <a:schemeClr val="tx2"/>
                </a:solidFill>
                <a:latin typeface="Arial" panose="020B0604020202020204" pitchFamily="34" charset="0"/>
                <a:cs typeface="Arial" panose="020B0604020202020204" pitchFamily="34" charset="0"/>
              </a:rPr>
              <a:t>of 23/11/2017 </a:t>
            </a:r>
            <a:r>
              <a:rPr lang="es-ES" sz="1200" b="1" dirty="0">
                <a:solidFill>
                  <a:schemeClr val="tx2"/>
                </a:solidFill>
                <a:latin typeface="Arial" panose="020B0604020202020204" pitchFamily="34" charset="0"/>
                <a:cs typeface="Arial" panose="020B0604020202020204" pitchFamily="34" charset="0"/>
              </a:rPr>
              <a:t>(‘Jars’)</a:t>
            </a:r>
            <a:r>
              <a:rPr lang="es-ES" sz="1200" dirty="0">
                <a:solidFill>
                  <a:schemeClr val="tx2"/>
                </a:solidFill>
                <a:latin typeface="Arial" panose="020B0604020202020204" pitchFamily="34" charset="0"/>
                <a:cs typeface="Arial" panose="020B0604020202020204" pitchFamily="34" charset="0"/>
              </a:rPr>
              <a:t>, pg. 7</a:t>
            </a:r>
          </a:p>
          <a:p>
            <a:pPr algn="just"/>
            <a:r>
              <a:rPr lang="es-ES" sz="1200" dirty="0">
                <a:solidFill>
                  <a:schemeClr val="tx2"/>
                </a:solidFill>
                <a:latin typeface="Arial" panose="020B0604020202020204" pitchFamily="34" charset="0"/>
                <a:cs typeface="Arial" panose="020B0604020202020204" pitchFamily="34" charset="0"/>
              </a:rPr>
              <a:t>EUIPO</a:t>
            </a:r>
          </a:p>
          <a:p>
            <a:pPr algn="just"/>
            <a:endParaRPr lang="es-ES" sz="1200" dirty="0">
              <a:solidFill>
                <a:schemeClr val="tx2"/>
              </a:solidFill>
              <a:latin typeface="Arial" panose="020B0604020202020204" pitchFamily="34" charset="0"/>
              <a:cs typeface="Arial" panose="020B0604020202020204" pitchFamily="34" charset="0"/>
            </a:endParaRPr>
          </a:p>
        </p:txBody>
      </p:sp>
      <p:sp>
        <p:nvSpPr>
          <p:cNvPr id="2" name="Rectangle 1"/>
          <p:cNvSpPr/>
          <p:nvPr/>
        </p:nvSpPr>
        <p:spPr>
          <a:xfrm>
            <a:off x="4038599" y="2565761"/>
            <a:ext cx="4415113" cy="1200329"/>
          </a:xfrm>
          <a:prstGeom prst="rect">
            <a:avLst/>
          </a:prstGeom>
          <a:solidFill>
            <a:schemeClr val="accent1">
              <a:lumMod val="20000"/>
              <a:lumOff val="80000"/>
            </a:schemeClr>
          </a:solidFill>
        </p:spPr>
        <p:txBody>
          <a:bodyPr wrap="square">
            <a:spAutoFit/>
          </a:bodyPr>
          <a:lstStyle/>
          <a:p>
            <a:pPr marL="285750" indent="-285750" algn="just">
              <a:buFont typeface="Arial" panose="020B0604020202020204" pitchFamily="34" charset="0"/>
              <a:buChar char="•"/>
            </a:pPr>
            <a:r>
              <a:rPr lang="es-ES" sz="1200" i="1" dirty="0">
                <a:solidFill>
                  <a:srgbClr val="183D8C"/>
                </a:solidFill>
                <a:latin typeface="Arial" panose="020B0604020202020204" pitchFamily="34" charset="0"/>
                <a:cs typeface="Arial" panose="020B0604020202020204" pitchFamily="34" charset="0"/>
              </a:rPr>
              <a:t>Timestamping secures content in screenshots/printouts from being later amended/removed from its original source</a:t>
            </a:r>
          </a:p>
          <a:p>
            <a:pPr algn="just"/>
            <a:endParaRPr lang="es-ES" sz="1200" i="1" dirty="0">
              <a:solidFill>
                <a:srgbClr val="183D8C"/>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200" i="1" dirty="0">
                <a:solidFill>
                  <a:srgbClr val="183D8C"/>
                </a:solidFill>
                <a:latin typeface="Arial" panose="020B0604020202020204" pitchFamily="34" charset="0"/>
                <a:cs typeface="Arial" panose="020B0604020202020204" pitchFamily="34" charset="0"/>
              </a:rPr>
              <a:t>Use timestamping as a precautionary measure in order to secure evidence</a:t>
            </a:r>
          </a:p>
          <a:p>
            <a:pPr algn="just"/>
            <a:endParaRPr lang="es-ES" sz="1200" i="1" dirty="0">
              <a:solidFill>
                <a:srgbClr val="183D8C"/>
              </a:solidFill>
              <a:latin typeface="Arial" panose="020B0604020202020204" pitchFamily="34" charset="0"/>
              <a:cs typeface="Arial" panose="020B0604020202020204" pitchFamily="34" charset="0"/>
            </a:endParaRPr>
          </a:p>
        </p:txBody>
      </p:sp>
      <p:sp>
        <p:nvSpPr>
          <p:cNvPr id="12" name="TextBox 11"/>
          <p:cNvSpPr txBox="1"/>
          <p:nvPr/>
        </p:nvSpPr>
        <p:spPr>
          <a:xfrm>
            <a:off x="3938490" y="2089115"/>
            <a:ext cx="3869862" cy="338554"/>
          </a:xfrm>
          <a:prstGeom prst="rect">
            <a:avLst/>
          </a:prstGeom>
          <a:noFill/>
        </p:spPr>
        <p:txBody>
          <a:bodyPr wrap="square" rtlCol="0">
            <a:spAutoFit/>
          </a:bodyPr>
          <a:lstStyle/>
          <a:p>
            <a:r>
              <a:rPr lang="es-ES" sz="1600" b="1" dirty="0">
                <a:solidFill>
                  <a:schemeClr val="tx2"/>
                </a:solidFill>
                <a:latin typeface="Arial" panose="020B0604020202020204" pitchFamily="34" charset="0"/>
                <a:cs typeface="Arial" panose="020B0604020202020204" pitchFamily="34" charset="0"/>
              </a:rPr>
              <a:t>CP10</a:t>
            </a:r>
          </a:p>
        </p:txBody>
      </p:sp>
      <p:cxnSp>
        <p:nvCxnSpPr>
          <p:cNvPr id="13" name="Straight Connector 12"/>
          <p:cNvCxnSpPr/>
          <p:nvPr/>
        </p:nvCxnSpPr>
        <p:spPr>
          <a:xfrm>
            <a:off x="1067144" y="2455548"/>
            <a:ext cx="7386569"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Rectangle 13"/>
          <p:cNvSpPr>
            <a:spLocks/>
          </p:cNvSpPr>
          <p:nvPr/>
        </p:nvSpPr>
        <p:spPr bwMode="auto">
          <a:xfrm>
            <a:off x="635969" y="696896"/>
            <a:ext cx="8103428" cy="270030"/>
          </a:xfrm>
          <a:prstGeom prst="rect">
            <a:avLst/>
          </a:prstGeom>
          <a:solidFill>
            <a:srgbClr val="024DA1"/>
          </a:solidFill>
          <a:ln>
            <a:noFill/>
          </a:ln>
        </p:spPr>
        <p:txBody>
          <a:bodyPr lIns="0" tIns="0" rIns="0" bIns="0" anchor="ctr"/>
          <a:lstStyle/>
          <a:p>
            <a:pPr marL="85725"/>
            <a:r>
              <a:rPr lang="en-IE" sz="1500" b="1" spc="-71" dirty="0">
                <a:solidFill>
                  <a:srgbClr val="FFFCF6"/>
                </a:solidFill>
                <a:latin typeface="Arial"/>
                <a:ea typeface="Open Sans" panose="020B0606030504020204" pitchFamily="34" charset="0"/>
                <a:cs typeface="Arial"/>
              </a:rPr>
              <a:t>CP10: Common Practice Principles</a:t>
            </a:r>
          </a:p>
        </p:txBody>
      </p:sp>
      <p:sp>
        <p:nvSpPr>
          <p:cNvPr id="15" name="Rectangle 14"/>
          <p:cNvSpPr>
            <a:spLocks/>
          </p:cNvSpPr>
          <p:nvPr/>
        </p:nvSpPr>
        <p:spPr bwMode="auto">
          <a:xfrm>
            <a:off x="652210" y="1020291"/>
            <a:ext cx="8103428" cy="242669"/>
          </a:xfrm>
          <a:prstGeom prst="rect">
            <a:avLst/>
          </a:prstGeom>
          <a:noFill/>
          <a:ln w="28575">
            <a:solidFill>
              <a:schemeClr val="accent1"/>
            </a:solidFill>
          </a:ln>
        </p:spPr>
        <p:txBody>
          <a:bodyPr lIns="0" tIns="0" rIns="0" bIns="0" anchor="ctr"/>
          <a:lstStyle/>
          <a:p>
            <a:pPr marL="85725"/>
            <a:r>
              <a:rPr lang="en-US" sz="1500" b="1" spc="-71" dirty="0">
                <a:solidFill>
                  <a:schemeClr val="accent1"/>
                </a:solidFill>
                <a:latin typeface="Arial"/>
                <a:ea typeface="Open Sans" panose="020B0606030504020204" pitchFamily="34" charset="0"/>
                <a:cs typeface="Arial"/>
              </a:rPr>
              <a:t>Establishing relevant date of disclosure. Relevant case-law</a:t>
            </a:r>
          </a:p>
        </p:txBody>
      </p:sp>
      <p:sp>
        <p:nvSpPr>
          <p:cNvPr id="16" name="Rectangle 15"/>
          <p:cNvSpPr/>
          <p:nvPr/>
        </p:nvSpPr>
        <p:spPr>
          <a:xfrm rot="16200000">
            <a:off x="-1100528" y="2999458"/>
            <a:ext cx="3749996" cy="276999"/>
          </a:xfrm>
          <a:prstGeom prst="rect">
            <a:avLst/>
          </a:prstGeom>
          <a:solidFill>
            <a:schemeClr val="accent1"/>
          </a:solidFill>
        </p:spPr>
        <p:txBody>
          <a:bodyPr wrap="square">
            <a:spAutoFit/>
          </a:bodyPr>
          <a:lstStyle/>
          <a:p>
            <a:pPr marL="85725" algn="ctr"/>
            <a:r>
              <a:rPr lang="en-US" sz="1200" b="1" spc="-71" dirty="0">
                <a:solidFill>
                  <a:schemeClr val="bg1"/>
                </a:solidFill>
                <a:latin typeface="Arial"/>
                <a:ea typeface="Open Sans" panose="020B0606030504020204" pitchFamily="34" charset="0"/>
                <a:cs typeface="Arial"/>
              </a:rPr>
              <a:t>Computer-generated timestamp information</a:t>
            </a:r>
          </a:p>
        </p:txBody>
      </p:sp>
      <p:sp>
        <p:nvSpPr>
          <p:cNvPr id="10" name="Rectangle 16"/>
          <p:cNvSpPr>
            <a:spLocks/>
          </p:cNvSpPr>
          <p:nvPr/>
        </p:nvSpPr>
        <p:spPr bwMode="auto">
          <a:xfrm>
            <a:off x="1067144" y="271164"/>
            <a:ext cx="7688494"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UltraLight"/>
              </a:rPr>
              <a:t>Convergence Project: </a:t>
            </a: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pitchFamily="2" charset="0"/>
              </a:rPr>
              <a:t>CP10. </a:t>
            </a:r>
            <a:r>
              <a:rPr lang="en-GB" sz="1100" spc="-71" dirty="0">
                <a:solidFill>
                  <a:srgbClr val="FFFFFF">
                    <a:lumMod val="65000"/>
                  </a:srgbClr>
                </a:solidFill>
                <a:latin typeface="Arial" panose="020B0604020202020204" pitchFamily="34" charset="0"/>
                <a:ea typeface="Helvetica Neue UltraLight"/>
                <a:cs typeface="Arial" panose="020B0604020202020204" pitchFamily="34" charset="0"/>
              </a:rPr>
              <a:t>Criteria for assessing disclosure of designs on the internet</a:t>
            </a:r>
          </a:p>
        </p:txBody>
      </p:sp>
      <p:pic>
        <p:nvPicPr>
          <p:cNvPr id="3" name="Picture 2"/>
          <p:cNvPicPr>
            <a:picLocks noChangeAspect="1"/>
          </p:cNvPicPr>
          <p:nvPr/>
        </p:nvPicPr>
        <p:blipFill>
          <a:blip r:embed="rId5"/>
          <a:stretch>
            <a:fillRect/>
          </a:stretch>
        </p:blipFill>
        <p:spPr>
          <a:xfrm>
            <a:off x="1968978" y="3276481"/>
            <a:ext cx="1049548" cy="979217"/>
          </a:xfrm>
          <a:prstGeom prst="rect">
            <a:avLst/>
          </a:prstGeom>
        </p:spPr>
      </p:pic>
    </p:spTree>
    <p:extLst>
      <p:ext uri="{BB962C8B-B14F-4D97-AF65-F5344CB8AC3E}">
        <p14:creationId xmlns:p14="http://schemas.microsoft.com/office/powerpoint/2010/main" val="20577497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a:spLocks/>
          </p:cNvSpPr>
          <p:nvPr/>
        </p:nvSpPr>
        <p:spPr bwMode="auto">
          <a:xfrm>
            <a:off x="652211" y="727999"/>
            <a:ext cx="8103428" cy="270030"/>
          </a:xfrm>
          <a:prstGeom prst="rect">
            <a:avLst/>
          </a:prstGeom>
          <a:solidFill>
            <a:srgbClr val="024DA1"/>
          </a:solidFill>
          <a:ln>
            <a:noFill/>
          </a:ln>
        </p:spPr>
        <p:txBody>
          <a:bodyPr lIns="0" tIns="0" rIns="0" bIns="0" anchor="ctr"/>
          <a:lstStyle/>
          <a:p>
            <a:pPr marL="85725"/>
            <a:r>
              <a:rPr lang="en-IE" sz="1500" b="1" spc="-71" dirty="0">
                <a:solidFill>
                  <a:srgbClr val="FFFCF6"/>
                </a:solidFill>
                <a:latin typeface="Arial"/>
                <a:ea typeface="Open Sans" panose="020B0606030504020204" pitchFamily="34" charset="0"/>
                <a:cs typeface="Arial"/>
              </a:rPr>
              <a:t>CP10: Common Practice Principles</a:t>
            </a:r>
          </a:p>
        </p:txBody>
      </p:sp>
      <p:sp>
        <p:nvSpPr>
          <p:cNvPr id="2" name="TextBox 1"/>
          <p:cNvSpPr txBox="1"/>
          <p:nvPr/>
        </p:nvSpPr>
        <p:spPr>
          <a:xfrm>
            <a:off x="2013517" y="2401301"/>
            <a:ext cx="6742122" cy="1569660"/>
          </a:xfrm>
          <a:prstGeom prst="rect">
            <a:avLst/>
          </a:prstGeom>
          <a:noFill/>
        </p:spPr>
        <p:txBody>
          <a:bodyPr wrap="square" rtlCol="0">
            <a:spAutoFit/>
          </a:bodyPr>
          <a:lstStyle/>
          <a:p>
            <a:r>
              <a:rPr lang="en-US" sz="1600" dirty="0">
                <a:solidFill>
                  <a:schemeClr val="tx2"/>
                </a:solidFill>
                <a:latin typeface="Arial" panose="020B0604020202020204" pitchFamily="34" charset="0"/>
                <a:cs typeface="Arial" panose="020B0604020202020204" pitchFamily="34" charset="0"/>
              </a:rPr>
              <a:t>Use timestamping to secure the evidence of disclosure (precautionary measure)</a:t>
            </a:r>
          </a:p>
          <a:p>
            <a:endParaRPr lang="en-US" sz="1600" dirty="0">
              <a:solidFill>
                <a:schemeClr val="tx2"/>
              </a:solidFill>
              <a:latin typeface="Arial" panose="020B0604020202020204" pitchFamily="34" charset="0"/>
              <a:cs typeface="Arial" panose="020B0604020202020204" pitchFamily="34" charset="0"/>
            </a:endParaRPr>
          </a:p>
          <a:p>
            <a:r>
              <a:rPr lang="en-US" sz="1600" dirty="0">
                <a:solidFill>
                  <a:schemeClr val="tx2"/>
                </a:solidFill>
                <a:latin typeface="Arial" panose="020B0604020202020204" pitchFamily="34" charset="0"/>
                <a:cs typeface="Arial" panose="020B0604020202020204" pitchFamily="34" charset="0"/>
              </a:rPr>
              <a:t>If several steps required to obtain the relevant evidence, timestamp the entire browsing session</a:t>
            </a:r>
          </a:p>
          <a:p>
            <a:endParaRPr lang="en-IE" sz="1600" dirty="0">
              <a:solidFill>
                <a:schemeClr val="tx2"/>
              </a:solidFill>
              <a:latin typeface="Arial" panose="020B0604020202020204" pitchFamily="34" charset="0"/>
              <a:cs typeface="Arial" panose="020B0604020202020204" pitchFamily="34" charset="0"/>
            </a:endParaRPr>
          </a:p>
        </p:txBody>
      </p:sp>
      <p:sp>
        <p:nvSpPr>
          <p:cNvPr id="6" name="TextBox 5"/>
          <p:cNvSpPr txBox="1"/>
          <p:nvPr/>
        </p:nvSpPr>
        <p:spPr>
          <a:xfrm>
            <a:off x="1416940" y="3145111"/>
            <a:ext cx="572753" cy="461665"/>
          </a:xfrm>
          <a:prstGeom prst="rect">
            <a:avLst/>
          </a:prstGeom>
          <a:noFill/>
        </p:spPr>
        <p:txBody>
          <a:bodyPr wrap="square" rtlCol="0">
            <a:spAutoFit/>
          </a:bodyPr>
          <a:lstStyle/>
          <a:p>
            <a:r>
              <a:rPr lang="es-ES_tradnl" sz="2400" b="1" dirty="0">
                <a:solidFill>
                  <a:schemeClr val="tx2"/>
                </a:solidFill>
              </a:rPr>
              <a:t>02</a:t>
            </a:r>
            <a:endParaRPr lang="en-GB" sz="2400" b="1" dirty="0">
              <a:solidFill>
                <a:schemeClr val="tx2"/>
              </a:solidFill>
            </a:endParaRPr>
          </a:p>
        </p:txBody>
      </p:sp>
      <p:sp>
        <p:nvSpPr>
          <p:cNvPr id="8" name="TextBox 7"/>
          <p:cNvSpPr txBox="1"/>
          <p:nvPr/>
        </p:nvSpPr>
        <p:spPr>
          <a:xfrm>
            <a:off x="1416941" y="2401301"/>
            <a:ext cx="572753" cy="461665"/>
          </a:xfrm>
          <a:prstGeom prst="rect">
            <a:avLst/>
          </a:prstGeom>
          <a:noFill/>
        </p:spPr>
        <p:txBody>
          <a:bodyPr wrap="square" rtlCol="0">
            <a:spAutoFit/>
          </a:bodyPr>
          <a:lstStyle/>
          <a:p>
            <a:r>
              <a:rPr lang="es-ES_tradnl" sz="2400" b="1" dirty="0">
                <a:solidFill>
                  <a:schemeClr val="tx2"/>
                </a:solidFill>
              </a:rPr>
              <a:t>01</a:t>
            </a:r>
            <a:endParaRPr lang="en-GB" sz="2400" b="1" dirty="0">
              <a:solidFill>
                <a:schemeClr val="tx2"/>
              </a:solidFill>
            </a:endParaRPr>
          </a:p>
        </p:txBody>
      </p:sp>
      <p:sp>
        <p:nvSpPr>
          <p:cNvPr id="10" name="Rectangle 9"/>
          <p:cNvSpPr/>
          <p:nvPr/>
        </p:nvSpPr>
        <p:spPr>
          <a:xfrm>
            <a:off x="1136523" y="1887338"/>
            <a:ext cx="8103428" cy="248594"/>
          </a:xfrm>
          <a:prstGeom prst="rect">
            <a:avLst/>
          </a:prstGeom>
        </p:spPr>
        <p:txBody>
          <a:bodyPr wrap="square">
            <a:spAutoFit/>
          </a:bodyPr>
          <a:lstStyle/>
          <a:p>
            <a:pPr algn="just">
              <a:lnSpc>
                <a:spcPts val="1200"/>
              </a:lnSpc>
              <a:spcAft>
                <a:spcPts val="0"/>
              </a:spcAft>
            </a:pPr>
            <a:r>
              <a:rPr lang="en-IE" b="1" dirty="0">
                <a:solidFill>
                  <a:schemeClr val="tx2"/>
                </a:solidFill>
                <a:latin typeface="Arial" panose="020B0604020202020204" pitchFamily="34" charset="0"/>
                <a:ea typeface="Times New Roman" panose="02020603050405020304" pitchFamily="18" charset="0"/>
                <a:cs typeface="Times New Roman" panose="02020603050405020304" pitchFamily="18" charset="0"/>
              </a:rPr>
              <a:t>Recommendations</a:t>
            </a:r>
            <a:endParaRPr lang="es-ES" dirty="0">
              <a:solidFill>
                <a:schemeClr val="tx2"/>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13" name="Rectangle 12"/>
          <p:cNvSpPr/>
          <p:nvPr/>
        </p:nvSpPr>
        <p:spPr>
          <a:xfrm rot="16200000">
            <a:off x="-1089427" y="3005267"/>
            <a:ext cx="3727792" cy="276999"/>
          </a:xfrm>
          <a:prstGeom prst="rect">
            <a:avLst/>
          </a:prstGeom>
          <a:solidFill>
            <a:schemeClr val="accent1"/>
          </a:solidFill>
        </p:spPr>
        <p:txBody>
          <a:bodyPr wrap="square">
            <a:spAutoFit/>
          </a:bodyPr>
          <a:lstStyle/>
          <a:p>
            <a:pPr marL="85725" algn="ctr"/>
            <a:r>
              <a:rPr lang="en-US" sz="1200" b="1" spc="-71" dirty="0">
                <a:solidFill>
                  <a:schemeClr val="bg1"/>
                </a:solidFill>
                <a:latin typeface="Arial"/>
                <a:ea typeface="Open Sans" panose="020B0606030504020204" pitchFamily="34" charset="0"/>
                <a:cs typeface="Arial"/>
              </a:rPr>
              <a:t>Computer-generated timestamp information</a:t>
            </a:r>
          </a:p>
        </p:txBody>
      </p:sp>
      <p:sp>
        <p:nvSpPr>
          <p:cNvPr id="12" name="Rectangle 11"/>
          <p:cNvSpPr>
            <a:spLocks/>
          </p:cNvSpPr>
          <p:nvPr/>
        </p:nvSpPr>
        <p:spPr bwMode="auto">
          <a:xfrm>
            <a:off x="652211" y="1033350"/>
            <a:ext cx="8103428" cy="246521"/>
          </a:xfrm>
          <a:prstGeom prst="rect">
            <a:avLst/>
          </a:prstGeom>
          <a:noFill/>
          <a:ln w="28575">
            <a:solidFill>
              <a:schemeClr val="accent1"/>
            </a:solidFill>
          </a:ln>
        </p:spPr>
        <p:txBody>
          <a:bodyPr lIns="0" tIns="0" rIns="0" bIns="0" anchor="ctr"/>
          <a:lstStyle/>
          <a:p>
            <a:pPr marL="85725"/>
            <a:r>
              <a:rPr lang="en-US" sz="1500" b="1" spc="-71" dirty="0">
                <a:solidFill>
                  <a:schemeClr val="accent1"/>
                </a:solidFill>
                <a:latin typeface="Arial"/>
                <a:ea typeface="Open Sans" panose="020B0606030504020204" pitchFamily="34" charset="0"/>
                <a:cs typeface="Arial"/>
              </a:rPr>
              <a:t>Establishing relevant date of disclosure</a:t>
            </a:r>
          </a:p>
        </p:txBody>
      </p:sp>
      <p:sp>
        <p:nvSpPr>
          <p:cNvPr id="11" name="Rectangle 16"/>
          <p:cNvSpPr>
            <a:spLocks/>
          </p:cNvSpPr>
          <p:nvPr/>
        </p:nvSpPr>
        <p:spPr bwMode="auto">
          <a:xfrm>
            <a:off x="1067145" y="291552"/>
            <a:ext cx="7688494"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UltraLight"/>
              </a:rPr>
              <a:t>Convergence Project: </a:t>
            </a: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pitchFamily="2" charset="0"/>
              </a:rPr>
              <a:t>CP10. </a:t>
            </a:r>
            <a:r>
              <a:rPr lang="en-GB" sz="1100" spc="-71" dirty="0">
                <a:solidFill>
                  <a:srgbClr val="FFFFFF">
                    <a:lumMod val="65000"/>
                  </a:srgbClr>
                </a:solidFill>
                <a:latin typeface="Arial" panose="020B0604020202020204" pitchFamily="34" charset="0"/>
                <a:ea typeface="Helvetica Neue UltraLight"/>
                <a:cs typeface="Arial" panose="020B0604020202020204" pitchFamily="34" charset="0"/>
              </a:rPr>
              <a:t>Criteria for assessing disclosure of designs on the internet</a:t>
            </a:r>
          </a:p>
        </p:txBody>
      </p:sp>
    </p:spTree>
    <p:extLst>
      <p:ext uri="{BB962C8B-B14F-4D97-AF65-F5344CB8AC3E}">
        <p14:creationId xmlns:p14="http://schemas.microsoft.com/office/powerpoint/2010/main" val="28148940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1" name="Rectangle 20"/>
          <p:cNvSpPr>
            <a:spLocks/>
          </p:cNvSpPr>
          <p:nvPr/>
        </p:nvSpPr>
        <p:spPr bwMode="auto">
          <a:xfrm>
            <a:off x="652210" y="1034741"/>
            <a:ext cx="8103428" cy="246521"/>
          </a:xfrm>
          <a:prstGeom prst="rect">
            <a:avLst/>
          </a:prstGeom>
          <a:noFill/>
          <a:ln w="28575">
            <a:solidFill>
              <a:schemeClr val="accent1"/>
            </a:solidFill>
          </a:ln>
        </p:spPr>
        <p:txBody>
          <a:bodyPr lIns="0" tIns="0" rIns="0" bIns="0" anchor="ctr"/>
          <a:lstStyle/>
          <a:p>
            <a:pPr marL="85725"/>
            <a:r>
              <a:rPr lang="en-US" sz="1500" b="1" spc="-71" dirty="0">
                <a:solidFill>
                  <a:schemeClr val="accent1"/>
                </a:solidFill>
                <a:latin typeface="Arial"/>
                <a:ea typeface="Open Sans" panose="020B0606030504020204" pitchFamily="34" charset="0"/>
                <a:cs typeface="Arial"/>
              </a:rPr>
              <a:t>Establishing relevant date of disclosure</a:t>
            </a:r>
          </a:p>
        </p:txBody>
      </p:sp>
      <p:sp>
        <p:nvSpPr>
          <p:cNvPr id="3" name="Rectangle 2"/>
          <p:cNvSpPr>
            <a:spLocks/>
          </p:cNvSpPr>
          <p:nvPr/>
        </p:nvSpPr>
        <p:spPr bwMode="auto">
          <a:xfrm>
            <a:off x="652210" y="710901"/>
            <a:ext cx="8103428" cy="270030"/>
          </a:xfrm>
          <a:prstGeom prst="rect">
            <a:avLst/>
          </a:prstGeom>
          <a:solidFill>
            <a:srgbClr val="024DA1"/>
          </a:solidFill>
          <a:ln>
            <a:noFill/>
          </a:ln>
        </p:spPr>
        <p:txBody>
          <a:bodyPr lIns="0" tIns="0" rIns="0" bIns="0" anchor="ctr"/>
          <a:lstStyle/>
          <a:p>
            <a:pPr marL="85725"/>
            <a:r>
              <a:rPr lang="en-IE" sz="1500" b="1" spc="-71" dirty="0">
                <a:solidFill>
                  <a:srgbClr val="FFFCF6"/>
                </a:solidFill>
                <a:latin typeface="Arial"/>
                <a:ea typeface="Open Sans" panose="020B0606030504020204" pitchFamily="34" charset="0"/>
                <a:cs typeface="Arial"/>
              </a:rPr>
              <a:t>CP10: Common Practice Principles</a:t>
            </a:r>
          </a:p>
        </p:txBody>
      </p:sp>
      <p:sp>
        <p:nvSpPr>
          <p:cNvPr id="2" name="TextBox 1"/>
          <p:cNvSpPr txBox="1"/>
          <p:nvPr/>
        </p:nvSpPr>
        <p:spPr>
          <a:xfrm>
            <a:off x="1040569" y="1782081"/>
            <a:ext cx="7715066" cy="584775"/>
          </a:xfrm>
          <a:prstGeom prst="rect">
            <a:avLst/>
          </a:prstGeom>
          <a:noFill/>
        </p:spPr>
        <p:txBody>
          <a:bodyPr wrap="square" rtlCol="0">
            <a:spAutoFit/>
          </a:bodyPr>
          <a:lstStyle/>
          <a:p>
            <a:pPr marL="285750" indent="-285750">
              <a:buFont typeface="Arial" panose="020B0604020202020204" pitchFamily="34" charset="0"/>
              <a:buChar char="•"/>
            </a:pPr>
            <a:r>
              <a:rPr lang="en-GB" sz="1600" dirty="0">
                <a:solidFill>
                  <a:schemeClr val="tx2"/>
                </a:solidFill>
                <a:latin typeface="Arial" panose="020B0604020202020204" pitchFamily="34" charset="0"/>
                <a:cs typeface="Arial" panose="020B0604020202020204" pitchFamily="34" charset="0"/>
              </a:rPr>
              <a:t>Can extract information concerning the relevant date which might be embedded in images, videos or programming (i.e. metadata)</a:t>
            </a:r>
            <a:endParaRPr lang="es-ES" sz="1600" dirty="0">
              <a:solidFill>
                <a:schemeClr val="tx2"/>
              </a:solidFill>
              <a:latin typeface="Arial" panose="020B0604020202020204" pitchFamily="34" charset="0"/>
              <a:cs typeface="Arial" panose="020B0604020202020204" pitchFamily="34" charset="0"/>
            </a:endParaRPr>
          </a:p>
        </p:txBody>
      </p:sp>
      <p:sp>
        <p:nvSpPr>
          <p:cNvPr id="4" name="TextBox 3"/>
          <p:cNvSpPr txBox="1"/>
          <p:nvPr/>
        </p:nvSpPr>
        <p:spPr>
          <a:xfrm>
            <a:off x="1825428" y="3492482"/>
            <a:ext cx="6930207" cy="830997"/>
          </a:xfrm>
          <a:prstGeom prst="rect">
            <a:avLst/>
          </a:prstGeom>
          <a:noFill/>
        </p:spPr>
        <p:txBody>
          <a:bodyPr wrap="square" rtlCol="0">
            <a:spAutoFit/>
          </a:bodyPr>
          <a:lstStyle/>
          <a:p>
            <a:r>
              <a:rPr lang="en-GB" sz="1600" dirty="0">
                <a:solidFill>
                  <a:schemeClr val="tx2"/>
                </a:solidFill>
                <a:latin typeface="Arial" panose="020B0604020202020204" pitchFamily="34" charset="0"/>
                <a:cs typeface="Arial" panose="020B0604020202020204" pitchFamily="34" charset="0"/>
              </a:rPr>
              <a:t>Provide information explaining the tool, how the information was obtained, what kind of information was extracted and from which content it was taken</a:t>
            </a:r>
            <a:endParaRPr lang="es-ES" sz="1600" dirty="0">
              <a:solidFill>
                <a:schemeClr val="tx2"/>
              </a:solidFill>
              <a:latin typeface="Arial" panose="020B0604020202020204" pitchFamily="34" charset="0"/>
              <a:cs typeface="Arial" panose="020B0604020202020204" pitchFamily="34" charset="0"/>
            </a:endParaRPr>
          </a:p>
          <a:p>
            <a:endParaRPr lang="es-ES" sz="1600" dirty="0">
              <a:solidFill>
                <a:schemeClr val="tx2"/>
              </a:solidFill>
              <a:latin typeface="Arial" panose="020B0604020202020204" pitchFamily="34" charset="0"/>
              <a:cs typeface="Arial" panose="020B0604020202020204" pitchFamily="34" charset="0"/>
            </a:endParaRPr>
          </a:p>
        </p:txBody>
      </p:sp>
      <p:sp>
        <p:nvSpPr>
          <p:cNvPr id="7" name="Rectangle 6"/>
          <p:cNvSpPr/>
          <p:nvPr/>
        </p:nvSpPr>
        <p:spPr>
          <a:xfrm>
            <a:off x="1040571" y="3054578"/>
            <a:ext cx="7715066" cy="248594"/>
          </a:xfrm>
          <a:prstGeom prst="rect">
            <a:avLst/>
          </a:prstGeom>
        </p:spPr>
        <p:txBody>
          <a:bodyPr wrap="square">
            <a:spAutoFit/>
          </a:bodyPr>
          <a:lstStyle/>
          <a:p>
            <a:pPr algn="just">
              <a:lnSpc>
                <a:spcPts val="1200"/>
              </a:lnSpc>
              <a:spcAft>
                <a:spcPts val="0"/>
              </a:spcAft>
            </a:pPr>
            <a:r>
              <a:rPr lang="en-IE" b="1" dirty="0">
                <a:solidFill>
                  <a:schemeClr val="tx2"/>
                </a:solidFill>
                <a:latin typeface="Arial" panose="020B0604020202020204" pitchFamily="34" charset="0"/>
                <a:ea typeface="Times New Roman" panose="02020603050405020304" pitchFamily="18" charset="0"/>
                <a:cs typeface="Times New Roman" panose="02020603050405020304" pitchFamily="18" charset="0"/>
              </a:rPr>
              <a:t>Recommendations</a:t>
            </a:r>
            <a:endParaRPr lang="es-ES" dirty="0">
              <a:solidFill>
                <a:schemeClr val="tx2"/>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22" name="Rectangle 16"/>
          <p:cNvSpPr>
            <a:spLocks/>
          </p:cNvSpPr>
          <p:nvPr/>
        </p:nvSpPr>
        <p:spPr bwMode="auto">
          <a:xfrm>
            <a:off x="1067144" y="271164"/>
            <a:ext cx="7688494"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UltraLight"/>
              </a:rPr>
              <a:t>Convergence Project: </a:t>
            </a: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pitchFamily="2" charset="0"/>
              </a:rPr>
              <a:t>CP10. </a:t>
            </a:r>
            <a:r>
              <a:rPr lang="en-GB" sz="1100" spc="-71" dirty="0">
                <a:solidFill>
                  <a:srgbClr val="FFFFFF">
                    <a:lumMod val="65000"/>
                  </a:srgbClr>
                </a:solidFill>
                <a:latin typeface="Arial" panose="020B0604020202020204" pitchFamily="34" charset="0"/>
                <a:ea typeface="Helvetica Neue UltraLight"/>
                <a:cs typeface="Arial" panose="020B0604020202020204" pitchFamily="34" charset="0"/>
              </a:rPr>
              <a:t>Criteria for assessing disclosure of designs on the internet</a:t>
            </a:r>
          </a:p>
        </p:txBody>
      </p:sp>
      <p:sp>
        <p:nvSpPr>
          <p:cNvPr id="23" name="Rectangle 22"/>
          <p:cNvSpPr/>
          <p:nvPr/>
        </p:nvSpPr>
        <p:spPr>
          <a:xfrm rot="16200000">
            <a:off x="-1063936" y="3007260"/>
            <a:ext cx="3709294" cy="276999"/>
          </a:xfrm>
          <a:prstGeom prst="rect">
            <a:avLst/>
          </a:prstGeom>
          <a:solidFill>
            <a:schemeClr val="accent1"/>
          </a:solidFill>
        </p:spPr>
        <p:txBody>
          <a:bodyPr wrap="square">
            <a:spAutoFit/>
          </a:bodyPr>
          <a:lstStyle/>
          <a:p>
            <a:pPr marL="85725" algn="ctr"/>
            <a:r>
              <a:rPr lang="en-US" sz="1200" b="1" spc="-71" dirty="0">
                <a:solidFill>
                  <a:schemeClr val="bg1"/>
                </a:solidFill>
                <a:latin typeface="Arial"/>
                <a:ea typeface="Open Sans" panose="020B0606030504020204" pitchFamily="34" charset="0"/>
                <a:cs typeface="Arial"/>
              </a:rPr>
              <a:t>Forensic software tools</a:t>
            </a:r>
          </a:p>
        </p:txBody>
      </p:sp>
      <p:sp>
        <p:nvSpPr>
          <p:cNvPr id="9" name="TextBox 8"/>
          <p:cNvSpPr txBox="1"/>
          <p:nvPr/>
        </p:nvSpPr>
        <p:spPr>
          <a:xfrm>
            <a:off x="1306015" y="3545302"/>
            <a:ext cx="572753" cy="461665"/>
          </a:xfrm>
          <a:prstGeom prst="rect">
            <a:avLst/>
          </a:prstGeom>
          <a:noFill/>
        </p:spPr>
        <p:txBody>
          <a:bodyPr wrap="square" rtlCol="0">
            <a:spAutoFit/>
          </a:bodyPr>
          <a:lstStyle/>
          <a:p>
            <a:r>
              <a:rPr lang="es-ES_tradnl" sz="2400" b="1" dirty="0">
                <a:solidFill>
                  <a:schemeClr val="tx2"/>
                </a:solidFill>
              </a:rPr>
              <a:t>01</a:t>
            </a:r>
            <a:endParaRPr lang="en-GB" sz="2400" b="1" dirty="0">
              <a:solidFill>
                <a:schemeClr val="tx2"/>
              </a:solidFill>
            </a:endParaRPr>
          </a:p>
        </p:txBody>
      </p:sp>
    </p:spTree>
    <p:extLst>
      <p:ext uri="{BB962C8B-B14F-4D97-AF65-F5344CB8AC3E}">
        <p14:creationId xmlns:p14="http://schemas.microsoft.com/office/powerpoint/2010/main" val="18186383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5" name="Rectangle 16"/>
          <p:cNvSpPr>
            <a:spLocks/>
          </p:cNvSpPr>
          <p:nvPr/>
        </p:nvSpPr>
        <p:spPr bwMode="auto">
          <a:xfrm>
            <a:off x="1067144" y="271164"/>
            <a:ext cx="7688494"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UltraLight"/>
              </a:rPr>
              <a:t>Convergence Project: </a:t>
            </a: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pitchFamily="2" charset="0"/>
              </a:rPr>
              <a:t>CP10. </a:t>
            </a:r>
            <a:r>
              <a:rPr lang="en-GB" sz="1100" spc="-71" dirty="0">
                <a:solidFill>
                  <a:srgbClr val="FFFFFF">
                    <a:lumMod val="65000"/>
                  </a:srgbClr>
                </a:solidFill>
                <a:latin typeface="Arial" panose="020B0604020202020204" pitchFamily="34" charset="0"/>
                <a:ea typeface="Helvetica Neue UltraLight"/>
                <a:cs typeface="Arial" panose="020B0604020202020204" pitchFamily="34" charset="0"/>
              </a:rPr>
              <a:t>Criteria for assessing disclosure of designs on the internet</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224" y="832828"/>
            <a:ext cx="7703613" cy="3849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03523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9" name="Rectangle 8"/>
          <p:cNvSpPr>
            <a:spLocks/>
          </p:cNvSpPr>
          <p:nvPr/>
        </p:nvSpPr>
        <p:spPr bwMode="auto">
          <a:xfrm>
            <a:off x="652209" y="1020481"/>
            <a:ext cx="8103429" cy="270030"/>
          </a:xfrm>
          <a:prstGeom prst="rect">
            <a:avLst/>
          </a:prstGeom>
          <a:noFill/>
          <a:ln w="28575">
            <a:solidFill>
              <a:schemeClr val="tx2">
                <a:lumMod val="40000"/>
                <a:lumOff val="60000"/>
              </a:schemeClr>
            </a:solidFill>
          </a:ln>
        </p:spPr>
        <p:txBody>
          <a:bodyPr lIns="0" tIns="0" rIns="0" bIns="0" anchor="ctr"/>
          <a:lstStyle/>
          <a:p>
            <a:pPr marL="85725"/>
            <a:r>
              <a:rPr lang="en-US" sz="1500" b="1" spc="-71" dirty="0">
                <a:solidFill>
                  <a:schemeClr val="tx2">
                    <a:lumMod val="40000"/>
                    <a:lumOff val="60000"/>
                  </a:schemeClr>
                </a:solidFill>
                <a:latin typeface="Arial"/>
                <a:ea typeface="Open Sans" panose="020B0606030504020204" pitchFamily="34" charset="0"/>
                <a:cs typeface="Arial"/>
              </a:rPr>
              <a:t>Means for establishing the date of disclosure</a:t>
            </a:r>
          </a:p>
        </p:txBody>
      </p:sp>
      <p:sp>
        <p:nvSpPr>
          <p:cNvPr id="3" name="Rectangle 2"/>
          <p:cNvSpPr>
            <a:spLocks/>
          </p:cNvSpPr>
          <p:nvPr/>
        </p:nvSpPr>
        <p:spPr bwMode="auto">
          <a:xfrm>
            <a:off x="652210" y="710901"/>
            <a:ext cx="8103428" cy="270030"/>
          </a:xfrm>
          <a:prstGeom prst="rect">
            <a:avLst/>
          </a:prstGeom>
          <a:solidFill>
            <a:srgbClr val="024DA1"/>
          </a:solidFill>
          <a:ln>
            <a:noFill/>
          </a:ln>
        </p:spPr>
        <p:txBody>
          <a:bodyPr lIns="0" tIns="0" rIns="0" bIns="0" anchor="ctr"/>
          <a:lstStyle/>
          <a:p>
            <a:pPr marL="85725"/>
            <a:r>
              <a:rPr lang="en-IE" sz="1500" b="1" spc="-71" dirty="0">
                <a:solidFill>
                  <a:srgbClr val="FFFCF6"/>
                </a:solidFill>
                <a:latin typeface="Arial"/>
                <a:ea typeface="Open Sans" panose="020B0606030504020204" pitchFamily="34" charset="0"/>
                <a:cs typeface="Arial"/>
              </a:rPr>
              <a:t>CP10: Common Practice Principles</a:t>
            </a:r>
          </a:p>
        </p:txBody>
      </p:sp>
      <p:sp>
        <p:nvSpPr>
          <p:cNvPr id="2" name="Rectangle 1"/>
          <p:cNvSpPr/>
          <p:nvPr/>
        </p:nvSpPr>
        <p:spPr>
          <a:xfrm>
            <a:off x="1181100" y="1631785"/>
            <a:ext cx="7574538" cy="3046988"/>
          </a:xfrm>
          <a:prstGeom prst="rect">
            <a:avLst/>
          </a:prstGeom>
        </p:spPr>
        <p:txBody>
          <a:bodyPr wrap="square">
            <a:spAutoFit/>
          </a:bodyPr>
          <a:lstStyle/>
          <a:p>
            <a:pPr marL="285750" indent="-285750">
              <a:buFont typeface="Arial" panose="020B0604020202020204" pitchFamily="34" charset="0"/>
              <a:buChar char="•"/>
            </a:pPr>
            <a:r>
              <a:rPr lang="en-GB" sz="1600" dirty="0">
                <a:solidFill>
                  <a:schemeClr val="tx2"/>
                </a:solidFill>
                <a:latin typeface="Arial" panose="020B0604020202020204" pitchFamily="34" charset="0"/>
                <a:ea typeface="Times New Roman" panose="02020603050405020304" pitchFamily="18" charset="0"/>
                <a:cs typeface="Arial" panose="020B0604020202020204" pitchFamily="34" charset="0"/>
              </a:rPr>
              <a:t>Any means able to prove disclosure (or rebut the availability) of a design can be submitted</a:t>
            </a:r>
          </a:p>
          <a:p>
            <a:endParaRPr lang="en-GB" sz="1600" dirty="0">
              <a:solidFill>
                <a:schemeClr val="tx2"/>
              </a:solidFill>
              <a:latin typeface="Arial" panose="020B0604020202020204" pitchFamily="34" charset="0"/>
              <a:ea typeface="Times New Roman" panose="02020603050405020304" pitchFamily="18" charset="0"/>
              <a:cs typeface="Arial" panose="020B0604020202020204" pitchFamily="34" charset="0"/>
            </a:endParaRPr>
          </a:p>
          <a:p>
            <a:pPr marL="285750" indent="-285750">
              <a:buFont typeface="Arial" panose="020B0604020202020204" pitchFamily="34" charset="0"/>
              <a:buChar char="•"/>
            </a:pPr>
            <a:r>
              <a:rPr lang="en-GB" sz="1600" dirty="0">
                <a:solidFill>
                  <a:schemeClr val="tx2"/>
                </a:solidFill>
                <a:latin typeface="Arial" panose="020B0604020202020204" pitchFamily="34" charset="0"/>
                <a:ea typeface="Times New Roman" panose="02020603050405020304" pitchFamily="18" charset="0"/>
                <a:cs typeface="Arial" panose="020B0604020202020204" pitchFamily="34" charset="0"/>
              </a:rPr>
              <a:t>Disclosure can be established by submitting various types of evidence</a:t>
            </a:r>
          </a:p>
          <a:p>
            <a:endParaRPr lang="es-ES" sz="1600" dirty="0">
              <a:solidFill>
                <a:schemeClr val="tx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solidFill>
                  <a:schemeClr val="tx2"/>
                </a:solidFill>
                <a:latin typeface="Arial" panose="020B0604020202020204" pitchFamily="34" charset="0"/>
                <a:ea typeface="Times New Roman" panose="02020603050405020304" pitchFamily="18" charset="0"/>
                <a:cs typeface="Arial" panose="020B0604020202020204" pitchFamily="34" charset="0"/>
              </a:rPr>
              <a:t>Evidence proving disclosure extracted from the internet can be submitted with other pieces of evidence </a:t>
            </a:r>
          </a:p>
          <a:p>
            <a:endParaRPr lang="en-GB" sz="1600" dirty="0">
              <a:solidFill>
                <a:schemeClr val="tx2"/>
              </a:solidFill>
              <a:latin typeface="Arial" panose="020B0604020202020204" pitchFamily="34" charset="0"/>
              <a:ea typeface="Times New Roman" panose="02020603050405020304" pitchFamily="18" charset="0"/>
              <a:cs typeface="Arial" panose="020B0604020202020204" pitchFamily="34" charset="0"/>
            </a:endParaRPr>
          </a:p>
          <a:p>
            <a:pPr marL="285750" indent="-285750">
              <a:buFont typeface="Arial" panose="020B0604020202020204" pitchFamily="34" charset="0"/>
              <a:buChar char="•"/>
            </a:pPr>
            <a:r>
              <a:rPr lang="en-GB" sz="1600" dirty="0">
                <a:solidFill>
                  <a:schemeClr val="tx2"/>
                </a:solidFill>
                <a:latin typeface="Arial" panose="020B0604020202020204" pitchFamily="34" charset="0"/>
                <a:ea typeface="Times New Roman" panose="02020603050405020304" pitchFamily="18" charset="0"/>
                <a:cs typeface="Arial" panose="020B0604020202020204" pitchFamily="34" charset="0"/>
              </a:rPr>
              <a:t>Integrity of the documents submitted is assumed</a:t>
            </a:r>
            <a:endParaRPr lang="es-ES" sz="1600" dirty="0">
              <a:solidFill>
                <a:schemeClr val="tx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s-ES" sz="1600" dirty="0">
              <a:solidFill>
                <a:schemeClr val="tx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1600" dirty="0">
              <a:solidFill>
                <a:schemeClr val="tx2"/>
              </a:solidFill>
              <a:latin typeface="Arial" panose="020B0604020202020204" pitchFamily="34" charset="0"/>
              <a:ea typeface="Times New Roman" panose="02020603050405020304" pitchFamily="18" charset="0"/>
              <a:cs typeface="Arial" panose="020B0604020202020204" pitchFamily="34" charset="0"/>
            </a:endParaRPr>
          </a:p>
          <a:p>
            <a:pPr marL="285750" indent="-285750">
              <a:buFont typeface="Arial" panose="020B0604020202020204" pitchFamily="34" charset="0"/>
              <a:buChar char="•"/>
            </a:pPr>
            <a:endParaRPr lang="es-ES" sz="1600" dirty="0">
              <a:solidFill>
                <a:schemeClr val="tx2"/>
              </a:solidFill>
              <a:latin typeface="Arial" panose="020B0604020202020204" pitchFamily="34" charset="0"/>
              <a:cs typeface="Arial" panose="020B0604020202020204" pitchFamily="34" charset="0"/>
            </a:endParaRPr>
          </a:p>
        </p:txBody>
      </p:sp>
      <p:sp>
        <p:nvSpPr>
          <p:cNvPr id="6" name="Rectangle 16"/>
          <p:cNvSpPr>
            <a:spLocks/>
          </p:cNvSpPr>
          <p:nvPr/>
        </p:nvSpPr>
        <p:spPr bwMode="auto">
          <a:xfrm>
            <a:off x="1067144" y="271164"/>
            <a:ext cx="7688494"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UltraLight"/>
              </a:rPr>
              <a:t>Convergence Project: </a:t>
            </a: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pitchFamily="2" charset="0"/>
              </a:rPr>
              <a:t>CP10. </a:t>
            </a:r>
            <a:r>
              <a:rPr lang="en-GB" sz="1100" spc="-71" dirty="0">
                <a:solidFill>
                  <a:srgbClr val="FFFFFF">
                    <a:lumMod val="65000"/>
                  </a:srgbClr>
                </a:solidFill>
                <a:latin typeface="Arial" panose="020B0604020202020204" pitchFamily="34" charset="0"/>
                <a:ea typeface="Helvetica Neue UltraLight"/>
                <a:cs typeface="Arial" panose="020B0604020202020204" pitchFamily="34" charset="0"/>
              </a:rPr>
              <a:t>Criteria for assessing disclosure of designs on the internet</a:t>
            </a:r>
          </a:p>
        </p:txBody>
      </p:sp>
    </p:spTree>
    <p:extLst>
      <p:ext uri="{BB962C8B-B14F-4D97-AF65-F5344CB8AC3E}">
        <p14:creationId xmlns:p14="http://schemas.microsoft.com/office/powerpoint/2010/main" val="22722804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a:blip r:embed="rId5"/>
          <a:stretch>
            <a:fillRect/>
          </a:stretch>
        </p:blipFill>
        <p:spPr>
          <a:xfrm rot="743166">
            <a:off x="3609846" y="3382704"/>
            <a:ext cx="682819" cy="1194124"/>
          </a:xfrm>
          <a:prstGeom prst="rect">
            <a:avLst/>
          </a:prstGeom>
        </p:spPr>
      </p:pic>
      <p:sp>
        <p:nvSpPr>
          <p:cNvPr id="2" name="Rectangle 1"/>
          <p:cNvSpPr/>
          <p:nvPr/>
        </p:nvSpPr>
        <p:spPr>
          <a:xfrm>
            <a:off x="648298" y="2014236"/>
            <a:ext cx="3078053" cy="646331"/>
          </a:xfrm>
          <a:prstGeom prst="rect">
            <a:avLst/>
          </a:prstGeom>
        </p:spPr>
        <p:txBody>
          <a:bodyPr wrap="square">
            <a:spAutoFit/>
          </a:bodyPr>
          <a:lstStyle/>
          <a:p>
            <a:pPr algn="just"/>
            <a:r>
              <a:rPr lang="pt-BR" sz="1200" dirty="0">
                <a:solidFill>
                  <a:schemeClr val="tx2"/>
                </a:solidFill>
                <a:latin typeface="Arial" panose="020B0604020202020204" pitchFamily="34" charset="0"/>
                <a:cs typeface="Arial" panose="020B0604020202020204" pitchFamily="34" charset="0"/>
                <a:hlinkClick r:id="rId6"/>
              </a:rPr>
              <a:t>T-450/08 </a:t>
            </a:r>
            <a:r>
              <a:rPr lang="pt-BR" sz="1200" dirty="0">
                <a:solidFill>
                  <a:schemeClr val="tx2"/>
                </a:solidFill>
                <a:latin typeface="Arial" panose="020B0604020202020204" pitchFamily="34" charset="0"/>
                <a:cs typeface="Arial" panose="020B0604020202020204" pitchFamily="34" charset="0"/>
              </a:rPr>
              <a:t>of 09/03/2012 </a:t>
            </a:r>
          </a:p>
          <a:p>
            <a:pPr algn="just"/>
            <a:r>
              <a:rPr lang="pt-BR" sz="1200" b="1" dirty="0">
                <a:solidFill>
                  <a:schemeClr val="tx2"/>
                </a:solidFill>
                <a:latin typeface="Arial" panose="020B0604020202020204" pitchFamily="34" charset="0"/>
                <a:cs typeface="Arial" panose="020B0604020202020204" pitchFamily="34" charset="0"/>
              </a:rPr>
              <a:t>(‘Phials’)</a:t>
            </a:r>
            <a:r>
              <a:rPr lang="pt-BR" sz="1200" dirty="0">
                <a:solidFill>
                  <a:schemeClr val="tx2"/>
                </a:solidFill>
                <a:latin typeface="Arial" panose="020B0604020202020204" pitchFamily="34" charset="0"/>
                <a:cs typeface="Arial" panose="020B0604020202020204" pitchFamily="34" charset="0"/>
              </a:rPr>
              <a:t>, </a:t>
            </a:r>
            <a:r>
              <a:rPr lang="en-US" sz="1200" dirty="0">
                <a:solidFill>
                  <a:srgbClr val="183D8C"/>
                </a:solidFill>
                <a:latin typeface="Arial" panose="020B0604020202020204" pitchFamily="34" charset="0"/>
                <a:cs typeface="Arial" panose="020B0604020202020204" pitchFamily="34" charset="0"/>
              </a:rPr>
              <a:t>§24 – 25, 30 – 45</a:t>
            </a:r>
          </a:p>
          <a:p>
            <a:pPr algn="just"/>
            <a:r>
              <a:rPr lang="en-US" sz="1200" dirty="0">
                <a:solidFill>
                  <a:srgbClr val="183D8C"/>
                </a:solidFill>
                <a:latin typeface="Arial" panose="020B0604020202020204" pitchFamily="34" charset="0"/>
                <a:cs typeface="Arial" panose="020B0604020202020204" pitchFamily="34" charset="0"/>
              </a:rPr>
              <a:t>General Court</a:t>
            </a:r>
            <a:endParaRPr lang="pt-BR" sz="1200" dirty="0">
              <a:solidFill>
                <a:schemeClr val="tx2"/>
              </a:solidFill>
              <a:latin typeface="Arial" panose="020B0604020202020204" pitchFamily="34" charset="0"/>
              <a:cs typeface="Arial" panose="020B0604020202020204" pitchFamily="34" charset="0"/>
            </a:endParaRPr>
          </a:p>
        </p:txBody>
      </p:sp>
      <p:sp>
        <p:nvSpPr>
          <p:cNvPr id="8" name="Rectangle 7"/>
          <p:cNvSpPr/>
          <p:nvPr/>
        </p:nvSpPr>
        <p:spPr>
          <a:xfrm>
            <a:off x="4599498" y="2010228"/>
            <a:ext cx="4096871" cy="1384995"/>
          </a:xfrm>
          <a:prstGeom prst="rect">
            <a:avLst/>
          </a:prstGeom>
          <a:solidFill>
            <a:schemeClr val="accent1">
              <a:lumMod val="20000"/>
              <a:lumOff val="80000"/>
            </a:schemeClr>
          </a:solidFill>
        </p:spPr>
        <p:txBody>
          <a:bodyPr wrap="square">
            <a:spAutoFit/>
          </a:bodyPr>
          <a:lstStyle/>
          <a:p>
            <a:pPr marL="285750" indent="-285750" algn="just">
              <a:buFont typeface="Arial" panose="020B0604020202020204" pitchFamily="34" charset="0"/>
              <a:buChar char="•"/>
            </a:pPr>
            <a:r>
              <a:rPr lang="es-ES" sz="1200" i="1" dirty="0">
                <a:solidFill>
                  <a:srgbClr val="183D8C"/>
                </a:solidFill>
                <a:latin typeface="Arial" panose="020B0604020202020204" pitchFamily="34" charset="0"/>
                <a:cs typeface="Arial" panose="020B0604020202020204" pitchFamily="34" charset="0"/>
              </a:rPr>
              <a:t>Even if some pieces of evidence are not conclusive in themselves, they may contribute to proving an event of disclosure</a:t>
            </a:r>
          </a:p>
          <a:p>
            <a:pPr marL="285750" indent="-285750" algn="just">
              <a:buFont typeface="Arial" panose="020B0604020202020204" pitchFamily="34" charset="0"/>
              <a:buChar char="•"/>
            </a:pPr>
            <a:endParaRPr lang="es-ES" sz="1200" i="1" dirty="0">
              <a:solidFill>
                <a:srgbClr val="183D8C"/>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s-ES" sz="1200" i="1" dirty="0">
                <a:solidFill>
                  <a:srgbClr val="183D8C"/>
                </a:solidFill>
                <a:latin typeface="Arial" panose="020B0604020202020204" pitchFamily="34" charset="0"/>
                <a:cs typeface="Arial" panose="020B0604020202020204" pitchFamily="34" charset="0"/>
              </a:rPr>
              <a:t>Disclosure must be demonstrated through solid and objective evidence (and not probabilities </a:t>
            </a:r>
            <a:r>
              <a:rPr lang="es-ES" sz="1200" i="1" dirty="0" err="1">
                <a:solidFill>
                  <a:srgbClr val="183D8C"/>
                </a:solidFill>
                <a:latin typeface="Arial" panose="020B0604020202020204" pitchFamily="34" charset="0"/>
                <a:cs typeface="Arial" panose="020B0604020202020204" pitchFamily="34" charset="0"/>
              </a:rPr>
              <a:t>or</a:t>
            </a:r>
            <a:r>
              <a:rPr lang="es-ES" sz="1200" i="1" dirty="0">
                <a:solidFill>
                  <a:srgbClr val="183D8C"/>
                </a:solidFill>
                <a:latin typeface="Arial" panose="020B0604020202020204" pitchFamily="34" charset="0"/>
                <a:cs typeface="Arial" panose="020B0604020202020204" pitchFamily="34" charset="0"/>
              </a:rPr>
              <a:t> suppositions)</a:t>
            </a:r>
          </a:p>
        </p:txBody>
      </p:sp>
      <p:sp>
        <p:nvSpPr>
          <p:cNvPr id="13" name="TextBox 12"/>
          <p:cNvSpPr txBox="1"/>
          <p:nvPr/>
        </p:nvSpPr>
        <p:spPr>
          <a:xfrm>
            <a:off x="5036820" y="1495447"/>
            <a:ext cx="2849769" cy="338554"/>
          </a:xfrm>
          <a:prstGeom prst="rect">
            <a:avLst/>
          </a:prstGeom>
          <a:noFill/>
        </p:spPr>
        <p:txBody>
          <a:bodyPr wrap="square" rtlCol="0">
            <a:spAutoFit/>
          </a:bodyPr>
          <a:lstStyle/>
          <a:p>
            <a:r>
              <a:rPr lang="es-ES" sz="1600" b="1" dirty="0">
                <a:solidFill>
                  <a:srgbClr val="002060"/>
                </a:solidFill>
                <a:latin typeface="Arial" panose="020B0604020202020204" pitchFamily="34" charset="0"/>
                <a:cs typeface="Arial" panose="020B0604020202020204" pitchFamily="34" charset="0"/>
              </a:rPr>
              <a:t>CP10</a:t>
            </a:r>
          </a:p>
        </p:txBody>
      </p:sp>
      <p:cxnSp>
        <p:nvCxnSpPr>
          <p:cNvPr id="14" name="Straight Connector 13"/>
          <p:cNvCxnSpPr/>
          <p:nvPr/>
        </p:nvCxnSpPr>
        <p:spPr>
          <a:xfrm flipV="1">
            <a:off x="648299" y="1889361"/>
            <a:ext cx="8048072" cy="4987"/>
          </a:xfrm>
          <a:prstGeom prst="line">
            <a:avLst/>
          </a:prstGeom>
        </p:spPr>
        <p:style>
          <a:lnRef idx="2">
            <a:schemeClr val="accent1"/>
          </a:lnRef>
          <a:fillRef idx="0">
            <a:schemeClr val="accent1"/>
          </a:fillRef>
          <a:effectRef idx="1">
            <a:schemeClr val="accent1"/>
          </a:effectRef>
          <a:fontRef idx="minor">
            <a:schemeClr val="tx1"/>
          </a:fontRef>
        </p:style>
      </p:cxnSp>
      <p:sp>
        <p:nvSpPr>
          <p:cNvPr id="16" name="Rectangle 15"/>
          <p:cNvSpPr>
            <a:spLocks/>
          </p:cNvSpPr>
          <p:nvPr/>
        </p:nvSpPr>
        <p:spPr bwMode="auto">
          <a:xfrm>
            <a:off x="648298" y="1049190"/>
            <a:ext cx="8103429" cy="270030"/>
          </a:xfrm>
          <a:prstGeom prst="rect">
            <a:avLst/>
          </a:prstGeom>
          <a:noFill/>
          <a:ln w="28575">
            <a:solidFill>
              <a:schemeClr val="tx2">
                <a:lumMod val="40000"/>
                <a:lumOff val="60000"/>
              </a:schemeClr>
            </a:solidFill>
          </a:ln>
        </p:spPr>
        <p:txBody>
          <a:bodyPr lIns="0" tIns="0" rIns="0" bIns="0" anchor="ctr"/>
          <a:lstStyle/>
          <a:p>
            <a:pPr marL="85725"/>
            <a:r>
              <a:rPr lang="en-US" sz="1500" b="1" spc="-71" dirty="0">
                <a:solidFill>
                  <a:schemeClr val="tx2">
                    <a:lumMod val="40000"/>
                    <a:lumOff val="60000"/>
                  </a:schemeClr>
                </a:solidFill>
                <a:latin typeface="Arial"/>
                <a:ea typeface="Open Sans" panose="020B0606030504020204" pitchFamily="34" charset="0"/>
                <a:cs typeface="Arial"/>
              </a:rPr>
              <a:t>Means for establishing the date of disclosure. Relevant case-law</a:t>
            </a:r>
          </a:p>
        </p:txBody>
      </p:sp>
      <p:sp>
        <p:nvSpPr>
          <p:cNvPr id="17" name="Rectangle 16"/>
          <p:cNvSpPr>
            <a:spLocks/>
          </p:cNvSpPr>
          <p:nvPr/>
        </p:nvSpPr>
        <p:spPr bwMode="auto">
          <a:xfrm>
            <a:off x="648299" y="710901"/>
            <a:ext cx="8103428" cy="270030"/>
          </a:xfrm>
          <a:prstGeom prst="rect">
            <a:avLst/>
          </a:prstGeom>
          <a:solidFill>
            <a:srgbClr val="024DA1"/>
          </a:solidFill>
          <a:ln>
            <a:noFill/>
          </a:ln>
        </p:spPr>
        <p:txBody>
          <a:bodyPr lIns="0" tIns="0" rIns="0" bIns="0" anchor="ctr"/>
          <a:lstStyle/>
          <a:p>
            <a:pPr marL="85725"/>
            <a:r>
              <a:rPr lang="en-IE" sz="1500" b="1" spc="-71" dirty="0">
                <a:solidFill>
                  <a:srgbClr val="FFFCF6"/>
                </a:solidFill>
                <a:latin typeface="Arial"/>
                <a:ea typeface="Open Sans" panose="020B0606030504020204" pitchFamily="34" charset="0"/>
                <a:cs typeface="Arial"/>
              </a:rPr>
              <a:t>CP10: Common Practice Principles</a:t>
            </a:r>
          </a:p>
        </p:txBody>
      </p:sp>
      <p:sp>
        <p:nvSpPr>
          <p:cNvPr id="11" name="Rectangle 16"/>
          <p:cNvSpPr>
            <a:spLocks/>
          </p:cNvSpPr>
          <p:nvPr/>
        </p:nvSpPr>
        <p:spPr bwMode="auto">
          <a:xfrm>
            <a:off x="1067144" y="271164"/>
            <a:ext cx="7688494"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UltraLight"/>
              </a:rPr>
              <a:t>Convergence Project: </a:t>
            </a: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pitchFamily="2" charset="0"/>
              </a:rPr>
              <a:t>CP10. </a:t>
            </a:r>
            <a:r>
              <a:rPr lang="en-GB" sz="1100" spc="-71" dirty="0">
                <a:solidFill>
                  <a:srgbClr val="FFFFFF">
                    <a:lumMod val="65000"/>
                  </a:srgbClr>
                </a:solidFill>
                <a:latin typeface="Arial" panose="020B0604020202020204" pitchFamily="34" charset="0"/>
                <a:ea typeface="Helvetica Neue UltraLight"/>
                <a:cs typeface="Arial" panose="020B0604020202020204" pitchFamily="34" charset="0"/>
              </a:rPr>
              <a:t>Criteria for assessing disclosure of designs on the internet</a:t>
            </a:r>
          </a:p>
        </p:txBody>
      </p:sp>
      <p:sp>
        <p:nvSpPr>
          <p:cNvPr id="6" name="Rectangle 5"/>
          <p:cNvSpPr/>
          <p:nvPr/>
        </p:nvSpPr>
        <p:spPr>
          <a:xfrm>
            <a:off x="4599500" y="3620499"/>
            <a:ext cx="4096871" cy="830997"/>
          </a:xfrm>
          <a:prstGeom prst="rect">
            <a:avLst/>
          </a:prstGeom>
          <a:solidFill>
            <a:schemeClr val="accent1">
              <a:lumMod val="20000"/>
              <a:lumOff val="80000"/>
            </a:schemeClr>
          </a:solidFill>
        </p:spPr>
        <p:txBody>
          <a:bodyPr wrap="square">
            <a:spAutoFit/>
          </a:bodyPr>
          <a:lstStyle/>
          <a:p>
            <a:pPr marL="285750" indent="-285750" algn="just">
              <a:buFont typeface="Arial" panose="020B0604020202020204" pitchFamily="34" charset="0"/>
              <a:buChar char="•"/>
            </a:pPr>
            <a:r>
              <a:rPr lang="en-GB" sz="1200" i="1" dirty="0">
                <a:solidFill>
                  <a:srgbClr val="183D8C"/>
                </a:solidFill>
                <a:latin typeface="Arial" panose="020B0604020202020204" pitchFamily="34" charset="0"/>
                <a:cs typeface="Arial" panose="020B0604020202020204" pitchFamily="34" charset="0"/>
              </a:rPr>
              <a:t>Several features disclosed in various pieces of evidence relating to different designs cannot be combined for the purposes of disclosure of a single design </a:t>
            </a:r>
            <a:endParaRPr lang="es-ES" sz="1200" i="1" dirty="0">
              <a:solidFill>
                <a:srgbClr val="183D8C"/>
              </a:solidFill>
              <a:latin typeface="Arial" panose="020B0604020202020204" pitchFamily="34" charset="0"/>
              <a:cs typeface="Arial" panose="020B0604020202020204" pitchFamily="34" charset="0"/>
            </a:endParaRPr>
          </a:p>
        </p:txBody>
      </p:sp>
      <p:sp>
        <p:nvSpPr>
          <p:cNvPr id="15" name="Rectangle 14"/>
          <p:cNvSpPr/>
          <p:nvPr/>
        </p:nvSpPr>
        <p:spPr>
          <a:xfrm>
            <a:off x="570735" y="3435834"/>
            <a:ext cx="3233177" cy="1200329"/>
          </a:xfrm>
          <a:prstGeom prst="rect">
            <a:avLst/>
          </a:prstGeom>
        </p:spPr>
        <p:txBody>
          <a:bodyPr wrap="square">
            <a:spAutoFit/>
          </a:bodyPr>
          <a:lstStyle/>
          <a:p>
            <a:pPr algn="just"/>
            <a:r>
              <a:rPr lang="en-US" sz="1200" dirty="0">
                <a:solidFill>
                  <a:schemeClr val="tx2"/>
                </a:solidFill>
                <a:latin typeface="Arial" panose="020B0604020202020204" pitchFamily="34" charset="0"/>
                <a:cs typeface="Arial" panose="020B0604020202020204" pitchFamily="34" charset="0"/>
                <a:hlinkClick r:id="rId7"/>
              </a:rPr>
              <a:t>C-361/15 P and C-405/15 P </a:t>
            </a:r>
            <a:r>
              <a:rPr lang="pt-BR" sz="1200" dirty="0">
                <a:solidFill>
                  <a:schemeClr val="tx2"/>
                </a:solidFill>
                <a:latin typeface="Arial" panose="020B0604020202020204" pitchFamily="34" charset="0"/>
                <a:cs typeface="Arial" panose="020B0604020202020204" pitchFamily="34" charset="0"/>
              </a:rPr>
              <a:t>of 21/09/2017 </a:t>
            </a:r>
          </a:p>
          <a:p>
            <a:pPr algn="just"/>
            <a:r>
              <a:rPr lang="pt-BR" sz="1200" b="1" dirty="0">
                <a:solidFill>
                  <a:schemeClr val="tx2"/>
                </a:solidFill>
                <a:latin typeface="Arial" panose="020B0604020202020204" pitchFamily="34" charset="0"/>
                <a:cs typeface="Arial" panose="020B0604020202020204" pitchFamily="34" charset="0"/>
              </a:rPr>
              <a:t>(‘Shower drainage channel’)</a:t>
            </a:r>
            <a:r>
              <a:rPr lang="pt-BR" sz="1200" dirty="0">
                <a:solidFill>
                  <a:schemeClr val="tx2"/>
                </a:solidFill>
                <a:latin typeface="Arial" panose="020B0604020202020204" pitchFamily="34" charset="0"/>
                <a:cs typeface="Arial" panose="020B0604020202020204" pitchFamily="34" charset="0"/>
              </a:rPr>
              <a:t>, </a:t>
            </a:r>
            <a:r>
              <a:rPr lang="en-US" sz="1200" dirty="0">
                <a:solidFill>
                  <a:srgbClr val="183D8C"/>
                </a:solidFill>
                <a:latin typeface="Arial" panose="020B0604020202020204" pitchFamily="34" charset="0"/>
                <a:cs typeface="Arial" panose="020B0604020202020204" pitchFamily="34" charset="0"/>
              </a:rPr>
              <a:t>§ 69</a:t>
            </a:r>
          </a:p>
          <a:p>
            <a:pPr algn="just"/>
            <a:endParaRPr lang="en-US" sz="1200" dirty="0">
              <a:solidFill>
                <a:srgbClr val="183D8C"/>
              </a:solidFill>
              <a:latin typeface="Arial" panose="020B0604020202020204" pitchFamily="34" charset="0"/>
              <a:cs typeface="Arial" panose="020B0604020202020204" pitchFamily="34" charset="0"/>
            </a:endParaRPr>
          </a:p>
          <a:p>
            <a:pPr algn="just"/>
            <a:r>
              <a:rPr lang="en-US" sz="1200" dirty="0">
                <a:solidFill>
                  <a:srgbClr val="183D8C"/>
                </a:solidFill>
                <a:latin typeface="Arial" panose="020B0604020202020204" pitchFamily="34" charset="0"/>
                <a:cs typeface="Arial" panose="020B0604020202020204" pitchFamily="34" charset="0"/>
                <a:hlinkClick r:id="rId8"/>
              </a:rPr>
              <a:t>C-345/13</a:t>
            </a:r>
            <a:r>
              <a:rPr lang="en-US" sz="1200" dirty="0">
                <a:solidFill>
                  <a:srgbClr val="183D8C"/>
                </a:solidFill>
                <a:latin typeface="Arial" panose="020B0604020202020204" pitchFamily="34" charset="0"/>
                <a:cs typeface="Arial" panose="020B0604020202020204" pitchFamily="34" charset="0"/>
              </a:rPr>
              <a:t> of 19/06/2014 </a:t>
            </a:r>
          </a:p>
          <a:p>
            <a:pPr algn="just"/>
            <a:r>
              <a:rPr lang="en-US" sz="1200" b="1" dirty="0">
                <a:solidFill>
                  <a:srgbClr val="183D8C"/>
                </a:solidFill>
                <a:latin typeface="Arial" panose="020B0604020202020204" pitchFamily="34" charset="0"/>
                <a:cs typeface="Arial" panose="020B0604020202020204" pitchFamily="34" charset="0"/>
              </a:rPr>
              <a:t>(‘Karen Millen Fashions’)</a:t>
            </a:r>
            <a:r>
              <a:rPr lang="pt-BR" sz="1200" dirty="0">
                <a:solidFill>
                  <a:schemeClr val="tx2"/>
                </a:solidFill>
                <a:latin typeface="Arial" panose="020B0604020202020204" pitchFamily="34" charset="0"/>
                <a:cs typeface="Arial" panose="020B0604020202020204" pitchFamily="34" charset="0"/>
              </a:rPr>
              <a:t>, </a:t>
            </a:r>
            <a:r>
              <a:rPr lang="en-US" sz="1200" dirty="0">
                <a:solidFill>
                  <a:srgbClr val="183D8C"/>
                </a:solidFill>
                <a:latin typeface="Arial" panose="020B0604020202020204" pitchFamily="34" charset="0"/>
                <a:cs typeface="Arial" panose="020B0604020202020204" pitchFamily="34" charset="0"/>
              </a:rPr>
              <a:t>§ 35</a:t>
            </a:r>
          </a:p>
          <a:p>
            <a:pPr algn="just"/>
            <a:r>
              <a:rPr lang="en-US" sz="1200" dirty="0">
                <a:solidFill>
                  <a:srgbClr val="183D8C"/>
                </a:solidFill>
                <a:latin typeface="Arial" panose="020B0604020202020204" pitchFamily="34" charset="0"/>
                <a:cs typeface="Arial" panose="020B0604020202020204" pitchFamily="34" charset="0"/>
              </a:rPr>
              <a:t>Court of Justice of the EU</a:t>
            </a:r>
            <a:endParaRPr lang="pt-BR" sz="1200" b="1" dirty="0">
              <a:solidFill>
                <a:schemeClr val="tx2"/>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9"/>
          <a:stretch>
            <a:fillRect/>
          </a:stretch>
        </p:blipFill>
        <p:spPr>
          <a:xfrm>
            <a:off x="3052898" y="2090083"/>
            <a:ext cx="436825" cy="1121464"/>
          </a:xfrm>
          <a:prstGeom prst="rect">
            <a:avLst/>
          </a:prstGeom>
        </p:spPr>
      </p:pic>
    </p:spTree>
    <p:extLst>
      <p:ext uri="{BB962C8B-B14F-4D97-AF65-F5344CB8AC3E}">
        <p14:creationId xmlns:p14="http://schemas.microsoft.com/office/powerpoint/2010/main" val="40618757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618603" y="1987291"/>
            <a:ext cx="4418217" cy="461665"/>
          </a:xfrm>
          <a:prstGeom prst="rect">
            <a:avLst/>
          </a:prstGeom>
        </p:spPr>
        <p:txBody>
          <a:bodyPr wrap="square">
            <a:spAutoFit/>
          </a:bodyPr>
          <a:lstStyle/>
          <a:p>
            <a:pPr algn="just"/>
            <a:r>
              <a:rPr lang="pt-BR" sz="1200" dirty="0">
                <a:solidFill>
                  <a:schemeClr val="tx2"/>
                </a:solidFill>
                <a:latin typeface="Arial" panose="020B0604020202020204" pitchFamily="34" charset="0"/>
                <a:cs typeface="Arial" panose="020B0604020202020204" pitchFamily="34" charset="0"/>
                <a:hlinkClick r:id="rId5"/>
              </a:rPr>
              <a:t>No. O-636-17 </a:t>
            </a:r>
            <a:r>
              <a:rPr lang="pt-BR" sz="1200" dirty="0">
                <a:solidFill>
                  <a:schemeClr val="tx2"/>
                </a:solidFill>
                <a:latin typeface="Arial" panose="020B0604020202020204" pitchFamily="34" charset="0"/>
                <a:cs typeface="Arial" panose="020B0604020202020204" pitchFamily="34" charset="0"/>
              </a:rPr>
              <a:t>of 12/12/2017</a:t>
            </a:r>
            <a:r>
              <a:rPr lang="pt-BR" sz="1200" b="1" dirty="0">
                <a:solidFill>
                  <a:schemeClr val="tx2"/>
                </a:solidFill>
                <a:latin typeface="Arial" panose="020B0604020202020204" pitchFamily="34" charset="0"/>
                <a:cs typeface="Arial" panose="020B0604020202020204" pitchFamily="34" charset="0"/>
              </a:rPr>
              <a:t> (‘Service dog label’), </a:t>
            </a:r>
            <a:r>
              <a:rPr lang="en-US" sz="1200" dirty="0">
                <a:solidFill>
                  <a:srgbClr val="183D8C"/>
                </a:solidFill>
                <a:latin typeface="Arial" panose="020B0604020202020204" pitchFamily="34" charset="0"/>
                <a:cs typeface="Arial" panose="020B0604020202020204" pitchFamily="34" charset="0"/>
              </a:rPr>
              <a:t>§ 16</a:t>
            </a:r>
            <a:r>
              <a:rPr lang="pt-BR" sz="1200" b="1" dirty="0">
                <a:solidFill>
                  <a:schemeClr val="tx2"/>
                </a:solidFill>
                <a:latin typeface="Arial" panose="020B0604020202020204" pitchFamily="34" charset="0"/>
                <a:cs typeface="Arial" panose="020B0604020202020204" pitchFamily="34" charset="0"/>
              </a:rPr>
              <a:t> </a:t>
            </a:r>
          </a:p>
          <a:p>
            <a:pPr algn="just"/>
            <a:r>
              <a:rPr lang="pt-BR" sz="1200" dirty="0">
                <a:solidFill>
                  <a:schemeClr val="tx2"/>
                </a:solidFill>
                <a:latin typeface="Arial" panose="020B0604020202020204" pitchFamily="34" charset="0"/>
                <a:cs typeface="Arial" panose="020B0604020202020204" pitchFamily="34" charset="0"/>
              </a:rPr>
              <a:t>UKIPO</a:t>
            </a:r>
          </a:p>
        </p:txBody>
      </p:sp>
      <p:sp>
        <p:nvSpPr>
          <p:cNvPr id="9" name="Rectangle 8"/>
          <p:cNvSpPr/>
          <p:nvPr/>
        </p:nvSpPr>
        <p:spPr>
          <a:xfrm>
            <a:off x="619421" y="2823276"/>
            <a:ext cx="3931953" cy="646331"/>
          </a:xfrm>
          <a:prstGeom prst="rect">
            <a:avLst/>
          </a:prstGeom>
        </p:spPr>
        <p:txBody>
          <a:bodyPr wrap="square">
            <a:spAutoFit/>
          </a:bodyPr>
          <a:lstStyle/>
          <a:p>
            <a:pPr algn="just"/>
            <a:r>
              <a:rPr lang="en-US" sz="1200" dirty="0">
                <a:solidFill>
                  <a:srgbClr val="183D8C"/>
                </a:solidFill>
                <a:latin typeface="Arial" panose="020B0604020202020204" pitchFamily="34" charset="0"/>
                <a:cs typeface="Arial" panose="020B0604020202020204" pitchFamily="34" charset="0"/>
                <a:hlinkClick r:id="rId6"/>
              </a:rPr>
              <a:t>T-166/15</a:t>
            </a:r>
            <a:r>
              <a:rPr lang="pt-BR" sz="1200" dirty="0">
                <a:solidFill>
                  <a:schemeClr val="tx2"/>
                </a:solidFill>
                <a:latin typeface="Arial" panose="020B0604020202020204" pitchFamily="34" charset="0"/>
                <a:cs typeface="Arial" panose="020B0604020202020204" pitchFamily="34" charset="0"/>
              </a:rPr>
              <a:t> of 27/02/2018</a:t>
            </a:r>
            <a:r>
              <a:rPr lang="pt-BR" sz="1200" b="1" dirty="0">
                <a:solidFill>
                  <a:schemeClr val="tx2"/>
                </a:solidFill>
                <a:latin typeface="Arial" panose="020B0604020202020204" pitchFamily="34" charset="0"/>
                <a:cs typeface="Arial" panose="020B0604020202020204" pitchFamily="34" charset="0"/>
              </a:rPr>
              <a:t> (‘Cases for mobile phones’), </a:t>
            </a:r>
            <a:r>
              <a:rPr lang="en-US" sz="1200" dirty="0">
                <a:solidFill>
                  <a:srgbClr val="183D8C"/>
                </a:solidFill>
                <a:latin typeface="Arial" panose="020B0604020202020204" pitchFamily="34" charset="0"/>
                <a:cs typeface="Arial" panose="020B0604020202020204" pitchFamily="34" charset="0"/>
              </a:rPr>
              <a:t>§ 64, 90</a:t>
            </a:r>
            <a:r>
              <a:rPr lang="pt-BR" sz="1200" b="1" dirty="0">
                <a:solidFill>
                  <a:schemeClr val="tx2"/>
                </a:solidFill>
                <a:latin typeface="Arial" panose="020B0604020202020204" pitchFamily="34" charset="0"/>
                <a:cs typeface="Arial" panose="020B0604020202020204" pitchFamily="34" charset="0"/>
              </a:rPr>
              <a:t> </a:t>
            </a:r>
          </a:p>
          <a:p>
            <a:pPr algn="just"/>
            <a:r>
              <a:rPr lang="pt-BR" sz="1200" dirty="0">
                <a:solidFill>
                  <a:schemeClr val="tx2"/>
                </a:solidFill>
                <a:latin typeface="Arial" panose="020B0604020202020204" pitchFamily="34" charset="0"/>
                <a:cs typeface="Arial" panose="020B0604020202020204" pitchFamily="34" charset="0"/>
              </a:rPr>
              <a:t>General Court</a:t>
            </a:r>
          </a:p>
        </p:txBody>
      </p:sp>
      <p:sp>
        <p:nvSpPr>
          <p:cNvPr id="10" name="Rectangle 9"/>
          <p:cNvSpPr/>
          <p:nvPr/>
        </p:nvSpPr>
        <p:spPr>
          <a:xfrm>
            <a:off x="648298" y="3955628"/>
            <a:ext cx="4418217" cy="830997"/>
          </a:xfrm>
          <a:prstGeom prst="rect">
            <a:avLst/>
          </a:prstGeom>
        </p:spPr>
        <p:txBody>
          <a:bodyPr wrap="square">
            <a:spAutoFit/>
          </a:bodyPr>
          <a:lstStyle/>
          <a:p>
            <a:pPr algn="just"/>
            <a:r>
              <a:rPr lang="en-US" sz="1200" dirty="0">
                <a:solidFill>
                  <a:schemeClr val="tx2"/>
                </a:solidFill>
                <a:latin typeface="Arial" panose="020B0604020202020204" pitchFamily="34" charset="0"/>
                <a:cs typeface="Arial" panose="020B0604020202020204" pitchFamily="34" charset="0"/>
                <a:hlinkClick r:id="rId7"/>
              </a:rPr>
              <a:t>R 62/2015-3 </a:t>
            </a:r>
            <a:r>
              <a:rPr lang="en-US" sz="1200" dirty="0">
                <a:solidFill>
                  <a:schemeClr val="tx2"/>
                </a:solidFill>
                <a:latin typeface="Arial" panose="020B0604020202020204" pitchFamily="34" charset="0"/>
                <a:cs typeface="Arial" panose="020B0604020202020204" pitchFamily="34" charset="0"/>
              </a:rPr>
              <a:t>of 25/05/2016 </a:t>
            </a:r>
            <a:r>
              <a:rPr lang="en-US" sz="1200" b="1" dirty="0">
                <a:solidFill>
                  <a:schemeClr val="tx2"/>
                </a:solidFill>
                <a:latin typeface="Arial" panose="020B0604020202020204" pitchFamily="34" charset="0"/>
                <a:cs typeface="Arial" panose="020B0604020202020204" pitchFamily="34" charset="0"/>
              </a:rPr>
              <a:t>(‘Bracelets (jewelry), bracelets, bangles’), </a:t>
            </a:r>
            <a:r>
              <a:rPr lang="en-US" sz="1200" dirty="0">
                <a:solidFill>
                  <a:srgbClr val="183D8C"/>
                </a:solidFill>
                <a:latin typeface="Arial" panose="020B0604020202020204" pitchFamily="34" charset="0"/>
                <a:cs typeface="Arial" panose="020B0604020202020204" pitchFamily="34" charset="0"/>
              </a:rPr>
              <a:t>§ 20, 23 </a:t>
            </a:r>
            <a:endParaRPr lang="en-US" sz="1200" b="1" dirty="0">
              <a:solidFill>
                <a:schemeClr val="tx2"/>
              </a:solidFill>
              <a:latin typeface="Arial" panose="020B0604020202020204" pitchFamily="34" charset="0"/>
              <a:cs typeface="Arial" panose="020B0604020202020204" pitchFamily="34" charset="0"/>
            </a:endParaRPr>
          </a:p>
          <a:p>
            <a:pPr algn="just"/>
            <a:r>
              <a:rPr lang="es-ES" sz="1200" dirty="0">
                <a:solidFill>
                  <a:schemeClr val="tx2"/>
                </a:solidFill>
                <a:latin typeface="Arial" panose="020B0604020202020204" pitchFamily="34" charset="0"/>
                <a:cs typeface="Arial" panose="020B0604020202020204" pitchFamily="34" charset="0"/>
              </a:rPr>
              <a:t>EUIPO</a:t>
            </a:r>
          </a:p>
          <a:p>
            <a:pPr algn="just"/>
            <a:endParaRPr lang="en-US" sz="1200" dirty="0">
              <a:solidFill>
                <a:schemeClr val="tx2"/>
              </a:solidFill>
              <a:latin typeface="Arial" panose="020B0604020202020204" pitchFamily="34" charset="0"/>
              <a:cs typeface="Arial" panose="020B0604020202020204" pitchFamily="34" charset="0"/>
            </a:endParaRPr>
          </a:p>
        </p:txBody>
      </p:sp>
      <p:sp>
        <p:nvSpPr>
          <p:cNvPr id="8" name="Rectangle 7"/>
          <p:cNvSpPr/>
          <p:nvPr/>
        </p:nvSpPr>
        <p:spPr>
          <a:xfrm>
            <a:off x="5036820" y="2056718"/>
            <a:ext cx="3659550" cy="1200329"/>
          </a:xfrm>
          <a:prstGeom prst="rect">
            <a:avLst/>
          </a:prstGeom>
          <a:solidFill>
            <a:schemeClr val="accent1">
              <a:lumMod val="20000"/>
              <a:lumOff val="80000"/>
            </a:schemeClr>
          </a:solidFill>
        </p:spPr>
        <p:txBody>
          <a:bodyPr wrap="square">
            <a:spAutoFit/>
          </a:bodyPr>
          <a:lstStyle/>
          <a:p>
            <a:pPr marL="285750" indent="-285750" algn="just">
              <a:buFont typeface="Arial" panose="020B0604020202020204" pitchFamily="34" charset="0"/>
              <a:buChar char="•"/>
            </a:pPr>
            <a:r>
              <a:rPr lang="es-ES" sz="1200" i="1" dirty="0">
                <a:solidFill>
                  <a:srgbClr val="183D8C"/>
                </a:solidFill>
                <a:latin typeface="Arial" panose="020B0604020202020204" pitchFamily="34" charset="0"/>
                <a:cs typeface="Arial" panose="020B0604020202020204" pitchFamily="34" charset="0"/>
              </a:rPr>
              <a:t>Integrity of the documents submitted is assumed</a:t>
            </a:r>
          </a:p>
          <a:p>
            <a:pPr algn="just"/>
            <a:endParaRPr lang="es-ES" sz="1200" i="1" dirty="0">
              <a:solidFill>
                <a:srgbClr val="183D8C"/>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s-ES" sz="1200" i="1" dirty="0">
                <a:solidFill>
                  <a:srgbClr val="183D8C"/>
                </a:solidFill>
                <a:latin typeface="Arial" panose="020B0604020202020204" pitchFamily="34" charset="0"/>
                <a:cs typeface="Arial" panose="020B0604020202020204" pitchFamily="34" charset="0"/>
              </a:rPr>
              <a:t>Evidence should only be rejected in case of </a:t>
            </a:r>
            <a:r>
              <a:rPr lang="es-ES" sz="1200" i="1" dirty="0" err="1">
                <a:solidFill>
                  <a:srgbClr val="183D8C"/>
                </a:solidFill>
                <a:latin typeface="Arial" panose="020B0604020202020204" pitchFamily="34" charset="0"/>
                <a:cs typeface="Arial" panose="020B0604020202020204" pitchFamily="34" charset="0"/>
              </a:rPr>
              <a:t>reasonable</a:t>
            </a:r>
            <a:r>
              <a:rPr lang="es-ES" sz="1200" i="1" dirty="0">
                <a:solidFill>
                  <a:srgbClr val="183D8C"/>
                </a:solidFill>
                <a:latin typeface="Arial" panose="020B0604020202020204" pitchFamily="34" charset="0"/>
                <a:cs typeface="Arial" panose="020B0604020202020204" pitchFamily="34" charset="0"/>
              </a:rPr>
              <a:t> </a:t>
            </a:r>
            <a:r>
              <a:rPr lang="es-ES" sz="1200" i="1" dirty="0" err="1">
                <a:solidFill>
                  <a:srgbClr val="183D8C"/>
                </a:solidFill>
                <a:latin typeface="Arial" panose="020B0604020202020204" pitchFamily="34" charset="0"/>
                <a:cs typeface="Arial" panose="020B0604020202020204" pitchFamily="34" charset="0"/>
              </a:rPr>
              <a:t>doubt</a:t>
            </a:r>
            <a:endParaRPr lang="en-US" sz="1200" i="1" dirty="0">
              <a:solidFill>
                <a:srgbClr val="183D8C"/>
              </a:solidFill>
              <a:latin typeface="Arial" panose="020B0604020202020204" pitchFamily="34" charset="0"/>
              <a:cs typeface="Arial" panose="020B0604020202020204" pitchFamily="34" charset="0"/>
            </a:endParaRPr>
          </a:p>
          <a:p>
            <a:pPr algn="just"/>
            <a:r>
              <a:rPr lang="es-ES" sz="1200" i="1" dirty="0">
                <a:solidFill>
                  <a:srgbClr val="183D8C"/>
                </a:solidFill>
                <a:latin typeface="Arial" panose="020B0604020202020204" pitchFamily="34" charset="0"/>
                <a:cs typeface="Arial" panose="020B0604020202020204" pitchFamily="34" charset="0"/>
              </a:rPr>
              <a:t> </a:t>
            </a:r>
            <a:endParaRPr lang="en-US" sz="1200" i="1" dirty="0">
              <a:solidFill>
                <a:srgbClr val="183D8C"/>
              </a:solidFill>
              <a:latin typeface="Arial" panose="020B0604020202020204" pitchFamily="34" charset="0"/>
              <a:cs typeface="Arial" panose="020B0604020202020204" pitchFamily="34" charset="0"/>
            </a:endParaRPr>
          </a:p>
        </p:txBody>
      </p:sp>
      <p:sp>
        <p:nvSpPr>
          <p:cNvPr id="13" name="TextBox 12"/>
          <p:cNvSpPr txBox="1"/>
          <p:nvPr/>
        </p:nvSpPr>
        <p:spPr>
          <a:xfrm>
            <a:off x="5036820" y="1495447"/>
            <a:ext cx="2849769" cy="338554"/>
          </a:xfrm>
          <a:prstGeom prst="rect">
            <a:avLst/>
          </a:prstGeom>
          <a:noFill/>
        </p:spPr>
        <p:txBody>
          <a:bodyPr wrap="square" rtlCol="0">
            <a:spAutoFit/>
          </a:bodyPr>
          <a:lstStyle/>
          <a:p>
            <a:r>
              <a:rPr lang="es-ES" sz="1600" b="1" dirty="0">
                <a:solidFill>
                  <a:srgbClr val="002060"/>
                </a:solidFill>
                <a:latin typeface="Arial" panose="020B0604020202020204" pitchFamily="34" charset="0"/>
                <a:cs typeface="Arial" panose="020B0604020202020204" pitchFamily="34" charset="0"/>
              </a:rPr>
              <a:t>CP10</a:t>
            </a:r>
          </a:p>
        </p:txBody>
      </p:sp>
      <p:cxnSp>
        <p:nvCxnSpPr>
          <p:cNvPr id="14" name="Straight Connector 13"/>
          <p:cNvCxnSpPr/>
          <p:nvPr/>
        </p:nvCxnSpPr>
        <p:spPr>
          <a:xfrm flipV="1">
            <a:off x="648299" y="1889361"/>
            <a:ext cx="8048072" cy="4987"/>
          </a:xfrm>
          <a:prstGeom prst="line">
            <a:avLst/>
          </a:prstGeom>
        </p:spPr>
        <p:style>
          <a:lnRef idx="2">
            <a:schemeClr val="accent1"/>
          </a:lnRef>
          <a:fillRef idx="0">
            <a:schemeClr val="accent1"/>
          </a:fillRef>
          <a:effectRef idx="1">
            <a:schemeClr val="accent1"/>
          </a:effectRef>
          <a:fontRef idx="minor">
            <a:schemeClr val="tx1"/>
          </a:fontRef>
        </p:style>
      </p:cxnSp>
      <p:sp>
        <p:nvSpPr>
          <p:cNvPr id="16" name="Rectangle 15"/>
          <p:cNvSpPr>
            <a:spLocks/>
          </p:cNvSpPr>
          <p:nvPr/>
        </p:nvSpPr>
        <p:spPr bwMode="auto">
          <a:xfrm>
            <a:off x="648298" y="1049190"/>
            <a:ext cx="8103429" cy="270030"/>
          </a:xfrm>
          <a:prstGeom prst="rect">
            <a:avLst/>
          </a:prstGeom>
          <a:noFill/>
          <a:ln w="28575">
            <a:solidFill>
              <a:schemeClr val="tx2">
                <a:lumMod val="40000"/>
                <a:lumOff val="60000"/>
              </a:schemeClr>
            </a:solidFill>
          </a:ln>
        </p:spPr>
        <p:txBody>
          <a:bodyPr lIns="0" tIns="0" rIns="0" bIns="0" anchor="ctr"/>
          <a:lstStyle/>
          <a:p>
            <a:pPr marL="85725"/>
            <a:r>
              <a:rPr lang="en-US" sz="1500" b="1" spc="-71" dirty="0">
                <a:solidFill>
                  <a:schemeClr val="tx2">
                    <a:lumMod val="40000"/>
                    <a:lumOff val="60000"/>
                  </a:schemeClr>
                </a:solidFill>
                <a:latin typeface="Arial"/>
                <a:ea typeface="Open Sans" panose="020B0606030504020204" pitchFamily="34" charset="0"/>
                <a:cs typeface="Arial"/>
              </a:rPr>
              <a:t>Means for establishing the date of disclosure. Relevant case-law</a:t>
            </a:r>
          </a:p>
        </p:txBody>
      </p:sp>
      <p:sp>
        <p:nvSpPr>
          <p:cNvPr id="17" name="Rectangle 16"/>
          <p:cNvSpPr>
            <a:spLocks/>
          </p:cNvSpPr>
          <p:nvPr/>
        </p:nvSpPr>
        <p:spPr bwMode="auto">
          <a:xfrm>
            <a:off x="648299" y="710901"/>
            <a:ext cx="8103428" cy="270030"/>
          </a:xfrm>
          <a:prstGeom prst="rect">
            <a:avLst/>
          </a:prstGeom>
          <a:solidFill>
            <a:srgbClr val="024DA1"/>
          </a:solidFill>
          <a:ln>
            <a:noFill/>
          </a:ln>
        </p:spPr>
        <p:txBody>
          <a:bodyPr lIns="0" tIns="0" rIns="0" bIns="0" anchor="ctr"/>
          <a:lstStyle/>
          <a:p>
            <a:pPr marL="85725"/>
            <a:r>
              <a:rPr lang="en-IE" sz="1500" b="1" spc="-71" dirty="0">
                <a:solidFill>
                  <a:srgbClr val="FFFCF6"/>
                </a:solidFill>
                <a:latin typeface="Arial"/>
                <a:ea typeface="Open Sans" panose="020B0606030504020204" pitchFamily="34" charset="0"/>
                <a:cs typeface="Arial"/>
              </a:rPr>
              <a:t>CP10: Common Practice Principles</a:t>
            </a:r>
          </a:p>
        </p:txBody>
      </p:sp>
      <p:sp>
        <p:nvSpPr>
          <p:cNvPr id="11" name="Rectangle 16"/>
          <p:cNvSpPr>
            <a:spLocks/>
          </p:cNvSpPr>
          <p:nvPr/>
        </p:nvSpPr>
        <p:spPr bwMode="auto">
          <a:xfrm>
            <a:off x="1067144" y="271164"/>
            <a:ext cx="7688494"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UltraLight"/>
              </a:rPr>
              <a:t>Convergence Project: </a:t>
            </a: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pitchFamily="2" charset="0"/>
              </a:rPr>
              <a:t>CP10. </a:t>
            </a:r>
            <a:r>
              <a:rPr lang="en-GB" sz="1100" spc="-71" dirty="0">
                <a:solidFill>
                  <a:srgbClr val="FFFFFF">
                    <a:lumMod val="65000"/>
                  </a:srgbClr>
                </a:solidFill>
                <a:latin typeface="Arial" panose="020B0604020202020204" pitchFamily="34" charset="0"/>
                <a:ea typeface="Helvetica Neue UltraLight"/>
                <a:cs typeface="Arial" panose="020B0604020202020204" pitchFamily="34" charset="0"/>
              </a:rPr>
              <a:t>Criteria for assessing disclosure of designs on the internet</a:t>
            </a:r>
          </a:p>
        </p:txBody>
      </p:sp>
      <p:pic>
        <p:nvPicPr>
          <p:cNvPr id="3" name="Picture 2"/>
          <p:cNvPicPr>
            <a:picLocks noChangeAspect="1"/>
          </p:cNvPicPr>
          <p:nvPr/>
        </p:nvPicPr>
        <p:blipFill>
          <a:blip r:embed="rId8"/>
          <a:stretch>
            <a:fillRect/>
          </a:stretch>
        </p:blipFill>
        <p:spPr>
          <a:xfrm>
            <a:off x="2558343" y="3128005"/>
            <a:ext cx="500146" cy="827623"/>
          </a:xfrm>
          <a:prstGeom prst="rect">
            <a:avLst/>
          </a:prstGeom>
        </p:spPr>
      </p:pic>
      <p:pic>
        <p:nvPicPr>
          <p:cNvPr id="4" name="Picture 3"/>
          <p:cNvPicPr>
            <a:picLocks noChangeAspect="1"/>
          </p:cNvPicPr>
          <p:nvPr/>
        </p:nvPicPr>
        <p:blipFill>
          <a:blip r:embed="rId9"/>
          <a:stretch>
            <a:fillRect/>
          </a:stretch>
        </p:blipFill>
        <p:spPr>
          <a:xfrm>
            <a:off x="2185724" y="2389712"/>
            <a:ext cx="1283970" cy="272671"/>
          </a:xfrm>
          <a:prstGeom prst="rect">
            <a:avLst/>
          </a:prstGeom>
        </p:spPr>
      </p:pic>
      <p:pic>
        <p:nvPicPr>
          <p:cNvPr id="5" name="Picture 4"/>
          <p:cNvPicPr>
            <a:picLocks noChangeAspect="1"/>
          </p:cNvPicPr>
          <p:nvPr/>
        </p:nvPicPr>
        <p:blipFill>
          <a:blip r:embed="rId10"/>
          <a:stretch>
            <a:fillRect/>
          </a:stretch>
        </p:blipFill>
        <p:spPr>
          <a:xfrm>
            <a:off x="1517208" y="4514847"/>
            <a:ext cx="2621005" cy="373801"/>
          </a:xfrm>
          <a:prstGeom prst="rect">
            <a:avLst/>
          </a:prstGeom>
        </p:spPr>
      </p:pic>
    </p:spTree>
    <p:extLst>
      <p:ext uri="{BB962C8B-B14F-4D97-AF65-F5344CB8AC3E}">
        <p14:creationId xmlns:p14="http://schemas.microsoft.com/office/powerpoint/2010/main" val="35802521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9" name="Rectangle 8"/>
          <p:cNvSpPr>
            <a:spLocks/>
          </p:cNvSpPr>
          <p:nvPr/>
        </p:nvSpPr>
        <p:spPr bwMode="auto">
          <a:xfrm>
            <a:off x="652208" y="1022391"/>
            <a:ext cx="8103429" cy="270030"/>
          </a:xfrm>
          <a:prstGeom prst="rect">
            <a:avLst/>
          </a:prstGeom>
          <a:noFill/>
          <a:ln w="28575">
            <a:solidFill>
              <a:schemeClr val="accent1">
                <a:lumMod val="60000"/>
                <a:lumOff val="40000"/>
              </a:schemeClr>
            </a:solidFill>
          </a:ln>
        </p:spPr>
        <p:txBody>
          <a:bodyPr lIns="0" tIns="0" rIns="0" bIns="0" anchor="ctr"/>
          <a:lstStyle/>
          <a:p>
            <a:pPr marL="85725"/>
            <a:r>
              <a:rPr lang="en-US" sz="1500" b="1" spc="-71" dirty="0">
                <a:solidFill>
                  <a:schemeClr val="tx2">
                    <a:lumMod val="40000"/>
                    <a:lumOff val="60000"/>
                  </a:schemeClr>
                </a:solidFill>
                <a:latin typeface="Arial"/>
                <a:ea typeface="Open Sans" panose="020B0606030504020204" pitchFamily="34" charset="0"/>
                <a:cs typeface="Arial"/>
              </a:rPr>
              <a:t>Means for establishing the date of disclosure</a:t>
            </a:r>
          </a:p>
        </p:txBody>
      </p:sp>
      <p:sp>
        <p:nvSpPr>
          <p:cNvPr id="3" name="Rectangle 2"/>
          <p:cNvSpPr>
            <a:spLocks/>
          </p:cNvSpPr>
          <p:nvPr/>
        </p:nvSpPr>
        <p:spPr bwMode="auto">
          <a:xfrm>
            <a:off x="652210" y="709249"/>
            <a:ext cx="8103428" cy="270030"/>
          </a:xfrm>
          <a:prstGeom prst="rect">
            <a:avLst/>
          </a:prstGeom>
          <a:solidFill>
            <a:srgbClr val="024DA1"/>
          </a:solidFill>
          <a:ln>
            <a:noFill/>
          </a:ln>
        </p:spPr>
        <p:txBody>
          <a:bodyPr lIns="0" tIns="0" rIns="0" bIns="0" anchor="ctr"/>
          <a:lstStyle/>
          <a:p>
            <a:pPr marL="85725"/>
            <a:r>
              <a:rPr lang="en-IE" sz="1500" b="1" spc="-71" dirty="0">
                <a:solidFill>
                  <a:srgbClr val="FFFCF6"/>
                </a:solidFill>
                <a:latin typeface="Arial"/>
                <a:ea typeface="Open Sans" panose="020B0606030504020204" pitchFamily="34" charset="0"/>
                <a:cs typeface="Arial"/>
              </a:rPr>
              <a:t>CP10: Common Practice Principles</a:t>
            </a:r>
          </a:p>
        </p:txBody>
      </p:sp>
      <p:sp>
        <p:nvSpPr>
          <p:cNvPr id="2" name="Rectangle 1"/>
          <p:cNvSpPr/>
          <p:nvPr/>
        </p:nvSpPr>
        <p:spPr>
          <a:xfrm>
            <a:off x="1494160" y="2284679"/>
            <a:ext cx="6419526" cy="2308324"/>
          </a:xfrm>
          <a:prstGeom prst="rect">
            <a:avLst/>
          </a:prstGeom>
        </p:spPr>
        <p:txBody>
          <a:bodyPr wrap="square">
            <a:spAutoFit/>
          </a:bodyPr>
          <a:lstStyle/>
          <a:p>
            <a:r>
              <a:rPr lang="en-US" sz="1600" dirty="0">
                <a:solidFill>
                  <a:schemeClr val="tx2"/>
                </a:solidFill>
                <a:latin typeface="Arial" panose="020B0604020202020204" pitchFamily="34" charset="0"/>
                <a:ea typeface="Times New Roman" panose="02020603050405020304" pitchFamily="18" charset="0"/>
                <a:cs typeface="Arial" panose="020B0604020202020204" pitchFamily="34" charset="0"/>
              </a:rPr>
              <a:t>Clearly indicate the source of disclosure</a:t>
            </a:r>
          </a:p>
          <a:p>
            <a:pPr lvl="1"/>
            <a:r>
              <a:rPr lang="en-US" sz="160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p>
          <a:p>
            <a:r>
              <a:rPr lang="en-US" sz="1600" dirty="0">
                <a:solidFill>
                  <a:schemeClr val="tx2"/>
                </a:solidFill>
                <a:latin typeface="Arial" panose="020B0604020202020204" pitchFamily="34" charset="0"/>
                <a:ea typeface="Times New Roman" panose="02020603050405020304" pitchFamily="18" charset="0"/>
                <a:cs typeface="Arial" panose="020B0604020202020204" pitchFamily="34" charset="0"/>
              </a:rPr>
              <a:t>If necessary, provide additional information (on the source)</a:t>
            </a:r>
          </a:p>
          <a:p>
            <a:pPr marL="285750" indent="-285750">
              <a:buFont typeface="Arial" panose="020B0604020202020204" pitchFamily="34" charset="0"/>
              <a:buChar char="•"/>
            </a:pPr>
            <a:endParaRPr lang="en-US" sz="1600" dirty="0">
              <a:solidFill>
                <a:schemeClr val="tx2"/>
              </a:solidFill>
              <a:latin typeface="Arial" panose="020B0604020202020204" pitchFamily="34" charset="0"/>
              <a:ea typeface="Times New Roman" panose="02020603050405020304" pitchFamily="18" charset="0"/>
              <a:cs typeface="Arial" panose="020B0604020202020204" pitchFamily="34" charset="0"/>
            </a:endParaRPr>
          </a:p>
          <a:p>
            <a:r>
              <a:rPr lang="en-US" sz="1600" dirty="0">
                <a:solidFill>
                  <a:schemeClr val="tx2"/>
                </a:solidFill>
                <a:latin typeface="Arial" panose="020B0604020202020204" pitchFamily="34" charset="0"/>
                <a:ea typeface="Times New Roman" panose="02020603050405020304" pitchFamily="18" charset="0"/>
                <a:cs typeface="Arial" panose="020B0604020202020204" pitchFamily="34" charset="0"/>
              </a:rPr>
              <a:t>Ensure the quality of the evidence is sufficient to define the features of the design and identify the relevant date</a:t>
            </a:r>
          </a:p>
          <a:p>
            <a:pPr marL="285750" indent="-285750">
              <a:buFont typeface="Arial" panose="020B0604020202020204" pitchFamily="34" charset="0"/>
              <a:buChar char="•"/>
            </a:pPr>
            <a:endParaRPr lang="es-ES" sz="1600" dirty="0">
              <a:solidFill>
                <a:schemeClr val="tx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1600" dirty="0">
              <a:solidFill>
                <a:schemeClr val="tx2"/>
              </a:solidFill>
              <a:latin typeface="Arial" panose="020B0604020202020204" pitchFamily="34" charset="0"/>
              <a:ea typeface="Times New Roman" panose="02020603050405020304" pitchFamily="18" charset="0"/>
              <a:cs typeface="Arial" panose="020B0604020202020204" pitchFamily="34" charset="0"/>
            </a:endParaRPr>
          </a:p>
          <a:p>
            <a:pPr marL="285750" indent="-285750">
              <a:buFont typeface="Arial" panose="020B0604020202020204" pitchFamily="34" charset="0"/>
              <a:buChar char="•"/>
            </a:pPr>
            <a:endParaRPr lang="es-ES" sz="1600" dirty="0">
              <a:solidFill>
                <a:schemeClr val="tx2"/>
              </a:solidFill>
              <a:latin typeface="Arial" panose="020B0604020202020204" pitchFamily="34" charset="0"/>
              <a:cs typeface="Arial" panose="020B0604020202020204" pitchFamily="34" charset="0"/>
            </a:endParaRPr>
          </a:p>
        </p:txBody>
      </p:sp>
      <p:sp>
        <p:nvSpPr>
          <p:cNvPr id="6" name="Rectangle 5"/>
          <p:cNvSpPr/>
          <p:nvPr/>
        </p:nvSpPr>
        <p:spPr>
          <a:xfrm>
            <a:off x="652209" y="1775988"/>
            <a:ext cx="8103428" cy="248594"/>
          </a:xfrm>
          <a:prstGeom prst="rect">
            <a:avLst/>
          </a:prstGeom>
        </p:spPr>
        <p:txBody>
          <a:bodyPr wrap="square">
            <a:spAutoFit/>
          </a:bodyPr>
          <a:lstStyle/>
          <a:p>
            <a:pPr algn="just">
              <a:lnSpc>
                <a:spcPts val="1200"/>
              </a:lnSpc>
              <a:spcAft>
                <a:spcPts val="0"/>
              </a:spcAft>
            </a:pPr>
            <a:r>
              <a:rPr lang="en-IE" b="1" dirty="0">
                <a:solidFill>
                  <a:schemeClr val="tx2"/>
                </a:solidFill>
                <a:latin typeface="Arial" panose="020B0604020202020204" pitchFamily="34" charset="0"/>
                <a:ea typeface="Times New Roman" panose="02020603050405020304" pitchFamily="18" charset="0"/>
                <a:cs typeface="Times New Roman" panose="02020603050405020304" pitchFamily="18" charset="0"/>
              </a:rPr>
              <a:t>Recommendations</a:t>
            </a:r>
            <a:endParaRPr lang="es-ES" dirty="0">
              <a:solidFill>
                <a:schemeClr val="tx2"/>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7" name="TextBox 6"/>
          <p:cNvSpPr txBox="1"/>
          <p:nvPr/>
        </p:nvSpPr>
        <p:spPr>
          <a:xfrm>
            <a:off x="1054490" y="2241567"/>
            <a:ext cx="613064" cy="461665"/>
          </a:xfrm>
          <a:prstGeom prst="rect">
            <a:avLst/>
          </a:prstGeom>
          <a:noFill/>
        </p:spPr>
        <p:txBody>
          <a:bodyPr wrap="square" rtlCol="0">
            <a:spAutoFit/>
          </a:bodyPr>
          <a:lstStyle/>
          <a:p>
            <a:r>
              <a:rPr lang="es-ES_tradnl" sz="2400" b="1" dirty="0">
                <a:solidFill>
                  <a:schemeClr val="tx2"/>
                </a:solidFill>
              </a:rPr>
              <a:t>01</a:t>
            </a:r>
            <a:endParaRPr lang="en-GB" sz="2400" b="1" dirty="0">
              <a:solidFill>
                <a:schemeClr val="tx2"/>
              </a:solidFill>
            </a:endParaRPr>
          </a:p>
        </p:txBody>
      </p:sp>
      <p:sp>
        <p:nvSpPr>
          <p:cNvPr id="8" name="TextBox 7"/>
          <p:cNvSpPr txBox="1"/>
          <p:nvPr/>
        </p:nvSpPr>
        <p:spPr>
          <a:xfrm>
            <a:off x="1067144" y="2718239"/>
            <a:ext cx="613064" cy="461665"/>
          </a:xfrm>
          <a:prstGeom prst="rect">
            <a:avLst/>
          </a:prstGeom>
          <a:noFill/>
        </p:spPr>
        <p:txBody>
          <a:bodyPr wrap="square" rtlCol="0">
            <a:spAutoFit/>
          </a:bodyPr>
          <a:lstStyle/>
          <a:p>
            <a:r>
              <a:rPr lang="es-ES_tradnl" sz="2400" b="1" dirty="0">
                <a:solidFill>
                  <a:schemeClr val="tx2"/>
                </a:solidFill>
              </a:rPr>
              <a:t>02</a:t>
            </a:r>
            <a:endParaRPr lang="en-GB" sz="2400" b="1" dirty="0">
              <a:solidFill>
                <a:schemeClr val="tx2"/>
              </a:solidFill>
            </a:endParaRPr>
          </a:p>
        </p:txBody>
      </p:sp>
      <p:sp>
        <p:nvSpPr>
          <p:cNvPr id="10" name="TextBox 9"/>
          <p:cNvSpPr txBox="1"/>
          <p:nvPr/>
        </p:nvSpPr>
        <p:spPr>
          <a:xfrm>
            <a:off x="1054490" y="3208009"/>
            <a:ext cx="613064" cy="461665"/>
          </a:xfrm>
          <a:prstGeom prst="rect">
            <a:avLst/>
          </a:prstGeom>
          <a:noFill/>
        </p:spPr>
        <p:txBody>
          <a:bodyPr wrap="square" rtlCol="0">
            <a:spAutoFit/>
          </a:bodyPr>
          <a:lstStyle/>
          <a:p>
            <a:r>
              <a:rPr lang="es-ES_tradnl" sz="2400" b="1" dirty="0">
                <a:solidFill>
                  <a:schemeClr val="tx2"/>
                </a:solidFill>
              </a:rPr>
              <a:t>03</a:t>
            </a:r>
            <a:endParaRPr lang="en-GB" sz="2400" b="1" dirty="0">
              <a:solidFill>
                <a:schemeClr val="tx2"/>
              </a:solidFill>
            </a:endParaRPr>
          </a:p>
        </p:txBody>
      </p:sp>
      <p:sp>
        <p:nvSpPr>
          <p:cNvPr id="11" name="Rectangle 16"/>
          <p:cNvSpPr>
            <a:spLocks/>
          </p:cNvSpPr>
          <p:nvPr/>
        </p:nvSpPr>
        <p:spPr bwMode="auto">
          <a:xfrm>
            <a:off x="1067144" y="271164"/>
            <a:ext cx="7688494"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UltraLight"/>
              </a:rPr>
              <a:t>Convergence Project: </a:t>
            </a: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pitchFamily="2" charset="0"/>
              </a:rPr>
              <a:t>CP10. </a:t>
            </a:r>
            <a:r>
              <a:rPr lang="en-GB" sz="1100" spc="-71" dirty="0">
                <a:solidFill>
                  <a:srgbClr val="FFFFFF">
                    <a:lumMod val="65000"/>
                  </a:srgbClr>
                </a:solidFill>
                <a:latin typeface="Arial" panose="020B0604020202020204" pitchFamily="34" charset="0"/>
                <a:ea typeface="Helvetica Neue UltraLight"/>
                <a:cs typeface="Arial" panose="020B0604020202020204" pitchFamily="34" charset="0"/>
              </a:rPr>
              <a:t>Criteria for assessing disclosure of designs on the internet</a:t>
            </a:r>
          </a:p>
        </p:txBody>
      </p:sp>
    </p:spTree>
    <p:extLst>
      <p:ext uri="{BB962C8B-B14F-4D97-AF65-F5344CB8AC3E}">
        <p14:creationId xmlns:p14="http://schemas.microsoft.com/office/powerpoint/2010/main" val="27685509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3" name="TextBox 22"/>
          <p:cNvSpPr txBox="1"/>
          <p:nvPr/>
        </p:nvSpPr>
        <p:spPr>
          <a:xfrm>
            <a:off x="1011964" y="1883630"/>
            <a:ext cx="7688494" cy="1569660"/>
          </a:xfrm>
          <a:prstGeom prst="rect">
            <a:avLst/>
          </a:prstGeom>
          <a:noFill/>
        </p:spPr>
        <p:txBody>
          <a:bodyPr wrap="square" rtlCol="0">
            <a:spAutoFit/>
          </a:bodyPr>
          <a:lstStyle/>
          <a:p>
            <a:pPr marL="1163638" indent="-1163638"/>
            <a:r>
              <a:rPr lang="es-ES_tradnl" sz="3200" b="1" dirty="0">
                <a:solidFill>
                  <a:schemeClr val="tx2"/>
                </a:solidFill>
                <a:latin typeface="Arial" panose="020B0604020202020204" pitchFamily="34" charset="0"/>
                <a:cs typeface="Arial" panose="020B0604020202020204" pitchFamily="34" charset="0"/>
              </a:rPr>
              <a:t>CP10 – </a:t>
            </a:r>
            <a:r>
              <a:rPr lang="en-GB" sz="3200" b="1" dirty="0">
                <a:solidFill>
                  <a:schemeClr val="tx2"/>
                </a:solidFill>
                <a:latin typeface="Arial" panose="020B0604020202020204" pitchFamily="34" charset="0"/>
                <a:cs typeface="Arial" panose="020B0604020202020204" pitchFamily="34" charset="0"/>
              </a:rPr>
              <a:t>CRITERIA FOR ASSESSING DISCLOSURE OF DESIGNS ON THE INTERNET </a:t>
            </a:r>
          </a:p>
        </p:txBody>
      </p:sp>
      <p:sp>
        <p:nvSpPr>
          <p:cNvPr id="5" name="Rectangle 16"/>
          <p:cNvSpPr>
            <a:spLocks/>
          </p:cNvSpPr>
          <p:nvPr/>
        </p:nvSpPr>
        <p:spPr bwMode="auto">
          <a:xfrm>
            <a:off x="1067144" y="271164"/>
            <a:ext cx="7688494"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UltraLight"/>
              </a:rPr>
              <a:t>Convergence Project: </a:t>
            </a: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pitchFamily="2" charset="0"/>
              </a:rPr>
              <a:t>CP10. </a:t>
            </a:r>
            <a:r>
              <a:rPr lang="en-GB" sz="1100" spc="-71" dirty="0">
                <a:solidFill>
                  <a:srgbClr val="FFFFFF">
                    <a:lumMod val="65000"/>
                  </a:srgbClr>
                </a:solidFill>
                <a:latin typeface="Arial" panose="020B0604020202020204" pitchFamily="34" charset="0"/>
                <a:ea typeface="Helvetica Neue UltraLight"/>
                <a:cs typeface="Arial" panose="020B0604020202020204" pitchFamily="34" charset="0"/>
              </a:rPr>
              <a:t>Criteria for assessing disclosure of designs on the internet</a:t>
            </a:r>
          </a:p>
        </p:txBody>
      </p:sp>
    </p:spTree>
    <p:extLst>
      <p:ext uri="{BB962C8B-B14F-4D97-AF65-F5344CB8AC3E}">
        <p14:creationId xmlns:p14="http://schemas.microsoft.com/office/powerpoint/2010/main" val="29901817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9" name="Rectangle 8"/>
          <p:cNvSpPr>
            <a:spLocks/>
          </p:cNvSpPr>
          <p:nvPr/>
        </p:nvSpPr>
        <p:spPr bwMode="auto">
          <a:xfrm>
            <a:off x="652209" y="1015074"/>
            <a:ext cx="8103429" cy="270030"/>
          </a:xfrm>
          <a:prstGeom prst="rect">
            <a:avLst/>
          </a:prstGeom>
          <a:noFill/>
          <a:ln w="28575">
            <a:solidFill>
              <a:schemeClr val="accent1">
                <a:lumMod val="60000"/>
                <a:lumOff val="40000"/>
              </a:schemeClr>
            </a:solidFill>
          </a:ln>
        </p:spPr>
        <p:txBody>
          <a:bodyPr lIns="0" tIns="0" rIns="0" bIns="0" anchor="ctr"/>
          <a:lstStyle/>
          <a:p>
            <a:pPr marL="85725"/>
            <a:r>
              <a:rPr lang="en-US" sz="1500" b="1" spc="-71" dirty="0">
                <a:solidFill>
                  <a:schemeClr val="tx2">
                    <a:lumMod val="40000"/>
                    <a:lumOff val="60000"/>
                  </a:schemeClr>
                </a:solidFill>
                <a:latin typeface="Arial"/>
                <a:ea typeface="Open Sans" panose="020B0606030504020204" pitchFamily="34" charset="0"/>
                <a:cs typeface="Arial"/>
              </a:rPr>
              <a:t>Means for establishing the date of disclosure</a:t>
            </a:r>
          </a:p>
        </p:txBody>
      </p:sp>
      <p:sp>
        <p:nvSpPr>
          <p:cNvPr id="3" name="Rectangle 2"/>
          <p:cNvSpPr>
            <a:spLocks/>
          </p:cNvSpPr>
          <p:nvPr/>
        </p:nvSpPr>
        <p:spPr bwMode="auto">
          <a:xfrm>
            <a:off x="652210" y="697736"/>
            <a:ext cx="8103428" cy="270030"/>
          </a:xfrm>
          <a:prstGeom prst="rect">
            <a:avLst/>
          </a:prstGeom>
          <a:solidFill>
            <a:srgbClr val="024DA1"/>
          </a:solidFill>
          <a:ln>
            <a:noFill/>
          </a:ln>
        </p:spPr>
        <p:txBody>
          <a:bodyPr lIns="0" tIns="0" rIns="0" bIns="0" anchor="ctr"/>
          <a:lstStyle/>
          <a:p>
            <a:pPr marL="85725"/>
            <a:r>
              <a:rPr lang="en-IE" sz="1500" b="1" spc="-71" dirty="0">
                <a:solidFill>
                  <a:srgbClr val="FFFCF6"/>
                </a:solidFill>
                <a:latin typeface="Arial"/>
                <a:ea typeface="Open Sans" panose="020B0606030504020204" pitchFamily="34" charset="0"/>
                <a:cs typeface="Arial"/>
              </a:rPr>
              <a:t>CP10: Common Practice Principles</a:t>
            </a:r>
          </a:p>
        </p:txBody>
      </p:sp>
      <p:sp>
        <p:nvSpPr>
          <p:cNvPr id="2" name="Rectangle 1"/>
          <p:cNvSpPr/>
          <p:nvPr/>
        </p:nvSpPr>
        <p:spPr>
          <a:xfrm>
            <a:off x="1344929" y="1729391"/>
            <a:ext cx="3566462" cy="1354217"/>
          </a:xfrm>
          <a:prstGeom prst="rect">
            <a:avLst/>
          </a:prstGeom>
        </p:spPr>
        <p:txBody>
          <a:bodyPr wrap="square">
            <a:spAutoFit/>
          </a:bodyPr>
          <a:lstStyle/>
          <a:p>
            <a:r>
              <a:rPr lang="en-GB" sz="1600" b="1" dirty="0">
                <a:solidFill>
                  <a:schemeClr val="tx2"/>
                </a:solidFill>
                <a:latin typeface="Arial" panose="020B0604020202020204" pitchFamily="34" charset="0"/>
                <a:cs typeface="Arial" panose="020B0604020202020204" pitchFamily="34" charset="0"/>
              </a:rPr>
              <a:t>Printouts and screenshots should</a:t>
            </a:r>
            <a:endParaRPr lang="es-ES" sz="1600" b="1" dirty="0">
              <a:solidFill>
                <a:schemeClr val="tx2"/>
              </a:solidFill>
              <a:latin typeface="Arial" panose="020B0604020202020204" pitchFamily="34" charset="0"/>
              <a:cs typeface="Arial" panose="020B0604020202020204" pitchFamily="34" charset="0"/>
            </a:endParaRPr>
          </a:p>
          <a:p>
            <a:r>
              <a:rPr lang="en-GB" sz="1600" b="1" dirty="0">
                <a:solidFill>
                  <a:schemeClr val="tx2"/>
                </a:solidFill>
                <a:latin typeface="Arial" panose="020B0604020202020204" pitchFamily="34" charset="0"/>
                <a:cs typeface="Arial" panose="020B0604020202020204" pitchFamily="34" charset="0"/>
              </a:rPr>
              <a:t> </a:t>
            </a:r>
            <a:endParaRPr lang="es-ES" sz="1600" b="1" dirty="0">
              <a:solidFill>
                <a:schemeClr val="tx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s-ES" sz="1600" b="1" dirty="0">
              <a:solidFill>
                <a:schemeClr val="tx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1600" b="1" dirty="0">
              <a:solidFill>
                <a:schemeClr val="tx2"/>
              </a:solidFill>
              <a:latin typeface="Arial" panose="020B0604020202020204" pitchFamily="34" charset="0"/>
              <a:ea typeface="Times New Roman" panose="02020603050405020304" pitchFamily="18" charset="0"/>
              <a:cs typeface="Arial" panose="020B0604020202020204" pitchFamily="34" charset="0"/>
            </a:endParaRPr>
          </a:p>
          <a:p>
            <a:pPr marL="285750" indent="-285750">
              <a:buFont typeface="Arial" panose="020B0604020202020204" pitchFamily="34" charset="0"/>
              <a:buChar char="•"/>
            </a:pPr>
            <a:endParaRPr lang="es-ES" sz="1600" b="1" dirty="0">
              <a:solidFill>
                <a:schemeClr val="tx2"/>
              </a:solidFill>
              <a:latin typeface="Arial" panose="020B0604020202020204" pitchFamily="34" charset="0"/>
              <a:cs typeface="Arial" panose="020B0604020202020204" pitchFamily="34" charset="0"/>
            </a:endParaRPr>
          </a:p>
        </p:txBody>
      </p:sp>
      <p:sp>
        <p:nvSpPr>
          <p:cNvPr id="6" name="Rectangle 5"/>
          <p:cNvSpPr/>
          <p:nvPr/>
        </p:nvSpPr>
        <p:spPr>
          <a:xfrm>
            <a:off x="2353845" y="2336784"/>
            <a:ext cx="4945783" cy="1323439"/>
          </a:xfrm>
          <a:prstGeom prst="rect">
            <a:avLst/>
          </a:prstGeom>
        </p:spPr>
        <p:txBody>
          <a:bodyPr wrap="square">
            <a:spAutoFit/>
          </a:bodyPr>
          <a:lstStyle/>
          <a:p>
            <a:r>
              <a:rPr lang="en-GB" sz="1600" b="1" dirty="0">
                <a:solidFill>
                  <a:schemeClr val="tx2"/>
                </a:solidFill>
                <a:latin typeface="Arial" panose="020B0604020202020204" pitchFamily="34" charset="0"/>
                <a:cs typeface="Arial" panose="020B0604020202020204" pitchFamily="34" charset="0"/>
              </a:rPr>
              <a:t>contain</a:t>
            </a:r>
            <a:r>
              <a:rPr lang="en-GB" sz="1600" dirty="0">
                <a:solidFill>
                  <a:schemeClr val="tx2"/>
                </a:solidFill>
                <a:latin typeface="Arial" panose="020B0604020202020204" pitchFamily="34" charset="0"/>
                <a:cs typeface="Arial" panose="020B0604020202020204" pitchFamily="34" charset="0"/>
              </a:rPr>
              <a:t>:</a:t>
            </a:r>
            <a:endParaRPr lang="es-ES" sz="1600" dirty="0">
              <a:solidFill>
                <a:schemeClr val="tx2"/>
              </a:solidFill>
              <a:latin typeface="Arial" panose="020B0604020202020204" pitchFamily="34" charset="0"/>
              <a:cs typeface="Arial" panose="020B0604020202020204" pitchFamily="34" charset="0"/>
            </a:endParaRPr>
          </a:p>
          <a:p>
            <a:pPr marL="800100" lvl="1" indent="-342900">
              <a:buFont typeface="+mj-lt"/>
              <a:buAutoNum type="alphaLcParenR"/>
            </a:pPr>
            <a:r>
              <a:rPr lang="en-GB" sz="1600" dirty="0">
                <a:solidFill>
                  <a:schemeClr val="tx2"/>
                </a:solidFill>
                <a:latin typeface="Arial" panose="020B0604020202020204" pitchFamily="34" charset="0"/>
                <a:cs typeface="Arial" panose="020B0604020202020204" pitchFamily="34" charset="0"/>
              </a:rPr>
              <a:t>the source (e.g. URL address) </a:t>
            </a:r>
            <a:endParaRPr lang="es-ES" sz="1600" dirty="0">
              <a:solidFill>
                <a:schemeClr val="tx2"/>
              </a:solidFill>
              <a:latin typeface="Arial" panose="020B0604020202020204" pitchFamily="34" charset="0"/>
              <a:cs typeface="Arial" panose="020B0604020202020204" pitchFamily="34" charset="0"/>
            </a:endParaRPr>
          </a:p>
          <a:p>
            <a:pPr marL="800100" lvl="1" indent="-342900">
              <a:buFont typeface="+mj-lt"/>
              <a:buAutoNum type="alphaLcParenR"/>
            </a:pPr>
            <a:r>
              <a:rPr lang="en-GB" sz="1600" dirty="0">
                <a:solidFill>
                  <a:schemeClr val="tx2"/>
                </a:solidFill>
                <a:latin typeface="Arial" panose="020B0604020202020204" pitchFamily="34" charset="0"/>
                <a:cs typeface="Arial" panose="020B0604020202020204" pitchFamily="34" charset="0"/>
              </a:rPr>
              <a:t>the relevant date</a:t>
            </a:r>
            <a:endParaRPr lang="es-ES" sz="1600" dirty="0">
              <a:solidFill>
                <a:schemeClr val="tx2"/>
              </a:solidFill>
              <a:latin typeface="Arial" panose="020B0604020202020204" pitchFamily="34" charset="0"/>
              <a:cs typeface="Arial" panose="020B0604020202020204" pitchFamily="34" charset="0"/>
            </a:endParaRPr>
          </a:p>
          <a:p>
            <a:pPr marL="800100" lvl="1" indent="-342900">
              <a:buFont typeface="+mj-lt"/>
              <a:buAutoNum type="alphaLcParenR"/>
            </a:pPr>
            <a:r>
              <a:rPr lang="en-GB" sz="1600" dirty="0">
                <a:solidFill>
                  <a:schemeClr val="tx2"/>
                </a:solidFill>
                <a:latin typeface="Arial" panose="020B0604020202020204" pitchFamily="34" charset="0"/>
                <a:cs typeface="Arial" panose="020B0604020202020204" pitchFamily="34" charset="0"/>
              </a:rPr>
              <a:t>the disclosed design</a:t>
            </a:r>
            <a:endParaRPr lang="es-ES" sz="1600" dirty="0">
              <a:solidFill>
                <a:schemeClr val="tx2"/>
              </a:solidFill>
              <a:latin typeface="Arial" panose="020B0604020202020204" pitchFamily="34" charset="0"/>
              <a:cs typeface="Arial" panose="020B0604020202020204" pitchFamily="34" charset="0"/>
            </a:endParaRPr>
          </a:p>
          <a:p>
            <a:endParaRPr lang="es-ES" sz="1600" dirty="0">
              <a:solidFill>
                <a:schemeClr val="tx2"/>
              </a:solidFill>
              <a:latin typeface="Arial" panose="020B0604020202020204" pitchFamily="34" charset="0"/>
              <a:cs typeface="Arial" panose="020B0604020202020204" pitchFamily="34" charset="0"/>
            </a:endParaRPr>
          </a:p>
        </p:txBody>
      </p:sp>
      <p:sp>
        <p:nvSpPr>
          <p:cNvPr id="4" name="Rectangle 3"/>
          <p:cNvSpPr/>
          <p:nvPr/>
        </p:nvSpPr>
        <p:spPr>
          <a:xfrm>
            <a:off x="2353845" y="3689264"/>
            <a:ext cx="2555508" cy="338554"/>
          </a:xfrm>
          <a:prstGeom prst="rect">
            <a:avLst/>
          </a:prstGeom>
        </p:spPr>
        <p:txBody>
          <a:bodyPr wrap="none">
            <a:spAutoFit/>
          </a:bodyPr>
          <a:lstStyle/>
          <a:p>
            <a:r>
              <a:rPr lang="en-GB" sz="1600" b="1" dirty="0">
                <a:solidFill>
                  <a:schemeClr val="tx2"/>
                </a:solidFill>
                <a:latin typeface="Arial" panose="020B0604020202020204" pitchFamily="34" charset="0"/>
                <a:cs typeface="Arial" panose="020B0604020202020204" pitchFamily="34" charset="0"/>
              </a:rPr>
              <a:t>not</a:t>
            </a:r>
            <a:r>
              <a:rPr lang="en-GB" sz="1600" dirty="0">
                <a:solidFill>
                  <a:schemeClr val="tx2"/>
                </a:solidFill>
                <a:latin typeface="Arial" panose="020B0604020202020204" pitchFamily="34" charset="0"/>
                <a:cs typeface="Arial" panose="020B0604020202020204" pitchFamily="34" charset="0"/>
              </a:rPr>
              <a:t> be manually modified </a:t>
            </a:r>
            <a:endParaRPr lang="es-ES" sz="1600" dirty="0"/>
          </a:p>
        </p:txBody>
      </p:sp>
      <p:sp>
        <p:nvSpPr>
          <p:cNvPr id="20" name="Rectangle 16"/>
          <p:cNvSpPr>
            <a:spLocks/>
          </p:cNvSpPr>
          <p:nvPr/>
        </p:nvSpPr>
        <p:spPr bwMode="auto">
          <a:xfrm>
            <a:off x="1067144" y="271164"/>
            <a:ext cx="7688494"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UltraLight"/>
              </a:rPr>
              <a:t>Convergence Project: </a:t>
            </a: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pitchFamily="2" charset="0"/>
              </a:rPr>
              <a:t>CP10. </a:t>
            </a:r>
            <a:r>
              <a:rPr lang="en-GB" sz="1100" spc="-71" dirty="0">
                <a:solidFill>
                  <a:srgbClr val="FFFFFF">
                    <a:lumMod val="65000"/>
                  </a:srgbClr>
                </a:solidFill>
                <a:latin typeface="Arial" panose="020B0604020202020204" pitchFamily="34" charset="0"/>
                <a:ea typeface="Helvetica Neue UltraLight"/>
                <a:cs typeface="Arial" panose="020B0604020202020204" pitchFamily="34" charset="0"/>
              </a:rPr>
              <a:t>Criteria for assessing disclosure of designs on the internet</a:t>
            </a:r>
          </a:p>
        </p:txBody>
      </p:sp>
      <p:sp>
        <p:nvSpPr>
          <p:cNvPr id="22" name="Rectangle 21"/>
          <p:cNvSpPr/>
          <p:nvPr/>
        </p:nvSpPr>
        <p:spPr>
          <a:xfrm rot="16200000">
            <a:off x="-954934" y="2883102"/>
            <a:ext cx="3534550" cy="338554"/>
          </a:xfrm>
          <a:prstGeom prst="rect">
            <a:avLst/>
          </a:prstGeom>
          <a:solidFill>
            <a:schemeClr val="tx2">
              <a:lumMod val="40000"/>
              <a:lumOff val="60000"/>
            </a:schemeClr>
          </a:solidFill>
        </p:spPr>
        <p:txBody>
          <a:bodyPr wrap="square">
            <a:spAutoFit/>
          </a:bodyPr>
          <a:lstStyle/>
          <a:p>
            <a:pPr marL="85725" algn="ctr"/>
            <a:r>
              <a:rPr lang="en-US" sz="1600" b="1" spc="-71" dirty="0">
                <a:solidFill>
                  <a:schemeClr val="bg1"/>
                </a:solidFill>
                <a:latin typeface="Arial"/>
                <a:ea typeface="Open Sans" panose="020B0606030504020204" pitchFamily="34" charset="0"/>
                <a:cs typeface="Arial"/>
              </a:rPr>
              <a:t>Printouts and Screenshots</a:t>
            </a:r>
          </a:p>
        </p:txBody>
      </p:sp>
      <p:sp>
        <p:nvSpPr>
          <p:cNvPr id="5" name="Bent Arrow 4"/>
          <p:cNvSpPr/>
          <p:nvPr/>
        </p:nvSpPr>
        <p:spPr>
          <a:xfrm rot="10800000" flipH="1">
            <a:off x="2060818" y="2013067"/>
            <a:ext cx="205947" cy="568411"/>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solidFill>
                <a:schemeClr val="tx1"/>
              </a:solidFill>
            </a:endParaRPr>
          </a:p>
        </p:txBody>
      </p:sp>
      <p:sp>
        <p:nvSpPr>
          <p:cNvPr id="10" name="Bent Arrow 9"/>
          <p:cNvSpPr/>
          <p:nvPr/>
        </p:nvSpPr>
        <p:spPr>
          <a:xfrm rot="10800000" flipH="1">
            <a:off x="2104358" y="3350180"/>
            <a:ext cx="205947" cy="568411"/>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solidFill>
                <a:schemeClr val="tx1"/>
              </a:solidFill>
            </a:endParaRPr>
          </a:p>
        </p:txBody>
      </p:sp>
    </p:spTree>
    <p:extLst>
      <p:ext uri="{BB962C8B-B14F-4D97-AF65-F5344CB8AC3E}">
        <p14:creationId xmlns:p14="http://schemas.microsoft.com/office/powerpoint/2010/main" val="3404252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9" name="Rectangle 8"/>
          <p:cNvSpPr>
            <a:spLocks/>
          </p:cNvSpPr>
          <p:nvPr/>
        </p:nvSpPr>
        <p:spPr bwMode="auto">
          <a:xfrm>
            <a:off x="652209" y="1015074"/>
            <a:ext cx="8103429" cy="270030"/>
          </a:xfrm>
          <a:prstGeom prst="rect">
            <a:avLst/>
          </a:prstGeom>
          <a:noFill/>
          <a:ln w="28575">
            <a:solidFill>
              <a:schemeClr val="accent1">
                <a:lumMod val="60000"/>
                <a:lumOff val="40000"/>
              </a:schemeClr>
            </a:solidFill>
          </a:ln>
        </p:spPr>
        <p:txBody>
          <a:bodyPr lIns="0" tIns="0" rIns="0" bIns="0" anchor="ctr"/>
          <a:lstStyle/>
          <a:p>
            <a:pPr marL="85725"/>
            <a:r>
              <a:rPr lang="en-US" sz="1500" b="1" spc="-71" dirty="0">
                <a:solidFill>
                  <a:schemeClr val="tx2">
                    <a:lumMod val="40000"/>
                    <a:lumOff val="60000"/>
                  </a:schemeClr>
                </a:solidFill>
                <a:latin typeface="Arial"/>
                <a:ea typeface="Open Sans" panose="020B0606030504020204" pitchFamily="34" charset="0"/>
                <a:cs typeface="Arial"/>
              </a:rPr>
              <a:t>Means for establishing the date of disclosure</a:t>
            </a:r>
          </a:p>
        </p:txBody>
      </p:sp>
      <p:sp>
        <p:nvSpPr>
          <p:cNvPr id="3" name="Rectangle 2"/>
          <p:cNvSpPr>
            <a:spLocks/>
          </p:cNvSpPr>
          <p:nvPr/>
        </p:nvSpPr>
        <p:spPr bwMode="auto">
          <a:xfrm>
            <a:off x="652210" y="697736"/>
            <a:ext cx="8103428" cy="270030"/>
          </a:xfrm>
          <a:prstGeom prst="rect">
            <a:avLst/>
          </a:prstGeom>
          <a:solidFill>
            <a:srgbClr val="024DA1"/>
          </a:solidFill>
          <a:ln>
            <a:noFill/>
          </a:ln>
        </p:spPr>
        <p:txBody>
          <a:bodyPr lIns="0" tIns="0" rIns="0" bIns="0" anchor="ctr"/>
          <a:lstStyle/>
          <a:p>
            <a:pPr marL="85725"/>
            <a:r>
              <a:rPr lang="en-IE" sz="1500" b="1" spc="-71" dirty="0">
                <a:solidFill>
                  <a:srgbClr val="FFFCF6"/>
                </a:solidFill>
                <a:latin typeface="Arial"/>
                <a:ea typeface="Open Sans" panose="020B0606030504020204" pitchFamily="34" charset="0"/>
                <a:cs typeface="Arial"/>
              </a:rPr>
              <a:t>CP10: Common Practice Principles</a:t>
            </a:r>
          </a:p>
        </p:txBody>
      </p:sp>
      <p:sp>
        <p:nvSpPr>
          <p:cNvPr id="20" name="Rectangle 16"/>
          <p:cNvSpPr>
            <a:spLocks/>
          </p:cNvSpPr>
          <p:nvPr/>
        </p:nvSpPr>
        <p:spPr bwMode="auto">
          <a:xfrm>
            <a:off x="1067144" y="271164"/>
            <a:ext cx="7688494"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UltraLight"/>
              </a:rPr>
              <a:t>Convergence Project: </a:t>
            </a: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pitchFamily="2" charset="0"/>
              </a:rPr>
              <a:t>CP10. </a:t>
            </a:r>
            <a:r>
              <a:rPr lang="en-GB" sz="1100" spc="-71" dirty="0">
                <a:solidFill>
                  <a:srgbClr val="FFFFFF">
                    <a:lumMod val="65000"/>
                  </a:srgbClr>
                </a:solidFill>
                <a:latin typeface="Arial" panose="020B0604020202020204" pitchFamily="34" charset="0"/>
                <a:ea typeface="Helvetica Neue UltraLight"/>
                <a:cs typeface="Arial" panose="020B0604020202020204" pitchFamily="34" charset="0"/>
              </a:rPr>
              <a:t>Criteria for assessing disclosure of designs on the internet</a:t>
            </a:r>
          </a:p>
        </p:txBody>
      </p:sp>
      <p:sp>
        <p:nvSpPr>
          <p:cNvPr id="22" name="Rectangle 21"/>
          <p:cNvSpPr/>
          <p:nvPr/>
        </p:nvSpPr>
        <p:spPr>
          <a:xfrm rot="16200000">
            <a:off x="-954934" y="2883102"/>
            <a:ext cx="3534550" cy="338554"/>
          </a:xfrm>
          <a:prstGeom prst="rect">
            <a:avLst/>
          </a:prstGeom>
          <a:solidFill>
            <a:schemeClr val="tx2">
              <a:lumMod val="40000"/>
              <a:lumOff val="60000"/>
            </a:schemeClr>
          </a:solidFill>
        </p:spPr>
        <p:txBody>
          <a:bodyPr wrap="square">
            <a:spAutoFit/>
          </a:bodyPr>
          <a:lstStyle/>
          <a:p>
            <a:pPr marL="85725" algn="ctr"/>
            <a:r>
              <a:rPr lang="en-US" sz="1600" b="1" spc="-71" dirty="0">
                <a:solidFill>
                  <a:schemeClr val="bg1"/>
                </a:solidFill>
                <a:latin typeface="Arial"/>
                <a:ea typeface="Open Sans" panose="020B0606030504020204" pitchFamily="34" charset="0"/>
                <a:cs typeface="Arial"/>
              </a:rPr>
              <a:t>Printouts and Screenshots</a:t>
            </a:r>
          </a:p>
        </p:txBody>
      </p:sp>
      <p:sp>
        <p:nvSpPr>
          <p:cNvPr id="11" name="Rectangle 10"/>
          <p:cNvSpPr/>
          <p:nvPr/>
        </p:nvSpPr>
        <p:spPr>
          <a:xfrm>
            <a:off x="1170877" y="1834360"/>
            <a:ext cx="7481027" cy="248594"/>
          </a:xfrm>
          <a:prstGeom prst="rect">
            <a:avLst/>
          </a:prstGeom>
        </p:spPr>
        <p:txBody>
          <a:bodyPr wrap="square">
            <a:spAutoFit/>
          </a:bodyPr>
          <a:lstStyle/>
          <a:p>
            <a:pPr algn="just">
              <a:lnSpc>
                <a:spcPts val="1200"/>
              </a:lnSpc>
              <a:spcAft>
                <a:spcPts val="0"/>
              </a:spcAft>
            </a:pPr>
            <a:r>
              <a:rPr lang="en-IE" b="1" dirty="0">
                <a:solidFill>
                  <a:schemeClr val="tx2"/>
                </a:solidFill>
                <a:latin typeface="Arial" panose="020B0604020202020204" pitchFamily="34" charset="0"/>
                <a:ea typeface="Times New Roman" panose="02020603050405020304" pitchFamily="18" charset="0"/>
                <a:cs typeface="Times New Roman" panose="02020603050405020304" pitchFamily="18" charset="0"/>
              </a:rPr>
              <a:t>Recommendations</a:t>
            </a:r>
            <a:endParaRPr lang="es-ES" dirty="0">
              <a:solidFill>
                <a:schemeClr val="tx2"/>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7" name="Rectangle 6"/>
          <p:cNvSpPr/>
          <p:nvPr/>
        </p:nvSpPr>
        <p:spPr>
          <a:xfrm>
            <a:off x="1553791" y="2383616"/>
            <a:ext cx="7201847" cy="1600438"/>
          </a:xfrm>
          <a:prstGeom prst="rect">
            <a:avLst/>
          </a:prstGeom>
        </p:spPr>
        <p:txBody>
          <a:bodyPr wrap="square">
            <a:spAutoFit/>
          </a:bodyPr>
          <a:lstStyle/>
          <a:p>
            <a:pPr algn="just">
              <a:buClr>
                <a:srgbClr val="1F497D"/>
              </a:buClr>
              <a:buFont typeface="Symbol" panose="05050102010706020507" pitchFamily="18" charset="2"/>
              <a:buChar char="·"/>
            </a:pPr>
            <a:r>
              <a:rPr lang="en-US" sz="1400" dirty="0">
                <a:solidFill>
                  <a:srgbClr val="1F497D"/>
                </a:solidFill>
                <a:latin typeface="Arial" panose="020B0604020202020204" pitchFamily="34" charset="0"/>
              </a:rPr>
              <a:t>When a printout or screenshot does not include all of the relevant information, submit additional evidence providing the missing elements</a:t>
            </a:r>
          </a:p>
          <a:p>
            <a:pPr algn="just">
              <a:buClr>
                <a:srgbClr val="1F497D"/>
              </a:buClr>
              <a:buFont typeface="Symbol" panose="05050102010706020507" pitchFamily="18" charset="2"/>
              <a:buChar char="·"/>
            </a:pPr>
            <a:endParaRPr lang="en-GB" sz="1400" dirty="0">
              <a:solidFill>
                <a:srgbClr val="1F497D"/>
              </a:solidFill>
              <a:latin typeface="Arial" panose="020B0604020202020204" pitchFamily="34" charset="0"/>
            </a:endParaRPr>
          </a:p>
          <a:p>
            <a:pPr algn="just">
              <a:buClr>
                <a:srgbClr val="1F497D"/>
              </a:buClr>
              <a:buFont typeface="Symbol" panose="05050102010706020507" pitchFamily="18" charset="2"/>
              <a:buChar char="·"/>
            </a:pPr>
            <a:r>
              <a:rPr lang="en-US" sz="1400" dirty="0">
                <a:solidFill>
                  <a:srgbClr val="1F497D"/>
                </a:solidFill>
                <a:latin typeface="Arial" panose="020B0604020202020204" pitchFamily="34" charset="0"/>
              </a:rPr>
              <a:t> When a printout or a screenshot is inserted in the text of the submissions and contains additions for illustrative purposes, such as highlighting or indicating the relevant elements, submit an unaltered version of the printout or screenshot as a separate document</a:t>
            </a:r>
          </a:p>
        </p:txBody>
      </p:sp>
    </p:spTree>
    <p:extLst>
      <p:ext uri="{BB962C8B-B14F-4D97-AF65-F5344CB8AC3E}">
        <p14:creationId xmlns:p14="http://schemas.microsoft.com/office/powerpoint/2010/main" val="6305786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146793" y="2540658"/>
            <a:ext cx="3544819" cy="646331"/>
          </a:xfrm>
          <a:prstGeom prst="rect">
            <a:avLst/>
          </a:prstGeom>
        </p:spPr>
        <p:txBody>
          <a:bodyPr wrap="square">
            <a:spAutoFit/>
          </a:bodyPr>
          <a:lstStyle/>
          <a:p>
            <a:r>
              <a:rPr lang="es-ES" sz="1200" dirty="0">
                <a:solidFill>
                  <a:schemeClr val="tx2"/>
                </a:solidFill>
                <a:latin typeface="Arial" panose="020B0604020202020204" pitchFamily="34" charset="0"/>
                <a:cs typeface="Arial" panose="020B0604020202020204" pitchFamily="34" charset="0"/>
                <a:hlinkClick r:id="rId5"/>
              </a:rPr>
              <a:t>R 1629/2017-3 </a:t>
            </a:r>
            <a:r>
              <a:rPr lang="es-ES" sz="1200" dirty="0">
                <a:solidFill>
                  <a:schemeClr val="tx2"/>
                </a:solidFill>
                <a:latin typeface="Arial" panose="020B0604020202020204" pitchFamily="34" charset="0"/>
                <a:cs typeface="Arial" panose="020B0604020202020204" pitchFamily="34" charset="0"/>
              </a:rPr>
              <a:t>of 30/11/2018 </a:t>
            </a:r>
            <a:r>
              <a:rPr lang="es-ES" sz="1200" b="1" dirty="0">
                <a:solidFill>
                  <a:schemeClr val="tx2"/>
                </a:solidFill>
                <a:latin typeface="Arial" panose="020B0604020202020204" pitchFamily="34" charset="0"/>
                <a:cs typeface="Arial" panose="020B0604020202020204" pitchFamily="34" charset="0"/>
              </a:rPr>
              <a:t>('Boots'), </a:t>
            </a:r>
            <a:r>
              <a:rPr lang="en-US" sz="1200" dirty="0">
                <a:solidFill>
                  <a:srgbClr val="183D8C"/>
                </a:solidFill>
                <a:latin typeface="Arial" panose="020B0604020202020204" pitchFamily="34" charset="0"/>
                <a:cs typeface="Arial" panose="020B0604020202020204" pitchFamily="34" charset="0"/>
              </a:rPr>
              <a:t>§ 23 - 24</a:t>
            </a:r>
            <a:r>
              <a:rPr lang="es-ES" sz="1200" b="1" dirty="0">
                <a:solidFill>
                  <a:schemeClr val="tx2"/>
                </a:solidFill>
                <a:latin typeface="Arial" panose="020B0604020202020204" pitchFamily="34" charset="0"/>
                <a:cs typeface="Arial" panose="020B0604020202020204" pitchFamily="34" charset="0"/>
              </a:rPr>
              <a:t> </a:t>
            </a:r>
          </a:p>
          <a:p>
            <a:r>
              <a:rPr lang="es-ES" sz="1200" dirty="0">
                <a:solidFill>
                  <a:schemeClr val="tx2"/>
                </a:solidFill>
                <a:latin typeface="Arial" panose="020B0604020202020204" pitchFamily="34" charset="0"/>
                <a:cs typeface="Arial" panose="020B0604020202020204" pitchFamily="34" charset="0"/>
              </a:rPr>
              <a:t>EUIPO</a:t>
            </a:r>
          </a:p>
          <a:p>
            <a:endParaRPr lang="es-ES" sz="1200" dirty="0">
              <a:solidFill>
                <a:schemeClr val="tx2"/>
              </a:solidFill>
              <a:latin typeface="Arial" panose="020B0604020202020204" pitchFamily="34" charset="0"/>
              <a:cs typeface="Arial" panose="020B0604020202020204" pitchFamily="34" charset="0"/>
            </a:endParaRPr>
          </a:p>
        </p:txBody>
      </p:sp>
      <p:sp>
        <p:nvSpPr>
          <p:cNvPr id="8" name="Rectangle 7"/>
          <p:cNvSpPr/>
          <p:nvPr/>
        </p:nvSpPr>
        <p:spPr>
          <a:xfrm>
            <a:off x="4844049" y="2540432"/>
            <a:ext cx="3902442" cy="1569660"/>
          </a:xfrm>
          <a:prstGeom prst="rect">
            <a:avLst/>
          </a:prstGeom>
          <a:solidFill>
            <a:schemeClr val="accent1">
              <a:lumMod val="20000"/>
              <a:lumOff val="80000"/>
            </a:schemeClr>
          </a:solidFill>
        </p:spPr>
        <p:txBody>
          <a:bodyPr wrap="square">
            <a:spAutoFit/>
          </a:bodyPr>
          <a:lstStyle/>
          <a:p>
            <a:pPr marL="285750" indent="-285750" algn="just">
              <a:buFont typeface="Arial" panose="020B0604020202020204" pitchFamily="34" charset="0"/>
              <a:buChar char="•"/>
            </a:pPr>
            <a:r>
              <a:rPr lang="en-US" sz="1200" dirty="0">
                <a:solidFill>
                  <a:srgbClr val="183D8C"/>
                </a:solidFill>
                <a:latin typeface="Arial" panose="020B0604020202020204" pitchFamily="34" charset="0"/>
                <a:cs typeface="Arial" panose="020B0604020202020204" pitchFamily="34" charset="0"/>
              </a:rPr>
              <a:t>If information extracted from printouts is inserted in the submission, an unaltered, separate version should also be submitted</a:t>
            </a:r>
          </a:p>
          <a:p>
            <a:pPr algn="just"/>
            <a:endParaRPr lang="en-US" sz="1200" dirty="0">
              <a:solidFill>
                <a:srgbClr val="183D8C"/>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s-ES" sz="1200" dirty="0">
                <a:solidFill>
                  <a:srgbClr val="183D8C"/>
                </a:solidFill>
                <a:latin typeface="Arial" panose="020B0604020202020204" pitchFamily="34" charset="0"/>
                <a:cs typeface="Arial" panose="020B0604020202020204" pitchFamily="34" charset="0"/>
              </a:rPr>
              <a:t>Printouts and screenshots should contain the: </a:t>
            </a:r>
          </a:p>
          <a:p>
            <a:pPr marL="742950" lvl="1" indent="-285750" algn="just">
              <a:buFontTx/>
              <a:buChar char="-"/>
            </a:pPr>
            <a:r>
              <a:rPr lang="es-ES" sz="1200" dirty="0">
                <a:solidFill>
                  <a:srgbClr val="183D8C"/>
                </a:solidFill>
                <a:latin typeface="Arial" panose="020B0604020202020204" pitchFamily="34" charset="0"/>
                <a:cs typeface="Arial" panose="020B0604020202020204" pitchFamily="34" charset="0"/>
              </a:rPr>
              <a:t>source (URL address)</a:t>
            </a:r>
          </a:p>
          <a:p>
            <a:pPr marL="742950" lvl="1" indent="-285750" algn="just">
              <a:buFontTx/>
              <a:buChar char="-"/>
            </a:pPr>
            <a:r>
              <a:rPr lang="es-ES" sz="1200" dirty="0">
                <a:solidFill>
                  <a:srgbClr val="183D8C"/>
                </a:solidFill>
                <a:latin typeface="Arial" panose="020B0604020202020204" pitchFamily="34" charset="0"/>
                <a:cs typeface="Arial" panose="020B0604020202020204" pitchFamily="34" charset="0"/>
              </a:rPr>
              <a:t>relevant date</a:t>
            </a:r>
          </a:p>
          <a:p>
            <a:pPr marL="742950" lvl="1" indent="-285750" algn="just">
              <a:buFontTx/>
              <a:buChar char="-"/>
            </a:pPr>
            <a:r>
              <a:rPr lang="es-ES" sz="1200" dirty="0">
                <a:solidFill>
                  <a:srgbClr val="183D8C"/>
                </a:solidFill>
                <a:latin typeface="Arial" panose="020B0604020202020204" pitchFamily="34" charset="0"/>
                <a:cs typeface="Arial" panose="020B0604020202020204" pitchFamily="34" charset="0"/>
              </a:rPr>
              <a:t>disclosed design</a:t>
            </a:r>
          </a:p>
        </p:txBody>
      </p:sp>
      <p:sp>
        <p:nvSpPr>
          <p:cNvPr id="12" name="TextBox 11"/>
          <p:cNvSpPr txBox="1"/>
          <p:nvPr/>
        </p:nvSpPr>
        <p:spPr>
          <a:xfrm>
            <a:off x="4743107" y="1797159"/>
            <a:ext cx="2685535" cy="338554"/>
          </a:xfrm>
          <a:prstGeom prst="rect">
            <a:avLst/>
          </a:prstGeom>
          <a:noFill/>
        </p:spPr>
        <p:txBody>
          <a:bodyPr wrap="square" rtlCol="0">
            <a:spAutoFit/>
          </a:bodyPr>
          <a:lstStyle/>
          <a:p>
            <a:r>
              <a:rPr lang="es-ES" sz="1600" b="1" dirty="0">
                <a:solidFill>
                  <a:schemeClr val="tx2"/>
                </a:solidFill>
                <a:latin typeface="Arial" panose="020B0604020202020204" pitchFamily="34" charset="0"/>
                <a:cs typeface="Arial" panose="020B0604020202020204" pitchFamily="34" charset="0"/>
              </a:rPr>
              <a:t>CP10</a:t>
            </a:r>
          </a:p>
        </p:txBody>
      </p:sp>
      <p:cxnSp>
        <p:nvCxnSpPr>
          <p:cNvPr id="13" name="Straight Connector 12"/>
          <p:cNvCxnSpPr/>
          <p:nvPr/>
        </p:nvCxnSpPr>
        <p:spPr>
          <a:xfrm>
            <a:off x="1146793" y="2197010"/>
            <a:ext cx="7661269"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Rectangle 13"/>
          <p:cNvSpPr>
            <a:spLocks/>
          </p:cNvSpPr>
          <p:nvPr/>
        </p:nvSpPr>
        <p:spPr bwMode="auto">
          <a:xfrm>
            <a:off x="643063" y="694815"/>
            <a:ext cx="8103428" cy="270030"/>
          </a:xfrm>
          <a:prstGeom prst="rect">
            <a:avLst/>
          </a:prstGeom>
          <a:solidFill>
            <a:srgbClr val="024DA1"/>
          </a:solidFill>
          <a:ln>
            <a:noFill/>
          </a:ln>
        </p:spPr>
        <p:txBody>
          <a:bodyPr lIns="0" tIns="0" rIns="0" bIns="0" anchor="ctr"/>
          <a:lstStyle/>
          <a:p>
            <a:pPr marL="85725"/>
            <a:r>
              <a:rPr lang="en-IE" sz="1500" b="1" spc="-71" dirty="0">
                <a:solidFill>
                  <a:srgbClr val="FFFCF6"/>
                </a:solidFill>
                <a:latin typeface="Arial"/>
                <a:ea typeface="Open Sans" panose="020B0606030504020204" pitchFamily="34" charset="0"/>
                <a:cs typeface="Arial"/>
              </a:rPr>
              <a:t>CP10: Common Practice Principles</a:t>
            </a:r>
          </a:p>
        </p:txBody>
      </p:sp>
      <p:sp>
        <p:nvSpPr>
          <p:cNvPr id="15" name="Rectangle 14"/>
          <p:cNvSpPr>
            <a:spLocks/>
          </p:cNvSpPr>
          <p:nvPr/>
        </p:nvSpPr>
        <p:spPr bwMode="auto">
          <a:xfrm>
            <a:off x="643062" y="1024107"/>
            <a:ext cx="8103429" cy="270030"/>
          </a:xfrm>
          <a:prstGeom prst="rect">
            <a:avLst/>
          </a:prstGeom>
          <a:noFill/>
          <a:ln w="28575">
            <a:solidFill>
              <a:schemeClr val="accent1">
                <a:lumMod val="60000"/>
                <a:lumOff val="40000"/>
              </a:schemeClr>
            </a:solidFill>
          </a:ln>
        </p:spPr>
        <p:txBody>
          <a:bodyPr lIns="0" tIns="0" rIns="0" bIns="0" anchor="ctr"/>
          <a:lstStyle/>
          <a:p>
            <a:pPr marL="85725"/>
            <a:r>
              <a:rPr lang="en-US" sz="1500" b="1" spc="-71" dirty="0">
                <a:solidFill>
                  <a:schemeClr val="tx2">
                    <a:lumMod val="40000"/>
                    <a:lumOff val="60000"/>
                  </a:schemeClr>
                </a:solidFill>
                <a:latin typeface="Arial"/>
                <a:ea typeface="Open Sans" panose="020B0606030504020204" pitchFamily="34" charset="0"/>
                <a:cs typeface="Arial"/>
              </a:rPr>
              <a:t>Means for establishing the date of disclosure. Relevant case-law</a:t>
            </a:r>
          </a:p>
        </p:txBody>
      </p:sp>
      <p:sp>
        <p:nvSpPr>
          <p:cNvPr id="10" name="Rectangle 16"/>
          <p:cNvSpPr>
            <a:spLocks/>
          </p:cNvSpPr>
          <p:nvPr/>
        </p:nvSpPr>
        <p:spPr bwMode="auto">
          <a:xfrm>
            <a:off x="1067144" y="271164"/>
            <a:ext cx="7688494"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UltraLight"/>
              </a:rPr>
              <a:t>Convergence Project: </a:t>
            </a: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pitchFamily="2" charset="0"/>
              </a:rPr>
              <a:t>CP10. </a:t>
            </a:r>
            <a:r>
              <a:rPr lang="en-GB" sz="1100" spc="-71" dirty="0">
                <a:solidFill>
                  <a:srgbClr val="FFFFFF">
                    <a:lumMod val="65000"/>
                  </a:srgbClr>
                </a:solidFill>
                <a:latin typeface="Arial" panose="020B0604020202020204" pitchFamily="34" charset="0"/>
                <a:ea typeface="Helvetica Neue UltraLight"/>
                <a:cs typeface="Arial" panose="020B0604020202020204" pitchFamily="34" charset="0"/>
              </a:rPr>
              <a:t>Criteria for assessing disclosure of designs on the internet</a:t>
            </a:r>
          </a:p>
        </p:txBody>
      </p:sp>
      <p:pic>
        <p:nvPicPr>
          <p:cNvPr id="3" name="Picture 2"/>
          <p:cNvPicPr>
            <a:picLocks noChangeAspect="1"/>
          </p:cNvPicPr>
          <p:nvPr/>
        </p:nvPicPr>
        <p:blipFill>
          <a:blip r:embed="rId6"/>
          <a:stretch>
            <a:fillRect/>
          </a:stretch>
        </p:blipFill>
        <p:spPr>
          <a:xfrm>
            <a:off x="2209894" y="3186989"/>
            <a:ext cx="1405879" cy="1080551"/>
          </a:xfrm>
          <a:prstGeom prst="rect">
            <a:avLst/>
          </a:prstGeom>
        </p:spPr>
      </p:pic>
      <p:sp>
        <p:nvSpPr>
          <p:cNvPr id="11" name="Rectangle 10"/>
          <p:cNvSpPr/>
          <p:nvPr/>
        </p:nvSpPr>
        <p:spPr>
          <a:xfrm rot="16200000">
            <a:off x="-950418" y="2887618"/>
            <a:ext cx="3525517" cy="338554"/>
          </a:xfrm>
          <a:prstGeom prst="rect">
            <a:avLst/>
          </a:prstGeom>
          <a:solidFill>
            <a:schemeClr val="tx2">
              <a:lumMod val="40000"/>
              <a:lumOff val="60000"/>
            </a:schemeClr>
          </a:solidFill>
        </p:spPr>
        <p:txBody>
          <a:bodyPr wrap="square">
            <a:spAutoFit/>
          </a:bodyPr>
          <a:lstStyle/>
          <a:p>
            <a:pPr marL="85725" algn="ctr"/>
            <a:r>
              <a:rPr lang="en-US" sz="1600" b="1" spc="-71" dirty="0">
                <a:solidFill>
                  <a:schemeClr val="bg1"/>
                </a:solidFill>
                <a:latin typeface="Arial"/>
                <a:ea typeface="Open Sans" panose="020B0606030504020204" pitchFamily="34" charset="0"/>
                <a:cs typeface="Arial"/>
              </a:rPr>
              <a:t>Printouts and Screenshots</a:t>
            </a:r>
          </a:p>
        </p:txBody>
      </p:sp>
    </p:spTree>
    <p:extLst>
      <p:ext uri="{BB962C8B-B14F-4D97-AF65-F5344CB8AC3E}">
        <p14:creationId xmlns:p14="http://schemas.microsoft.com/office/powerpoint/2010/main" val="2696069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9" name="Rectangle 8"/>
          <p:cNvSpPr>
            <a:spLocks/>
          </p:cNvSpPr>
          <p:nvPr/>
        </p:nvSpPr>
        <p:spPr bwMode="auto">
          <a:xfrm>
            <a:off x="652209" y="1023467"/>
            <a:ext cx="8103429" cy="270030"/>
          </a:xfrm>
          <a:prstGeom prst="rect">
            <a:avLst/>
          </a:prstGeom>
          <a:noFill/>
          <a:ln w="28575">
            <a:solidFill>
              <a:schemeClr val="accent1">
                <a:lumMod val="60000"/>
                <a:lumOff val="40000"/>
              </a:schemeClr>
            </a:solidFill>
          </a:ln>
        </p:spPr>
        <p:txBody>
          <a:bodyPr lIns="0" tIns="0" rIns="0" bIns="0" anchor="ctr"/>
          <a:lstStyle/>
          <a:p>
            <a:pPr marL="85725"/>
            <a:r>
              <a:rPr lang="en-US" sz="1500" b="1" spc="-71" dirty="0">
                <a:solidFill>
                  <a:schemeClr val="tx2">
                    <a:lumMod val="40000"/>
                    <a:lumOff val="60000"/>
                  </a:schemeClr>
                </a:solidFill>
                <a:latin typeface="Arial"/>
                <a:ea typeface="Open Sans" panose="020B0606030504020204" pitchFamily="34" charset="0"/>
                <a:cs typeface="Arial"/>
              </a:rPr>
              <a:t>Means for establishing the date of disclosure</a:t>
            </a:r>
          </a:p>
        </p:txBody>
      </p:sp>
      <p:sp>
        <p:nvSpPr>
          <p:cNvPr id="3" name="Rectangle 2"/>
          <p:cNvSpPr>
            <a:spLocks/>
          </p:cNvSpPr>
          <p:nvPr/>
        </p:nvSpPr>
        <p:spPr bwMode="auto">
          <a:xfrm>
            <a:off x="652210" y="722306"/>
            <a:ext cx="8103428" cy="270030"/>
          </a:xfrm>
          <a:prstGeom prst="rect">
            <a:avLst/>
          </a:prstGeom>
          <a:solidFill>
            <a:srgbClr val="024DA1"/>
          </a:solidFill>
          <a:ln>
            <a:noFill/>
          </a:ln>
        </p:spPr>
        <p:txBody>
          <a:bodyPr lIns="0" tIns="0" rIns="0" bIns="0" anchor="ctr"/>
          <a:lstStyle/>
          <a:p>
            <a:pPr marL="85725"/>
            <a:r>
              <a:rPr lang="en-IE" sz="1500" b="1" spc="-71" dirty="0">
                <a:solidFill>
                  <a:srgbClr val="FFFCF6"/>
                </a:solidFill>
                <a:latin typeface="Arial"/>
                <a:ea typeface="Open Sans" panose="020B0606030504020204" pitchFamily="34" charset="0"/>
                <a:cs typeface="Arial"/>
              </a:rPr>
              <a:t>CP10: Common Practice Principles</a:t>
            </a:r>
          </a:p>
        </p:txBody>
      </p:sp>
      <p:sp>
        <p:nvSpPr>
          <p:cNvPr id="8" name="Rectangle 7"/>
          <p:cNvSpPr/>
          <p:nvPr/>
        </p:nvSpPr>
        <p:spPr>
          <a:xfrm>
            <a:off x="1067144" y="1914354"/>
            <a:ext cx="7481027" cy="248594"/>
          </a:xfrm>
          <a:prstGeom prst="rect">
            <a:avLst/>
          </a:prstGeom>
        </p:spPr>
        <p:txBody>
          <a:bodyPr wrap="square">
            <a:spAutoFit/>
          </a:bodyPr>
          <a:lstStyle/>
          <a:p>
            <a:pPr algn="just">
              <a:lnSpc>
                <a:spcPts val="1200"/>
              </a:lnSpc>
              <a:spcAft>
                <a:spcPts val="0"/>
              </a:spcAft>
            </a:pPr>
            <a:r>
              <a:rPr lang="en-IE" b="1" dirty="0">
                <a:solidFill>
                  <a:schemeClr val="tx2"/>
                </a:solidFill>
                <a:latin typeface="Arial" panose="020B0604020202020204" pitchFamily="34" charset="0"/>
                <a:ea typeface="Times New Roman" panose="02020603050405020304" pitchFamily="18" charset="0"/>
                <a:cs typeface="Times New Roman" panose="02020603050405020304" pitchFamily="18" charset="0"/>
              </a:rPr>
              <a:t>Recommendations</a:t>
            </a:r>
            <a:endParaRPr lang="es-ES" dirty="0">
              <a:solidFill>
                <a:schemeClr val="tx2"/>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10" name="Rectangle 9"/>
          <p:cNvSpPr/>
          <p:nvPr/>
        </p:nvSpPr>
        <p:spPr>
          <a:xfrm>
            <a:off x="1274611" y="2470884"/>
            <a:ext cx="7481027" cy="1323439"/>
          </a:xfrm>
          <a:prstGeom prst="rect">
            <a:avLst/>
          </a:prstGeom>
        </p:spPr>
        <p:txBody>
          <a:bodyPr wrap="square">
            <a:spAutoFit/>
          </a:bodyPr>
          <a:lstStyle/>
          <a:p>
            <a:pPr marL="285750" indent="-285750">
              <a:buFont typeface="Arial" panose="020B0604020202020204" pitchFamily="34" charset="0"/>
              <a:buChar char="•"/>
            </a:pPr>
            <a:r>
              <a:rPr lang="es-ES" sz="1600" dirty="0">
                <a:solidFill>
                  <a:schemeClr val="tx2"/>
                </a:solidFill>
                <a:latin typeface="Arial" panose="020B0604020202020204" pitchFamily="34" charset="0"/>
                <a:cs typeface="Arial" panose="020B0604020202020204" pitchFamily="34" charset="0"/>
              </a:rPr>
              <a:t>If the printout/screenshot does not include all of the above information,submit additional evidence providing the missing information</a:t>
            </a:r>
          </a:p>
          <a:p>
            <a:pPr marL="285750" indent="-285750">
              <a:buFont typeface="Arial" panose="020B0604020202020204" pitchFamily="34" charset="0"/>
              <a:buChar char="•"/>
            </a:pPr>
            <a:endParaRPr lang="es-ES" sz="1600" dirty="0">
              <a:solidFill>
                <a:schemeClr val="tx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S" sz="1600" dirty="0">
                <a:solidFill>
                  <a:schemeClr val="tx2"/>
                </a:solidFill>
                <a:latin typeface="Arial" panose="020B0604020202020204" pitchFamily="34" charset="0"/>
                <a:cs typeface="Arial" panose="020B0604020202020204" pitchFamily="34" charset="0"/>
              </a:rPr>
              <a:t>If printout/screenshot submitted in submission, submit an unaltered and separate version of the pritout/screenshot</a:t>
            </a:r>
          </a:p>
        </p:txBody>
      </p:sp>
      <p:sp>
        <p:nvSpPr>
          <p:cNvPr id="11" name="Rectangle 16"/>
          <p:cNvSpPr>
            <a:spLocks/>
          </p:cNvSpPr>
          <p:nvPr/>
        </p:nvSpPr>
        <p:spPr bwMode="auto">
          <a:xfrm>
            <a:off x="1067144" y="271164"/>
            <a:ext cx="7688494"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UltraLight"/>
              </a:rPr>
              <a:t>Convergence Project: </a:t>
            </a: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pitchFamily="2" charset="0"/>
              </a:rPr>
              <a:t>CP10. </a:t>
            </a:r>
            <a:r>
              <a:rPr lang="en-GB" sz="1100" spc="-71" dirty="0">
                <a:solidFill>
                  <a:srgbClr val="FFFFFF">
                    <a:lumMod val="65000"/>
                  </a:srgbClr>
                </a:solidFill>
                <a:latin typeface="Arial" panose="020B0604020202020204" pitchFamily="34" charset="0"/>
                <a:ea typeface="Helvetica Neue UltraLight"/>
                <a:cs typeface="Arial" panose="020B0604020202020204" pitchFamily="34" charset="0"/>
              </a:rPr>
              <a:t>Criteria for assessing disclosure of designs on the internet</a:t>
            </a:r>
          </a:p>
        </p:txBody>
      </p:sp>
      <p:sp>
        <p:nvSpPr>
          <p:cNvPr id="12" name="Rectangle 11"/>
          <p:cNvSpPr/>
          <p:nvPr/>
        </p:nvSpPr>
        <p:spPr>
          <a:xfrm rot="16200000">
            <a:off x="-950738" y="2887298"/>
            <a:ext cx="3526157" cy="338554"/>
          </a:xfrm>
          <a:prstGeom prst="rect">
            <a:avLst/>
          </a:prstGeom>
          <a:solidFill>
            <a:schemeClr val="tx2">
              <a:lumMod val="40000"/>
              <a:lumOff val="60000"/>
            </a:schemeClr>
          </a:solidFill>
        </p:spPr>
        <p:txBody>
          <a:bodyPr wrap="square">
            <a:spAutoFit/>
          </a:bodyPr>
          <a:lstStyle/>
          <a:p>
            <a:pPr marL="85725" algn="ctr"/>
            <a:r>
              <a:rPr lang="en-US" sz="1600" b="1" spc="-71" dirty="0">
                <a:solidFill>
                  <a:schemeClr val="bg1"/>
                </a:solidFill>
                <a:latin typeface="Arial"/>
                <a:ea typeface="Open Sans" panose="020B0606030504020204" pitchFamily="34" charset="0"/>
                <a:cs typeface="Arial"/>
              </a:rPr>
              <a:t>Printouts and Screenshots</a:t>
            </a:r>
          </a:p>
        </p:txBody>
      </p:sp>
    </p:spTree>
    <p:extLst>
      <p:ext uri="{BB962C8B-B14F-4D97-AF65-F5344CB8AC3E}">
        <p14:creationId xmlns:p14="http://schemas.microsoft.com/office/powerpoint/2010/main" val="17204855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9" name="Rectangle 8"/>
          <p:cNvSpPr>
            <a:spLocks/>
          </p:cNvSpPr>
          <p:nvPr/>
        </p:nvSpPr>
        <p:spPr bwMode="auto">
          <a:xfrm>
            <a:off x="643063" y="1021881"/>
            <a:ext cx="8103429" cy="270030"/>
          </a:xfrm>
          <a:prstGeom prst="rect">
            <a:avLst/>
          </a:prstGeom>
          <a:noFill/>
          <a:ln w="28575">
            <a:solidFill>
              <a:schemeClr val="accent1">
                <a:lumMod val="60000"/>
                <a:lumOff val="40000"/>
              </a:schemeClr>
            </a:solidFill>
          </a:ln>
        </p:spPr>
        <p:txBody>
          <a:bodyPr lIns="0" tIns="0" rIns="0" bIns="0" anchor="ctr"/>
          <a:lstStyle/>
          <a:p>
            <a:pPr marL="85725"/>
            <a:r>
              <a:rPr lang="en-US" sz="1500" b="1" spc="-71" dirty="0">
                <a:solidFill>
                  <a:schemeClr val="tx2">
                    <a:lumMod val="40000"/>
                    <a:lumOff val="60000"/>
                  </a:schemeClr>
                </a:solidFill>
                <a:latin typeface="Arial"/>
                <a:ea typeface="Open Sans" panose="020B0606030504020204" pitchFamily="34" charset="0"/>
                <a:cs typeface="Arial"/>
              </a:rPr>
              <a:t>Means for establishing the date of disclosure</a:t>
            </a:r>
          </a:p>
        </p:txBody>
      </p:sp>
      <p:sp>
        <p:nvSpPr>
          <p:cNvPr id="3" name="Rectangle 2"/>
          <p:cNvSpPr>
            <a:spLocks/>
          </p:cNvSpPr>
          <p:nvPr/>
        </p:nvSpPr>
        <p:spPr bwMode="auto">
          <a:xfrm>
            <a:off x="652210" y="710901"/>
            <a:ext cx="8103428" cy="270030"/>
          </a:xfrm>
          <a:prstGeom prst="rect">
            <a:avLst/>
          </a:prstGeom>
          <a:solidFill>
            <a:srgbClr val="024DA1"/>
          </a:solidFill>
          <a:ln>
            <a:noFill/>
          </a:ln>
        </p:spPr>
        <p:txBody>
          <a:bodyPr lIns="0" tIns="0" rIns="0" bIns="0" anchor="ctr"/>
          <a:lstStyle/>
          <a:p>
            <a:pPr marL="85725"/>
            <a:r>
              <a:rPr lang="en-IE" sz="1500" b="1" spc="-71" dirty="0">
                <a:solidFill>
                  <a:srgbClr val="FFFCF6"/>
                </a:solidFill>
                <a:latin typeface="Arial"/>
                <a:ea typeface="Open Sans" panose="020B0606030504020204" pitchFamily="34" charset="0"/>
                <a:cs typeface="Arial"/>
              </a:rPr>
              <a:t>CP10: Common Practice Principles</a:t>
            </a:r>
          </a:p>
        </p:txBody>
      </p:sp>
      <p:sp>
        <p:nvSpPr>
          <p:cNvPr id="2" name="Rectangle 1"/>
          <p:cNvSpPr/>
          <p:nvPr/>
        </p:nvSpPr>
        <p:spPr>
          <a:xfrm>
            <a:off x="1105291" y="1795920"/>
            <a:ext cx="7650347" cy="954107"/>
          </a:xfrm>
          <a:prstGeom prst="rect">
            <a:avLst/>
          </a:prstGeom>
        </p:spPr>
        <p:txBody>
          <a:bodyPr wrap="square">
            <a:spAutoFit/>
          </a:bodyPr>
          <a:lstStyle/>
          <a:p>
            <a:r>
              <a:rPr lang="en-GB" sz="1400" b="1" i="1" dirty="0">
                <a:solidFill>
                  <a:schemeClr val="tx2"/>
                </a:solidFill>
                <a:latin typeface="Arial" panose="020B0604020202020204" pitchFamily="34" charset="0"/>
                <a:cs typeface="Arial" panose="020B0604020202020204" pitchFamily="34" charset="0"/>
              </a:rPr>
              <a:t>A) Source</a:t>
            </a:r>
            <a:endParaRPr lang="es-ES" sz="1400" b="1" i="1" dirty="0">
              <a:solidFill>
                <a:schemeClr val="tx2"/>
              </a:solidFill>
              <a:latin typeface="Arial" panose="020B0604020202020204" pitchFamily="34" charset="0"/>
              <a:cs typeface="Arial" panose="020B0604020202020204" pitchFamily="34" charset="0"/>
            </a:endParaRPr>
          </a:p>
          <a:p>
            <a:r>
              <a:rPr lang="en-GB" sz="1400" b="1" dirty="0">
                <a:solidFill>
                  <a:schemeClr val="tx2"/>
                </a:solidFill>
                <a:latin typeface="Arial" panose="020B0604020202020204" pitchFamily="34" charset="0"/>
                <a:cs typeface="Arial" panose="020B0604020202020204" pitchFamily="34" charset="0"/>
              </a:rPr>
              <a:t> </a:t>
            </a:r>
            <a:endParaRPr lang="es-ES" sz="1400" dirty="0">
              <a:solidFill>
                <a:schemeClr val="tx2"/>
              </a:solidFill>
              <a:latin typeface="Arial" panose="020B0604020202020204" pitchFamily="34" charset="0"/>
              <a:cs typeface="Arial" panose="020B0604020202020204" pitchFamily="34" charset="0"/>
            </a:endParaRPr>
          </a:p>
          <a:p>
            <a:r>
              <a:rPr lang="en-GB" sz="1400" dirty="0">
                <a:solidFill>
                  <a:schemeClr val="tx2"/>
                </a:solidFill>
                <a:latin typeface="Arial" panose="020B0604020202020204" pitchFamily="34" charset="0"/>
                <a:cs typeface="Arial" panose="020B0604020202020204" pitchFamily="34" charset="0"/>
              </a:rPr>
              <a:t>Specific source of disclosure (e.g. a URL address) might not always be (fully) apparent from printouts/screenshots </a:t>
            </a:r>
            <a:r>
              <a:rPr lang="en-GB" sz="1400" b="1" dirty="0">
                <a:solidFill>
                  <a:schemeClr val="tx2"/>
                </a:solidFill>
                <a:latin typeface="Arial" panose="020B0604020202020204" pitchFamily="34" charset="0"/>
                <a:cs typeface="Arial" panose="020B0604020202020204" pitchFamily="34" charset="0"/>
              </a:rPr>
              <a:t> </a:t>
            </a:r>
            <a:endParaRPr lang="es-ES" sz="1400" dirty="0">
              <a:solidFill>
                <a:schemeClr val="tx2"/>
              </a:solidFill>
              <a:latin typeface="Arial" panose="020B0604020202020204" pitchFamily="34" charset="0"/>
              <a:cs typeface="Arial" panose="020B0604020202020204" pitchFamily="34" charset="0"/>
            </a:endParaRPr>
          </a:p>
        </p:txBody>
      </p:sp>
      <p:sp>
        <p:nvSpPr>
          <p:cNvPr id="6" name="Rectangle 5"/>
          <p:cNvSpPr/>
          <p:nvPr/>
        </p:nvSpPr>
        <p:spPr>
          <a:xfrm>
            <a:off x="1105292" y="3342100"/>
            <a:ext cx="7711939" cy="248594"/>
          </a:xfrm>
          <a:prstGeom prst="rect">
            <a:avLst/>
          </a:prstGeom>
        </p:spPr>
        <p:txBody>
          <a:bodyPr wrap="square">
            <a:spAutoFit/>
          </a:bodyPr>
          <a:lstStyle/>
          <a:p>
            <a:pPr algn="just">
              <a:lnSpc>
                <a:spcPts val="1200"/>
              </a:lnSpc>
              <a:spcAft>
                <a:spcPts val="0"/>
              </a:spcAft>
            </a:pPr>
            <a:r>
              <a:rPr lang="en-IE" b="1" dirty="0">
                <a:solidFill>
                  <a:schemeClr val="tx2"/>
                </a:solidFill>
                <a:latin typeface="Arial" panose="020B0604020202020204" pitchFamily="34" charset="0"/>
                <a:ea typeface="Times New Roman" panose="02020603050405020304" pitchFamily="18" charset="0"/>
                <a:cs typeface="Times New Roman" panose="02020603050405020304" pitchFamily="18" charset="0"/>
              </a:rPr>
              <a:t>Recommendations</a:t>
            </a:r>
            <a:endParaRPr lang="es-ES" dirty="0">
              <a:solidFill>
                <a:schemeClr val="tx2"/>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4" name="Rectangle 3"/>
          <p:cNvSpPr/>
          <p:nvPr/>
        </p:nvSpPr>
        <p:spPr>
          <a:xfrm>
            <a:off x="1105292" y="3707772"/>
            <a:ext cx="7711939" cy="307777"/>
          </a:xfrm>
          <a:prstGeom prst="rect">
            <a:avLst/>
          </a:prstGeom>
        </p:spPr>
        <p:txBody>
          <a:bodyPr wrap="square">
            <a:spAutoFit/>
          </a:bodyPr>
          <a:lstStyle/>
          <a:p>
            <a:r>
              <a:rPr lang="en-GB" sz="1400" dirty="0">
                <a:solidFill>
                  <a:schemeClr val="tx2"/>
                </a:solidFill>
                <a:latin typeface="Arial" panose="020B0604020202020204" pitchFamily="34" charset="0"/>
                <a:cs typeface="Arial" panose="020B0604020202020204" pitchFamily="34" charset="0"/>
              </a:rPr>
              <a:t>If not completely displayed in a printout/screenshot, provide additional evidence in this respect</a:t>
            </a:r>
            <a:endParaRPr lang="es-ES" sz="1400" dirty="0">
              <a:solidFill>
                <a:schemeClr val="tx2"/>
              </a:solidFill>
              <a:latin typeface="Arial" panose="020B0604020202020204" pitchFamily="34" charset="0"/>
              <a:cs typeface="Arial" panose="020B0604020202020204" pitchFamily="34" charset="0"/>
            </a:endParaRPr>
          </a:p>
        </p:txBody>
      </p:sp>
      <p:sp>
        <p:nvSpPr>
          <p:cNvPr id="11" name="Rectangle 16"/>
          <p:cNvSpPr>
            <a:spLocks/>
          </p:cNvSpPr>
          <p:nvPr/>
        </p:nvSpPr>
        <p:spPr bwMode="auto">
          <a:xfrm>
            <a:off x="1067144" y="271164"/>
            <a:ext cx="7688494"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UltraLight"/>
              </a:rPr>
              <a:t>Convergence Project: </a:t>
            </a: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pitchFamily="2" charset="0"/>
              </a:rPr>
              <a:t>CP10. </a:t>
            </a:r>
            <a:r>
              <a:rPr lang="en-GB" sz="1100" spc="-71" dirty="0">
                <a:solidFill>
                  <a:srgbClr val="FFFFFF">
                    <a:lumMod val="65000"/>
                  </a:srgbClr>
                </a:solidFill>
                <a:latin typeface="Arial" panose="020B0604020202020204" pitchFamily="34" charset="0"/>
                <a:ea typeface="Helvetica Neue UltraLight"/>
                <a:cs typeface="Arial" panose="020B0604020202020204" pitchFamily="34" charset="0"/>
              </a:rPr>
              <a:t>Criteria for assessing disclosure of designs on the internet</a:t>
            </a:r>
          </a:p>
        </p:txBody>
      </p:sp>
      <p:sp>
        <p:nvSpPr>
          <p:cNvPr id="12" name="Rectangle 11"/>
          <p:cNvSpPr/>
          <p:nvPr/>
        </p:nvSpPr>
        <p:spPr>
          <a:xfrm rot="16200000">
            <a:off x="-951531" y="2886506"/>
            <a:ext cx="3527743" cy="338554"/>
          </a:xfrm>
          <a:prstGeom prst="rect">
            <a:avLst/>
          </a:prstGeom>
          <a:solidFill>
            <a:schemeClr val="tx2">
              <a:lumMod val="40000"/>
              <a:lumOff val="60000"/>
            </a:schemeClr>
          </a:solidFill>
        </p:spPr>
        <p:txBody>
          <a:bodyPr wrap="square">
            <a:spAutoFit/>
          </a:bodyPr>
          <a:lstStyle/>
          <a:p>
            <a:pPr marL="85725" algn="ctr"/>
            <a:r>
              <a:rPr lang="en-US" sz="1600" b="1" spc="-71" dirty="0">
                <a:solidFill>
                  <a:schemeClr val="bg1"/>
                </a:solidFill>
                <a:latin typeface="Arial"/>
                <a:ea typeface="Open Sans" panose="020B0606030504020204" pitchFamily="34" charset="0"/>
                <a:cs typeface="Arial"/>
              </a:rPr>
              <a:t>Printouts and Screenshots</a:t>
            </a:r>
          </a:p>
        </p:txBody>
      </p:sp>
    </p:spTree>
    <p:extLst>
      <p:ext uri="{BB962C8B-B14F-4D97-AF65-F5344CB8AC3E}">
        <p14:creationId xmlns:p14="http://schemas.microsoft.com/office/powerpoint/2010/main" val="30991654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9" name="Rectangle 8"/>
          <p:cNvSpPr>
            <a:spLocks/>
          </p:cNvSpPr>
          <p:nvPr/>
        </p:nvSpPr>
        <p:spPr bwMode="auto">
          <a:xfrm>
            <a:off x="643063" y="1048612"/>
            <a:ext cx="8103429" cy="270030"/>
          </a:xfrm>
          <a:prstGeom prst="rect">
            <a:avLst/>
          </a:prstGeom>
          <a:noFill/>
          <a:ln w="28575">
            <a:solidFill>
              <a:schemeClr val="accent1">
                <a:lumMod val="60000"/>
                <a:lumOff val="40000"/>
              </a:schemeClr>
            </a:solidFill>
          </a:ln>
        </p:spPr>
        <p:txBody>
          <a:bodyPr lIns="0" tIns="0" rIns="0" bIns="0" anchor="ctr"/>
          <a:lstStyle/>
          <a:p>
            <a:pPr marL="85725"/>
            <a:r>
              <a:rPr lang="en-US" sz="1500" b="1" spc="-71" dirty="0">
                <a:solidFill>
                  <a:schemeClr val="tx2">
                    <a:lumMod val="40000"/>
                    <a:lumOff val="60000"/>
                  </a:schemeClr>
                </a:solidFill>
                <a:latin typeface="Arial"/>
                <a:ea typeface="Open Sans" panose="020B0606030504020204" pitchFamily="34" charset="0"/>
                <a:cs typeface="Arial"/>
              </a:rPr>
              <a:t>Means for establishing the date of disclosure</a:t>
            </a:r>
          </a:p>
        </p:txBody>
      </p:sp>
      <p:sp>
        <p:nvSpPr>
          <p:cNvPr id="3" name="Rectangle 2"/>
          <p:cNvSpPr>
            <a:spLocks/>
          </p:cNvSpPr>
          <p:nvPr/>
        </p:nvSpPr>
        <p:spPr bwMode="auto">
          <a:xfrm>
            <a:off x="652210" y="710901"/>
            <a:ext cx="8103428" cy="270030"/>
          </a:xfrm>
          <a:prstGeom prst="rect">
            <a:avLst/>
          </a:prstGeom>
          <a:solidFill>
            <a:srgbClr val="024DA1"/>
          </a:solidFill>
          <a:ln>
            <a:noFill/>
          </a:ln>
        </p:spPr>
        <p:txBody>
          <a:bodyPr lIns="0" tIns="0" rIns="0" bIns="0" anchor="ctr"/>
          <a:lstStyle/>
          <a:p>
            <a:pPr marL="85725"/>
            <a:r>
              <a:rPr lang="en-IE" sz="1500" b="1" spc="-71" dirty="0">
                <a:solidFill>
                  <a:srgbClr val="FFFCF6"/>
                </a:solidFill>
                <a:latin typeface="Arial"/>
                <a:ea typeface="Open Sans" panose="020B0606030504020204" pitchFamily="34" charset="0"/>
                <a:cs typeface="Arial"/>
              </a:rPr>
              <a:t>CP10: Common Practice Principles</a:t>
            </a:r>
          </a:p>
        </p:txBody>
      </p:sp>
      <p:sp>
        <p:nvSpPr>
          <p:cNvPr id="2" name="Rectangle 1"/>
          <p:cNvSpPr/>
          <p:nvPr/>
        </p:nvSpPr>
        <p:spPr>
          <a:xfrm>
            <a:off x="1067144" y="1656354"/>
            <a:ext cx="3795967" cy="1169551"/>
          </a:xfrm>
          <a:prstGeom prst="rect">
            <a:avLst/>
          </a:prstGeom>
        </p:spPr>
        <p:txBody>
          <a:bodyPr wrap="square">
            <a:spAutoFit/>
          </a:bodyPr>
          <a:lstStyle/>
          <a:p>
            <a:pPr algn="just"/>
            <a:r>
              <a:rPr lang="en-US" sz="1400" b="1" i="1" dirty="0">
                <a:solidFill>
                  <a:schemeClr val="tx2"/>
                </a:solidFill>
                <a:latin typeface="Arial" panose="020B0604020202020204" pitchFamily="34" charset="0"/>
                <a:cs typeface="Arial" panose="020B0604020202020204" pitchFamily="34" charset="0"/>
              </a:rPr>
              <a:t>B) Relevant date</a:t>
            </a:r>
          </a:p>
          <a:p>
            <a:pPr algn="just"/>
            <a:endParaRPr lang="en-US" sz="1400" dirty="0">
              <a:solidFill>
                <a:schemeClr val="tx2"/>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400" dirty="0">
                <a:solidFill>
                  <a:schemeClr val="tx2"/>
                </a:solidFill>
                <a:latin typeface="Arial" panose="020B0604020202020204" pitchFamily="34" charset="0"/>
                <a:cs typeface="Arial" panose="020B0604020202020204" pitchFamily="34" charset="0"/>
              </a:rPr>
              <a:t>Distinguish between printing date (printout) and date of disclosure</a:t>
            </a:r>
          </a:p>
          <a:p>
            <a:pPr marL="285750" indent="-285750" algn="just">
              <a:buFont typeface="Arial" panose="020B0604020202020204" pitchFamily="34" charset="0"/>
              <a:buChar char="•"/>
            </a:pPr>
            <a:endParaRPr lang="en-GB" sz="1400" dirty="0">
              <a:solidFill>
                <a:schemeClr val="tx2"/>
              </a:solidFill>
              <a:latin typeface="Arial" panose="020B0604020202020204" pitchFamily="34" charset="0"/>
              <a:ea typeface="Times New Roman" panose="02020603050405020304" pitchFamily="18" charset="0"/>
              <a:cs typeface="Arial" panose="020B0604020202020204" pitchFamily="34" charset="0"/>
            </a:endParaRPr>
          </a:p>
        </p:txBody>
      </p:sp>
      <p:sp>
        <p:nvSpPr>
          <p:cNvPr id="5" name="Rectangle 4"/>
          <p:cNvSpPr/>
          <p:nvPr/>
        </p:nvSpPr>
        <p:spPr>
          <a:xfrm>
            <a:off x="1067143" y="2574628"/>
            <a:ext cx="3795967" cy="2246769"/>
          </a:xfrm>
          <a:prstGeom prst="rect">
            <a:avLst/>
          </a:prstGeom>
        </p:spPr>
        <p:txBody>
          <a:bodyPr wrap="square">
            <a:spAutoFit/>
          </a:bodyPr>
          <a:lstStyle/>
          <a:p>
            <a:pPr algn="just"/>
            <a:endParaRPr lang="en-US" sz="1400" dirty="0">
              <a:solidFill>
                <a:schemeClr val="tx2"/>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400" dirty="0">
                <a:solidFill>
                  <a:schemeClr val="tx2"/>
                </a:solidFill>
                <a:latin typeface="Arial" panose="020B0604020202020204" pitchFamily="34" charset="0"/>
                <a:cs typeface="Arial" panose="020B0604020202020204" pitchFamily="34" charset="0"/>
              </a:rPr>
              <a:t>Printing date (‘A’) assumed date of disclosure, unless an earlier relevant date can be established from:</a:t>
            </a:r>
          </a:p>
          <a:p>
            <a:pPr marL="285750" indent="-285750" algn="just">
              <a:buFont typeface="Arial" panose="020B0604020202020204" pitchFamily="34" charset="0"/>
              <a:buChar char="•"/>
            </a:pPr>
            <a:endParaRPr lang="en-US" sz="1400" dirty="0">
              <a:solidFill>
                <a:schemeClr val="tx2"/>
              </a:solidFill>
              <a:latin typeface="Arial" panose="020B0604020202020204" pitchFamily="34" charset="0"/>
              <a:cs typeface="Arial" panose="020B0604020202020204" pitchFamily="34" charset="0"/>
            </a:endParaRPr>
          </a:p>
          <a:p>
            <a:pPr marL="742950" lvl="1" indent="-285750" algn="just">
              <a:buFont typeface="Arial" panose="020B0604020202020204" pitchFamily="34" charset="0"/>
              <a:buChar char="•"/>
            </a:pPr>
            <a:r>
              <a:rPr lang="en-US" sz="1400" dirty="0">
                <a:solidFill>
                  <a:schemeClr val="tx2"/>
                </a:solidFill>
                <a:latin typeface="Arial" panose="020B0604020202020204" pitchFamily="34" charset="0"/>
                <a:cs typeface="Arial" panose="020B0604020202020204" pitchFamily="34" charset="0"/>
              </a:rPr>
              <a:t>URL address</a:t>
            </a:r>
          </a:p>
          <a:p>
            <a:pPr marL="742950" lvl="1" indent="-285750" algn="just">
              <a:buFont typeface="Arial" panose="020B0604020202020204" pitchFamily="34" charset="0"/>
              <a:buChar char="•"/>
            </a:pPr>
            <a:r>
              <a:rPr lang="en-US" sz="1400" dirty="0">
                <a:solidFill>
                  <a:schemeClr val="tx2"/>
                </a:solidFill>
                <a:latin typeface="Arial" panose="020B0604020202020204" pitchFamily="34" charset="0"/>
                <a:cs typeface="Arial" panose="020B0604020202020204" pitchFamily="34" charset="0"/>
              </a:rPr>
              <a:t>contents of the document itself or </a:t>
            </a:r>
          </a:p>
          <a:p>
            <a:pPr marL="742950" lvl="1" indent="-285750" algn="just">
              <a:buFont typeface="Arial" panose="020B0604020202020204" pitchFamily="34" charset="0"/>
              <a:buChar char="•"/>
            </a:pPr>
            <a:r>
              <a:rPr lang="en-US" sz="1400" dirty="0">
                <a:solidFill>
                  <a:schemeClr val="tx2"/>
                </a:solidFill>
                <a:latin typeface="Arial" panose="020B0604020202020204" pitchFamily="34" charset="0"/>
                <a:cs typeface="Arial" panose="020B0604020202020204" pitchFamily="34" charset="0"/>
              </a:rPr>
              <a:t>any other evidence (‘B’)</a:t>
            </a:r>
            <a:endParaRPr lang="es-ES" sz="1400" dirty="0">
              <a:solidFill>
                <a:schemeClr val="tx2"/>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endParaRPr lang="en-GB" sz="1400" dirty="0">
              <a:solidFill>
                <a:schemeClr val="tx2"/>
              </a:solidFill>
              <a:latin typeface="Arial" panose="020B0604020202020204" pitchFamily="34" charset="0"/>
              <a:ea typeface="Times New Roman" panose="02020603050405020304" pitchFamily="18" charset="0"/>
              <a:cs typeface="Arial" panose="020B0604020202020204" pitchFamily="34" charset="0"/>
            </a:endParaRPr>
          </a:p>
          <a:p>
            <a:pPr marL="285750" indent="-285750" algn="just">
              <a:buFont typeface="Arial" panose="020B0604020202020204" pitchFamily="34" charset="0"/>
              <a:buChar char="•"/>
            </a:pPr>
            <a:endParaRPr lang="es-ES" sz="1400" dirty="0">
              <a:solidFill>
                <a:schemeClr val="tx2"/>
              </a:solidFill>
              <a:latin typeface="Arial" panose="020B0604020202020204" pitchFamily="34" charset="0"/>
              <a:cs typeface="Arial" panose="020B0604020202020204" pitchFamily="34" charset="0"/>
            </a:endParaRPr>
          </a:p>
        </p:txBody>
      </p:sp>
      <p:pic>
        <p:nvPicPr>
          <p:cNvPr id="6" name="Picture 5"/>
          <p:cNvPicPr/>
          <p:nvPr/>
        </p:nvPicPr>
        <p:blipFill>
          <a:blip r:embed="rId5">
            <a:extLst>
              <a:ext uri="{28A0092B-C50C-407E-A947-70E740481C1C}">
                <a14:useLocalDpi xmlns:a14="http://schemas.microsoft.com/office/drawing/2010/main" val="0"/>
              </a:ext>
            </a:extLst>
          </a:blip>
          <a:stretch>
            <a:fillRect/>
          </a:stretch>
        </p:blipFill>
        <p:spPr>
          <a:xfrm>
            <a:off x="4972807" y="1497303"/>
            <a:ext cx="3782831" cy="3305468"/>
          </a:xfrm>
          <a:prstGeom prst="rect">
            <a:avLst/>
          </a:prstGeom>
        </p:spPr>
      </p:pic>
      <p:sp>
        <p:nvSpPr>
          <p:cNvPr id="11" name="Rectangle 16"/>
          <p:cNvSpPr>
            <a:spLocks/>
          </p:cNvSpPr>
          <p:nvPr/>
        </p:nvSpPr>
        <p:spPr bwMode="auto">
          <a:xfrm>
            <a:off x="1067144" y="271164"/>
            <a:ext cx="7688494"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UltraLight"/>
              </a:rPr>
              <a:t>Convergence Project: </a:t>
            </a: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pitchFamily="2" charset="0"/>
              </a:rPr>
              <a:t>CP10. </a:t>
            </a:r>
            <a:r>
              <a:rPr lang="en-GB" sz="1100" spc="-71" dirty="0">
                <a:solidFill>
                  <a:srgbClr val="FFFFFF">
                    <a:lumMod val="65000"/>
                  </a:srgbClr>
                </a:solidFill>
                <a:latin typeface="Arial" panose="020B0604020202020204" pitchFamily="34" charset="0"/>
                <a:ea typeface="Helvetica Neue UltraLight"/>
                <a:cs typeface="Arial" panose="020B0604020202020204" pitchFamily="34" charset="0"/>
              </a:rPr>
              <a:t>Criteria for assessing disclosure of designs on the internet</a:t>
            </a:r>
          </a:p>
        </p:txBody>
      </p:sp>
      <p:sp>
        <p:nvSpPr>
          <p:cNvPr id="12" name="Rectangle 11"/>
          <p:cNvSpPr/>
          <p:nvPr/>
        </p:nvSpPr>
        <p:spPr>
          <a:xfrm rot="16200000">
            <a:off x="-938165" y="2899871"/>
            <a:ext cx="3501012" cy="338554"/>
          </a:xfrm>
          <a:prstGeom prst="rect">
            <a:avLst/>
          </a:prstGeom>
          <a:solidFill>
            <a:schemeClr val="tx2">
              <a:lumMod val="40000"/>
              <a:lumOff val="60000"/>
            </a:schemeClr>
          </a:solidFill>
        </p:spPr>
        <p:txBody>
          <a:bodyPr wrap="square">
            <a:spAutoFit/>
          </a:bodyPr>
          <a:lstStyle/>
          <a:p>
            <a:pPr marL="85725" algn="ctr"/>
            <a:r>
              <a:rPr lang="en-US" sz="1600" b="1" spc="-71" dirty="0">
                <a:solidFill>
                  <a:schemeClr val="bg1"/>
                </a:solidFill>
                <a:latin typeface="Arial"/>
                <a:ea typeface="Open Sans" panose="020B0606030504020204" pitchFamily="34" charset="0"/>
                <a:cs typeface="Arial"/>
              </a:rPr>
              <a:t>Printouts and Screenshots</a:t>
            </a:r>
          </a:p>
        </p:txBody>
      </p:sp>
    </p:spTree>
    <p:extLst>
      <p:ext uri="{BB962C8B-B14F-4D97-AF65-F5344CB8AC3E}">
        <p14:creationId xmlns:p14="http://schemas.microsoft.com/office/powerpoint/2010/main" val="42839183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a:spLocks/>
          </p:cNvSpPr>
          <p:nvPr/>
        </p:nvSpPr>
        <p:spPr bwMode="auto">
          <a:xfrm>
            <a:off x="652210" y="710901"/>
            <a:ext cx="8103428" cy="270030"/>
          </a:xfrm>
          <a:prstGeom prst="rect">
            <a:avLst/>
          </a:prstGeom>
          <a:solidFill>
            <a:srgbClr val="024DA1"/>
          </a:solidFill>
          <a:ln>
            <a:noFill/>
          </a:ln>
        </p:spPr>
        <p:txBody>
          <a:bodyPr lIns="0" tIns="0" rIns="0" bIns="0" anchor="ctr"/>
          <a:lstStyle/>
          <a:p>
            <a:pPr marL="85725"/>
            <a:r>
              <a:rPr lang="en-IE" sz="1500" b="1" spc="-71" dirty="0">
                <a:solidFill>
                  <a:srgbClr val="FFFCF6"/>
                </a:solidFill>
                <a:latin typeface="Arial"/>
                <a:ea typeface="Open Sans" panose="020B0606030504020204" pitchFamily="34" charset="0"/>
                <a:cs typeface="Arial"/>
              </a:rPr>
              <a:t>CP10: Common Practice Principles</a:t>
            </a:r>
          </a:p>
        </p:txBody>
      </p:sp>
      <p:sp>
        <p:nvSpPr>
          <p:cNvPr id="2" name="Rectangle 1"/>
          <p:cNvSpPr/>
          <p:nvPr/>
        </p:nvSpPr>
        <p:spPr>
          <a:xfrm>
            <a:off x="1347533" y="1842116"/>
            <a:ext cx="7408105" cy="2092881"/>
          </a:xfrm>
          <a:prstGeom prst="rect">
            <a:avLst/>
          </a:prstGeom>
        </p:spPr>
        <p:txBody>
          <a:bodyPr wrap="square">
            <a:spAutoFit/>
          </a:bodyPr>
          <a:lstStyle/>
          <a:p>
            <a:r>
              <a:rPr lang="en-US" sz="1400" b="1" i="1" dirty="0">
                <a:solidFill>
                  <a:schemeClr val="tx2"/>
                </a:solidFill>
                <a:latin typeface="Arial" panose="020B0604020202020204" pitchFamily="34" charset="0"/>
                <a:cs typeface="Arial" panose="020B0604020202020204" pitchFamily="34" charset="0"/>
              </a:rPr>
              <a:t>B) Relevant date</a:t>
            </a:r>
          </a:p>
          <a:p>
            <a:endParaRPr lang="en-US" sz="1400" dirty="0">
              <a:solidFill>
                <a:schemeClr val="tx2"/>
              </a:solidFill>
              <a:latin typeface="Arial" panose="020B0604020202020204" pitchFamily="34" charset="0"/>
              <a:cs typeface="Arial" panose="020B0604020202020204" pitchFamily="34" charset="0"/>
            </a:endParaRPr>
          </a:p>
          <a:p>
            <a:endParaRPr lang="en-US" sz="1400" dirty="0">
              <a:solidFill>
                <a:schemeClr val="tx2"/>
              </a:solidFill>
              <a:latin typeface="Arial" panose="020B0604020202020204" pitchFamily="34" charset="0"/>
              <a:cs typeface="Arial" panose="020B0604020202020204" pitchFamily="34" charset="0"/>
            </a:endParaRPr>
          </a:p>
          <a:p>
            <a:r>
              <a:rPr lang="en-IE" b="1" dirty="0">
                <a:solidFill>
                  <a:schemeClr val="tx2"/>
                </a:solidFill>
                <a:latin typeface="Arial" panose="020B0604020202020204" pitchFamily="34" charset="0"/>
                <a:cs typeface="Arial" panose="020B0604020202020204" pitchFamily="34" charset="0"/>
              </a:rPr>
              <a:t>Recommendations</a:t>
            </a:r>
            <a:endParaRPr lang="es-ES" dirty="0">
              <a:solidFill>
                <a:schemeClr val="tx2"/>
              </a:solidFill>
              <a:latin typeface="Arial" panose="020B0604020202020204" pitchFamily="34" charset="0"/>
              <a:cs typeface="Arial" panose="020B0604020202020204" pitchFamily="34" charset="0"/>
            </a:endParaRPr>
          </a:p>
          <a:p>
            <a:r>
              <a:rPr lang="en-IE" sz="1400" b="1" dirty="0">
                <a:solidFill>
                  <a:schemeClr val="tx2"/>
                </a:solidFill>
                <a:latin typeface="Arial" panose="020B0604020202020204" pitchFamily="34" charset="0"/>
                <a:cs typeface="Arial" panose="020B0604020202020204" pitchFamily="34" charset="0"/>
              </a:rPr>
              <a:t> </a:t>
            </a:r>
            <a:endParaRPr lang="es-ES" sz="1400" dirty="0">
              <a:solidFill>
                <a:schemeClr val="tx2"/>
              </a:solidFill>
              <a:latin typeface="Arial" panose="020B0604020202020204" pitchFamily="34" charset="0"/>
              <a:cs typeface="Arial" panose="020B0604020202020204" pitchFamily="34" charset="0"/>
            </a:endParaRPr>
          </a:p>
          <a:p>
            <a:r>
              <a:rPr lang="en-IE" sz="1400" dirty="0">
                <a:solidFill>
                  <a:schemeClr val="tx2"/>
                </a:solidFill>
                <a:latin typeface="Arial" panose="020B0604020202020204" pitchFamily="34" charset="0"/>
                <a:cs typeface="Arial" panose="020B0604020202020204" pitchFamily="34" charset="0"/>
              </a:rPr>
              <a:t>When several dates are indicated in a printout/screenshot, clearly indicate which is the relevant date</a:t>
            </a:r>
            <a:endParaRPr lang="es-ES" sz="1400" dirty="0">
              <a:solidFill>
                <a:schemeClr val="tx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1400" dirty="0">
              <a:solidFill>
                <a:schemeClr val="tx2"/>
              </a:solidFill>
              <a:latin typeface="Arial" panose="020B0604020202020204" pitchFamily="34" charset="0"/>
              <a:ea typeface="Times New Roman" panose="02020603050405020304" pitchFamily="18" charset="0"/>
              <a:cs typeface="Arial" panose="020B0604020202020204" pitchFamily="34" charset="0"/>
            </a:endParaRPr>
          </a:p>
          <a:p>
            <a:pPr marL="285750" indent="-285750">
              <a:buFont typeface="Arial" panose="020B0604020202020204" pitchFamily="34" charset="0"/>
              <a:buChar char="•"/>
            </a:pPr>
            <a:endParaRPr lang="es-ES" sz="1400" dirty="0">
              <a:solidFill>
                <a:schemeClr val="tx2"/>
              </a:solidFill>
              <a:latin typeface="Arial" panose="020B0604020202020204" pitchFamily="34" charset="0"/>
              <a:cs typeface="Arial" panose="020B0604020202020204" pitchFamily="34" charset="0"/>
            </a:endParaRPr>
          </a:p>
        </p:txBody>
      </p:sp>
      <p:sp>
        <p:nvSpPr>
          <p:cNvPr id="6" name="Rectangle 5"/>
          <p:cNvSpPr>
            <a:spLocks/>
          </p:cNvSpPr>
          <p:nvPr/>
        </p:nvSpPr>
        <p:spPr bwMode="auto">
          <a:xfrm>
            <a:off x="652210" y="1015623"/>
            <a:ext cx="8103429" cy="270030"/>
          </a:xfrm>
          <a:prstGeom prst="rect">
            <a:avLst/>
          </a:prstGeom>
          <a:noFill/>
          <a:ln w="28575">
            <a:solidFill>
              <a:schemeClr val="accent1">
                <a:lumMod val="60000"/>
                <a:lumOff val="40000"/>
              </a:schemeClr>
            </a:solidFill>
          </a:ln>
        </p:spPr>
        <p:txBody>
          <a:bodyPr lIns="0" tIns="0" rIns="0" bIns="0" anchor="ctr"/>
          <a:lstStyle/>
          <a:p>
            <a:pPr marL="85725"/>
            <a:r>
              <a:rPr lang="en-US" sz="1500" b="1" spc="-71" dirty="0">
                <a:solidFill>
                  <a:schemeClr val="tx2">
                    <a:lumMod val="40000"/>
                    <a:lumOff val="60000"/>
                  </a:schemeClr>
                </a:solidFill>
                <a:latin typeface="Arial"/>
                <a:ea typeface="Open Sans" panose="020B0606030504020204" pitchFamily="34" charset="0"/>
                <a:cs typeface="Arial"/>
              </a:rPr>
              <a:t>Means for establishing the date of disclosure</a:t>
            </a:r>
          </a:p>
        </p:txBody>
      </p:sp>
      <p:sp>
        <p:nvSpPr>
          <p:cNvPr id="7" name="Rectangle 16"/>
          <p:cNvSpPr>
            <a:spLocks/>
          </p:cNvSpPr>
          <p:nvPr/>
        </p:nvSpPr>
        <p:spPr bwMode="auto">
          <a:xfrm>
            <a:off x="1067144" y="271164"/>
            <a:ext cx="7688494"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UltraLight"/>
              </a:rPr>
              <a:t>Convergence Project: </a:t>
            </a: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pitchFamily="2" charset="0"/>
              </a:rPr>
              <a:t>CP10. </a:t>
            </a:r>
            <a:r>
              <a:rPr lang="en-GB" sz="1100" spc="-71" dirty="0">
                <a:solidFill>
                  <a:srgbClr val="FFFFFF">
                    <a:lumMod val="65000"/>
                  </a:srgbClr>
                </a:solidFill>
                <a:latin typeface="Arial" panose="020B0604020202020204" pitchFamily="34" charset="0"/>
                <a:ea typeface="Helvetica Neue UltraLight"/>
                <a:cs typeface="Arial" panose="020B0604020202020204" pitchFamily="34" charset="0"/>
              </a:rPr>
              <a:t>Criteria for assessing disclosure of designs on the internet</a:t>
            </a:r>
          </a:p>
        </p:txBody>
      </p:sp>
      <p:sp>
        <p:nvSpPr>
          <p:cNvPr id="9" name="Rectangle 8"/>
          <p:cNvSpPr/>
          <p:nvPr/>
        </p:nvSpPr>
        <p:spPr>
          <a:xfrm rot="16200000">
            <a:off x="-954660" y="2883376"/>
            <a:ext cx="3534001" cy="338554"/>
          </a:xfrm>
          <a:prstGeom prst="rect">
            <a:avLst/>
          </a:prstGeom>
          <a:solidFill>
            <a:schemeClr val="tx2">
              <a:lumMod val="40000"/>
              <a:lumOff val="60000"/>
            </a:schemeClr>
          </a:solidFill>
        </p:spPr>
        <p:txBody>
          <a:bodyPr wrap="square">
            <a:spAutoFit/>
          </a:bodyPr>
          <a:lstStyle/>
          <a:p>
            <a:pPr marL="85725" algn="ctr"/>
            <a:r>
              <a:rPr lang="en-US" sz="1600" b="1" spc="-71" dirty="0">
                <a:solidFill>
                  <a:schemeClr val="bg1"/>
                </a:solidFill>
                <a:latin typeface="Arial"/>
                <a:ea typeface="Open Sans" panose="020B0606030504020204" pitchFamily="34" charset="0"/>
                <a:cs typeface="Arial"/>
              </a:rPr>
              <a:t>Printouts and Screenshots</a:t>
            </a:r>
          </a:p>
        </p:txBody>
      </p:sp>
    </p:spTree>
    <p:extLst>
      <p:ext uri="{BB962C8B-B14F-4D97-AF65-F5344CB8AC3E}">
        <p14:creationId xmlns:p14="http://schemas.microsoft.com/office/powerpoint/2010/main" val="23428370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a:spLocks/>
          </p:cNvSpPr>
          <p:nvPr/>
        </p:nvSpPr>
        <p:spPr bwMode="auto">
          <a:xfrm>
            <a:off x="652210" y="699744"/>
            <a:ext cx="8103428" cy="270030"/>
          </a:xfrm>
          <a:prstGeom prst="rect">
            <a:avLst/>
          </a:prstGeom>
          <a:solidFill>
            <a:srgbClr val="024DA1"/>
          </a:solidFill>
          <a:ln>
            <a:noFill/>
          </a:ln>
        </p:spPr>
        <p:txBody>
          <a:bodyPr lIns="0" tIns="0" rIns="0" bIns="0" anchor="ctr"/>
          <a:lstStyle/>
          <a:p>
            <a:pPr marL="85725"/>
            <a:r>
              <a:rPr lang="en-IE" sz="1500" b="1" spc="-71" dirty="0">
                <a:solidFill>
                  <a:srgbClr val="FFFCF6"/>
                </a:solidFill>
                <a:latin typeface="Arial"/>
                <a:ea typeface="Open Sans" panose="020B0606030504020204" pitchFamily="34" charset="0"/>
                <a:cs typeface="Arial"/>
              </a:rPr>
              <a:t>CP10: Common Practice Principles</a:t>
            </a:r>
          </a:p>
        </p:txBody>
      </p:sp>
      <p:sp>
        <p:nvSpPr>
          <p:cNvPr id="2" name="Rectangle 1"/>
          <p:cNvSpPr/>
          <p:nvPr/>
        </p:nvSpPr>
        <p:spPr>
          <a:xfrm>
            <a:off x="1195133" y="1735173"/>
            <a:ext cx="3315752" cy="1384995"/>
          </a:xfrm>
          <a:prstGeom prst="rect">
            <a:avLst/>
          </a:prstGeom>
        </p:spPr>
        <p:txBody>
          <a:bodyPr wrap="square">
            <a:spAutoFit/>
          </a:bodyPr>
          <a:lstStyle/>
          <a:p>
            <a:pPr algn="just"/>
            <a:r>
              <a:rPr lang="en-GB" sz="1400" b="1" i="1" dirty="0">
                <a:solidFill>
                  <a:schemeClr val="tx2"/>
                </a:solidFill>
                <a:latin typeface="Arial" panose="020B0604020202020204" pitchFamily="34" charset="0"/>
                <a:cs typeface="Arial" panose="020B0604020202020204" pitchFamily="34" charset="0"/>
              </a:rPr>
              <a:t>C) The disclosed design</a:t>
            </a:r>
            <a:endParaRPr lang="es-ES" sz="1400" b="1" i="1" dirty="0">
              <a:solidFill>
                <a:schemeClr val="tx2"/>
              </a:solidFill>
              <a:latin typeface="Arial" panose="020B0604020202020204" pitchFamily="34" charset="0"/>
              <a:cs typeface="Arial" panose="020B0604020202020204" pitchFamily="34" charset="0"/>
            </a:endParaRPr>
          </a:p>
          <a:p>
            <a:pPr algn="just"/>
            <a:r>
              <a:rPr lang="en-IE" sz="1400" dirty="0">
                <a:solidFill>
                  <a:schemeClr val="tx2"/>
                </a:solidFill>
                <a:latin typeface="Arial" panose="020B0604020202020204" pitchFamily="34" charset="0"/>
                <a:cs typeface="Arial" panose="020B0604020202020204" pitchFamily="34" charset="0"/>
              </a:rPr>
              <a:t> </a:t>
            </a:r>
            <a:endParaRPr lang="es-ES" sz="1400" dirty="0">
              <a:solidFill>
                <a:schemeClr val="tx2"/>
              </a:solidFill>
              <a:latin typeface="Arial" panose="020B0604020202020204" pitchFamily="34" charset="0"/>
              <a:cs typeface="Arial" panose="020B0604020202020204" pitchFamily="34" charset="0"/>
            </a:endParaRPr>
          </a:p>
          <a:p>
            <a:pPr algn="just"/>
            <a:r>
              <a:rPr lang="en-GB" sz="1400" dirty="0">
                <a:solidFill>
                  <a:schemeClr val="tx2"/>
                </a:solidFill>
                <a:latin typeface="Arial" panose="020B0604020202020204" pitchFamily="34" charset="0"/>
                <a:cs typeface="Arial" panose="020B0604020202020204" pitchFamily="34" charset="0"/>
              </a:rPr>
              <a:t>Printouts/screenshots may show several designs (e,g. screenshot of retailer website) </a:t>
            </a:r>
            <a:endParaRPr lang="es-ES" sz="1400" dirty="0">
              <a:solidFill>
                <a:schemeClr val="tx2"/>
              </a:solidFill>
              <a:latin typeface="Arial" panose="020B0604020202020204" pitchFamily="34" charset="0"/>
              <a:cs typeface="Arial" panose="020B0604020202020204" pitchFamily="34" charset="0"/>
            </a:endParaRPr>
          </a:p>
          <a:p>
            <a:pPr algn="just"/>
            <a:r>
              <a:rPr lang="en-GB" sz="1400" dirty="0">
                <a:solidFill>
                  <a:schemeClr val="tx2"/>
                </a:solidFill>
                <a:latin typeface="Arial" panose="020B0604020202020204" pitchFamily="34" charset="0"/>
                <a:cs typeface="Arial" panose="020B0604020202020204" pitchFamily="34" charset="0"/>
              </a:rPr>
              <a:t> </a:t>
            </a:r>
            <a:endParaRPr lang="es-ES" sz="1400" dirty="0">
              <a:solidFill>
                <a:schemeClr val="tx2"/>
              </a:solidFill>
              <a:latin typeface="Arial" panose="020B0604020202020204" pitchFamily="34" charset="0"/>
              <a:cs typeface="Arial" panose="020B0604020202020204" pitchFamily="34" charset="0"/>
            </a:endParaRPr>
          </a:p>
        </p:txBody>
      </p:sp>
      <p:pic>
        <p:nvPicPr>
          <p:cNvPr id="5" name="Picture 4"/>
          <p:cNvPicPr/>
          <p:nvPr/>
        </p:nvPicPr>
        <p:blipFill rotWithShape="1">
          <a:blip r:embed="rId5">
            <a:extLst>
              <a:ext uri="{28A0092B-C50C-407E-A947-70E740481C1C}">
                <a14:useLocalDpi xmlns:a14="http://schemas.microsoft.com/office/drawing/2010/main" val="0"/>
              </a:ext>
            </a:extLst>
          </a:blip>
          <a:srcRect r="1707"/>
          <a:stretch/>
        </p:blipFill>
        <p:spPr bwMode="auto">
          <a:xfrm>
            <a:off x="4813745" y="1407978"/>
            <a:ext cx="3941894" cy="3103062"/>
          </a:xfrm>
          <a:prstGeom prst="rect">
            <a:avLst/>
          </a:prstGeom>
          <a:ln>
            <a:noFill/>
          </a:ln>
          <a:extLst>
            <a:ext uri="{53640926-AAD7-44D8-BBD7-CCE9431645EC}">
              <a14:shadowObscured xmlns:a14="http://schemas.microsoft.com/office/drawing/2010/main"/>
            </a:ext>
          </a:extLst>
        </p:spPr>
      </p:pic>
      <p:sp>
        <p:nvSpPr>
          <p:cNvPr id="4" name="Rectangle 3"/>
          <p:cNvSpPr/>
          <p:nvPr/>
        </p:nvSpPr>
        <p:spPr>
          <a:xfrm>
            <a:off x="1195133" y="3201167"/>
            <a:ext cx="3226407" cy="1169551"/>
          </a:xfrm>
          <a:prstGeom prst="rect">
            <a:avLst/>
          </a:prstGeom>
        </p:spPr>
        <p:txBody>
          <a:bodyPr wrap="square">
            <a:spAutoFit/>
          </a:bodyPr>
          <a:lstStyle/>
          <a:p>
            <a:pPr algn="just"/>
            <a:r>
              <a:rPr lang="en-GB" sz="1400" dirty="0">
                <a:solidFill>
                  <a:schemeClr val="tx2"/>
                </a:solidFill>
                <a:latin typeface="Arial" panose="020B0604020202020204" pitchFamily="34" charset="0"/>
                <a:cs typeface="Arial" panose="020B0604020202020204" pitchFamily="34" charset="0"/>
              </a:rPr>
              <a:t>When several products are displayed in a single printout/screenshot, clearly indicate which is the relevant design (‘A’)</a:t>
            </a:r>
            <a:endParaRPr lang="es-ES" sz="1400" dirty="0">
              <a:solidFill>
                <a:schemeClr val="tx2"/>
              </a:solidFill>
              <a:latin typeface="Arial" panose="020B0604020202020204" pitchFamily="34" charset="0"/>
              <a:cs typeface="Arial" panose="020B0604020202020204" pitchFamily="34" charset="0"/>
            </a:endParaRPr>
          </a:p>
          <a:p>
            <a:pPr algn="just"/>
            <a:r>
              <a:rPr lang="en-GB" sz="1400" dirty="0">
                <a:solidFill>
                  <a:schemeClr val="tx2"/>
                </a:solidFill>
                <a:latin typeface="Arial" panose="020B0604020202020204" pitchFamily="34" charset="0"/>
                <a:cs typeface="Arial" panose="020B0604020202020204" pitchFamily="34" charset="0"/>
              </a:rPr>
              <a:t> </a:t>
            </a:r>
            <a:endParaRPr lang="es-ES" sz="1400" dirty="0">
              <a:solidFill>
                <a:schemeClr val="tx2"/>
              </a:solidFill>
              <a:latin typeface="Arial" panose="020B0604020202020204" pitchFamily="34" charset="0"/>
              <a:cs typeface="Arial" panose="020B0604020202020204" pitchFamily="34" charset="0"/>
            </a:endParaRPr>
          </a:p>
        </p:txBody>
      </p:sp>
      <p:sp>
        <p:nvSpPr>
          <p:cNvPr id="8" name="Rectangle 7"/>
          <p:cNvSpPr>
            <a:spLocks/>
          </p:cNvSpPr>
          <p:nvPr/>
        </p:nvSpPr>
        <p:spPr bwMode="auto">
          <a:xfrm>
            <a:off x="652210" y="1012697"/>
            <a:ext cx="8103429" cy="270030"/>
          </a:xfrm>
          <a:prstGeom prst="rect">
            <a:avLst/>
          </a:prstGeom>
          <a:noFill/>
          <a:ln w="28575">
            <a:solidFill>
              <a:schemeClr val="accent1">
                <a:lumMod val="60000"/>
                <a:lumOff val="40000"/>
              </a:schemeClr>
            </a:solidFill>
          </a:ln>
        </p:spPr>
        <p:txBody>
          <a:bodyPr lIns="0" tIns="0" rIns="0" bIns="0" anchor="ctr"/>
          <a:lstStyle/>
          <a:p>
            <a:pPr marL="85725"/>
            <a:r>
              <a:rPr lang="en-US" sz="1500" b="1" spc="-71" dirty="0">
                <a:solidFill>
                  <a:schemeClr val="tx2">
                    <a:lumMod val="40000"/>
                    <a:lumOff val="60000"/>
                  </a:schemeClr>
                </a:solidFill>
                <a:latin typeface="Arial"/>
                <a:ea typeface="Open Sans" panose="020B0606030504020204" pitchFamily="34" charset="0"/>
                <a:cs typeface="Arial"/>
              </a:rPr>
              <a:t>Means for establishing the date of disclosure</a:t>
            </a:r>
          </a:p>
        </p:txBody>
      </p:sp>
      <p:sp>
        <p:nvSpPr>
          <p:cNvPr id="9" name="Rectangle 16"/>
          <p:cNvSpPr>
            <a:spLocks/>
          </p:cNvSpPr>
          <p:nvPr/>
        </p:nvSpPr>
        <p:spPr bwMode="auto">
          <a:xfrm>
            <a:off x="1067144" y="271164"/>
            <a:ext cx="7688494"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UltraLight"/>
              </a:rPr>
              <a:t>Convergence Project: </a:t>
            </a: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pitchFamily="2" charset="0"/>
              </a:rPr>
              <a:t>CP10. </a:t>
            </a:r>
            <a:r>
              <a:rPr lang="en-GB" sz="1100" spc="-71" dirty="0">
                <a:solidFill>
                  <a:srgbClr val="FFFFFF">
                    <a:lumMod val="65000"/>
                  </a:srgbClr>
                </a:solidFill>
                <a:latin typeface="Arial" panose="020B0604020202020204" pitchFamily="34" charset="0"/>
                <a:ea typeface="Helvetica Neue UltraLight"/>
                <a:cs typeface="Arial" panose="020B0604020202020204" pitchFamily="34" charset="0"/>
              </a:rPr>
              <a:t>Criteria for assessing disclosure of designs on the internet</a:t>
            </a:r>
          </a:p>
        </p:txBody>
      </p:sp>
      <p:sp>
        <p:nvSpPr>
          <p:cNvPr id="11" name="Rectangle 10"/>
          <p:cNvSpPr/>
          <p:nvPr/>
        </p:nvSpPr>
        <p:spPr>
          <a:xfrm rot="16200000">
            <a:off x="-956123" y="2881914"/>
            <a:ext cx="3536927" cy="338554"/>
          </a:xfrm>
          <a:prstGeom prst="rect">
            <a:avLst/>
          </a:prstGeom>
          <a:solidFill>
            <a:schemeClr val="tx2">
              <a:lumMod val="40000"/>
              <a:lumOff val="60000"/>
            </a:schemeClr>
          </a:solidFill>
        </p:spPr>
        <p:txBody>
          <a:bodyPr wrap="square">
            <a:spAutoFit/>
          </a:bodyPr>
          <a:lstStyle/>
          <a:p>
            <a:pPr marL="85725" algn="ctr"/>
            <a:r>
              <a:rPr lang="en-US" sz="1600" b="1" spc="-71" dirty="0">
                <a:solidFill>
                  <a:schemeClr val="bg1"/>
                </a:solidFill>
                <a:latin typeface="Arial"/>
                <a:ea typeface="Open Sans" panose="020B0606030504020204" pitchFamily="34" charset="0"/>
                <a:cs typeface="Arial"/>
              </a:rPr>
              <a:t>Printouts and Screenshots</a:t>
            </a:r>
          </a:p>
        </p:txBody>
      </p:sp>
    </p:spTree>
    <p:extLst>
      <p:ext uri="{BB962C8B-B14F-4D97-AF65-F5344CB8AC3E}">
        <p14:creationId xmlns:p14="http://schemas.microsoft.com/office/powerpoint/2010/main" val="35482263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a:spLocks/>
          </p:cNvSpPr>
          <p:nvPr/>
        </p:nvSpPr>
        <p:spPr bwMode="auto">
          <a:xfrm>
            <a:off x="652210" y="699744"/>
            <a:ext cx="8103428" cy="270030"/>
          </a:xfrm>
          <a:prstGeom prst="rect">
            <a:avLst/>
          </a:prstGeom>
          <a:solidFill>
            <a:srgbClr val="024DA1"/>
          </a:solidFill>
          <a:ln>
            <a:noFill/>
          </a:ln>
        </p:spPr>
        <p:txBody>
          <a:bodyPr lIns="0" tIns="0" rIns="0" bIns="0" anchor="ctr"/>
          <a:lstStyle/>
          <a:p>
            <a:pPr marL="85725"/>
            <a:r>
              <a:rPr lang="en-IE" sz="1500" b="1" spc="-71" dirty="0">
                <a:solidFill>
                  <a:srgbClr val="FFFCF6"/>
                </a:solidFill>
                <a:latin typeface="Arial"/>
                <a:ea typeface="Open Sans" panose="020B0606030504020204" pitchFamily="34" charset="0"/>
                <a:cs typeface="Arial"/>
              </a:rPr>
              <a:t>CP10: Common Practice Principles</a:t>
            </a:r>
          </a:p>
        </p:txBody>
      </p:sp>
      <p:sp>
        <p:nvSpPr>
          <p:cNvPr id="8" name="Rectangle 7"/>
          <p:cNvSpPr>
            <a:spLocks/>
          </p:cNvSpPr>
          <p:nvPr/>
        </p:nvSpPr>
        <p:spPr bwMode="auto">
          <a:xfrm>
            <a:off x="652210" y="1012697"/>
            <a:ext cx="8103429" cy="270030"/>
          </a:xfrm>
          <a:prstGeom prst="rect">
            <a:avLst/>
          </a:prstGeom>
          <a:noFill/>
          <a:ln w="28575">
            <a:solidFill>
              <a:schemeClr val="accent1">
                <a:lumMod val="60000"/>
                <a:lumOff val="40000"/>
              </a:schemeClr>
            </a:solidFill>
          </a:ln>
        </p:spPr>
        <p:txBody>
          <a:bodyPr lIns="0" tIns="0" rIns="0" bIns="0" anchor="ctr"/>
          <a:lstStyle/>
          <a:p>
            <a:pPr marL="85725"/>
            <a:r>
              <a:rPr lang="en-US" sz="1500" b="1" spc="-71" dirty="0">
                <a:solidFill>
                  <a:schemeClr val="tx2">
                    <a:lumMod val="40000"/>
                    <a:lumOff val="60000"/>
                  </a:schemeClr>
                </a:solidFill>
                <a:latin typeface="Arial"/>
                <a:ea typeface="Open Sans" panose="020B0606030504020204" pitchFamily="34" charset="0"/>
                <a:cs typeface="Arial"/>
              </a:rPr>
              <a:t>Means for establishing the date of disclosure</a:t>
            </a:r>
          </a:p>
        </p:txBody>
      </p:sp>
      <p:sp>
        <p:nvSpPr>
          <p:cNvPr id="9" name="Rectangle 16"/>
          <p:cNvSpPr>
            <a:spLocks/>
          </p:cNvSpPr>
          <p:nvPr/>
        </p:nvSpPr>
        <p:spPr bwMode="auto">
          <a:xfrm>
            <a:off x="1067144" y="271164"/>
            <a:ext cx="7688494"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UltraLight"/>
              </a:rPr>
              <a:t>Convergence Project: </a:t>
            </a: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pitchFamily="2" charset="0"/>
              </a:rPr>
              <a:t>CP10. </a:t>
            </a:r>
            <a:r>
              <a:rPr lang="en-GB" sz="1100" spc="-71" dirty="0">
                <a:solidFill>
                  <a:srgbClr val="FFFFFF">
                    <a:lumMod val="65000"/>
                  </a:srgbClr>
                </a:solidFill>
                <a:latin typeface="Arial" panose="020B0604020202020204" pitchFamily="34" charset="0"/>
                <a:ea typeface="Helvetica Neue UltraLight"/>
                <a:cs typeface="Arial" panose="020B0604020202020204" pitchFamily="34" charset="0"/>
              </a:rPr>
              <a:t>Criteria for assessing disclosure of designs on the internet</a:t>
            </a:r>
          </a:p>
        </p:txBody>
      </p:sp>
      <p:sp>
        <p:nvSpPr>
          <p:cNvPr id="11" name="Rectangle 10"/>
          <p:cNvSpPr/>
          <p:nvPr/>
        </p:nvSpPr>
        <p:spPr>
          <a:xfrm rot="16200000">
            <a:off x="-956123" y="2881914"/>
            <a:ext cx="3536927" cy="338554"/>
          </a:xfrm>
          <a:prstGeom prst="rect">
            <a:avLst/>
          </a:prstGeom>
          <a:solidFill>
            <a:schemeClr val="tx2">
              <a:lumMod val="40000"/>
              <a:lumOff val="60000"/>
            </a:schemeClr>
          </a:solidFill>
        </p:spPr>
        <p:txBody>
          <a:bodyPr wrap="square">
            <a:spAutoFit/>
          </a:bodyPr>
          <a:lstStyle/>
          <a:p>
            <a:pPr marL="85725" algn="ctr"/>
            <a:r>
              <a:rPr lang="en-US" sz="1600" b="1" spc="-71" dirty="0">
                <a:solidFill>
                  <a:schemeClr val="bg1"/>
                </a:solidFill>
                <a:latin typeface="Arial"/>
                <a:ea typeface="Open Sans" panose="020B0606030504020204" pitchFamily="34" charset="0"/>
                <a:cs typeface="Arial"/>
              </a:rPr>
              <a:t>Printouts and Screenshots</a:t>
            </a:r>
          </a:p>
        </p:txBody>
      </p:sp>
      <p:sp>
        <p:nvSpPr>
          <p:cNvPr id="10" name="Rectangle 9"/>
          <p:cNvSpPr/>
          <p:nvPr/>
        </p:nvSpPr>
        <p:spPr>
          <a:xfrm>
            <a:off x="1094370" y="2366466"/>
            <a:ext cx="3544819" cy="830997"/>
          </a:xfrm>
          <a:prstGeom prst="rect">
            <a:avLst/>
          </a:prstGeom>
        </p:spPr>
        <p:txBody>
          <a:bodyPr wrap="square">
            <a:spAutoFit/>
          </a:bodyPr>
          <a:lstStyle/>
          <a:p>
            <a:r>
              <a:rPr lang="en-GB" sz="1200" dirty="0">
                <a:solidFill>
                  <a:schemeClr val="tx2"/>
                </a:solidFill>
                <a:latin typeface="Arial" panose="020B0604020202020204" pitchFamily="34" charset="0"/>
                <a:cs typeface="Arial" panose="020B0604020202020204" pitchFamily="34" charset="0"/>
                <a:hlinkClick r:id="rId5"/>
              </a:rPr>
              <a:t>C-361/15 P and C-405/15 P</a:t>
            </a:r>
            <a:r>
              <a:rPr lang="en-GB" sz="1200" dirty="0">
                <a:solidFill>
                  <a:schemeClr val="tx2"/>
                </a:solidFill>
                <a:latin typeface="Arial" panose="020B0604020202020204" pitchFamily="34" charset="0"/>
                <a:cs typeface="Arial" panose="020B0604020202020204" pitchFamily="34" charset="0"/>
              </a:rPr>
              <a:t> of 21/09/2017 </a:t>
            </a:r>
            <a:r>
              <a:rPr lang="en-GB" sz="1200" b="1" dirty="0">
                <a:solidFill>
                  <a:schemeClr val="tx2"/>
                </a:solidFill>
                <a:latin typeface="Arial" panose="020B0604020202020204" pitchFamily="34" charset="0"/>
                <a:cs typeface="Arial" panose="020B0604020202020204" pitchFamily="34" charset="0"/>
              </a:rPr>
              <a:t>(‘Shower drainage channel’)</a:t>
            </a:r>
            <a:r>
              <a:rPr lang="en-GB" sz="1200" dirty="0">
                <a:solidFill>
                  <a:schemeClr val="tx2"/>
                </a:solidFill>
                <a:latin typeface="Arial" panose="020B0604020202020204" pitchFamily="34" charset="0"/>
                <a:cs typeface="Arial" panose="020B0604020202020204" pitchFamily="34" charset="0"/>
              </a:rPr>
              <a:t>, § 65</a:t>
            </a:r>
            <a:br>
              <a:rPr lang="en-GB" sz="1200" dirty="0">
                <a:solidFill>
                  <a:schemeClr val="tx2"/>
                </a:solidFill>
                <a:latin typeface="Arial" panose="020B0604020202020204" pitchFamily="34" charset="0"/>
                <a:cs typeface="Arial" panose="020B0604020202020204" pitchFamily="34" charset="0"/>
              </a:rPr>
            </a:br>
            <a:r>
              <a:rPr lang="en-GB" sz="1200" dirty="0">
                <a:solidFill>
                  <a:schemeClr val="tx2"/>
                </a:solidFill>
                <a:latin typeface="Arial" panose="020B0604020202020204" pitchFamily="34" charset="0"/>
                <a:cs typeface="Arial" panose="020B0604020202020204" pitchFamily="34" charset="0"/>
              </a:rPr>
              <a:t>General Court</a:t>
            </a:r>
            <a:endParaRPr lang="es-ES" sz="1200" dirty="0">
              <a:solidFill>
                <a:schemeClr val="tx2"/>
              </a:solidFill>
              <a:latin typeface="Arial" panose="020B0604020202020204" pitchFamily="34" charset="0"/>
              <a:cs typeface="Arial" panose="020B0604020202020204" pitchFamily="34" charset="0"/>
            </a:endParaRPr>
          </a:p>
          <a:p>
            <a:endParaRPr lang="es-ES" sz="1200" dirty="0">
              <a:solidFill>
                <a:schemeClr val="tx2"/>
              </a:solidFill>
              <a:latin typeface="Arial" panose="020B0604020202020204" pitchFamily="34" charset="0"/>
              <a:cs typeface="Arial" panose="020B0604020202020204" pitchFamily="34" charset="0"/>
            </a:endParaRPr>
          </a:p>
        </p:txBody>
      </p:sp>
      <p:sp>
        <p:nvSpPr>
          <p:cNvPr id="12" name="Rectangle 11"/>
          <p:cNvSpPr/>
          <p:nvPr/>
        </p:nvSpPr>
        <p:spPr>
          <a:xfrm>
            <a:off x="4791626" y="2366240"/>
            <a:ext cx="3902442" cy="646331"/>
          </a:xfrm>
          <a:prstGeom prst="rect">
            <a:avLst/>
          </a:prstGeom>
          <a:solidFill>
            <a:schemeClr val="accent1">
              <a:lumMod val="20000"/>
              <a:lumOff val="80000"/>
            </a:schemeClr>
          </a:solidFill>
        </p:spPr>
        <p:txBody>
          <a:bodyPr wrap="square">
            <a:spAutoFit/>
          </a:bodyPr>
          <a:lstStyle/>
          <a:p>
            <a:pPr marL="285750" indent="-285750" algn="just">
              <a:buFont typeface="Arial" panose="020B0604020202020204" pitchFamily="34" charset="0"/>
              <a:buChar char="•"/>
            </a:pPr>
            <a:r>
              <a:rPr lang="en-US" sz="1200" dirty="0">
                <a:solidFill>
                  <a:srgbClr val="183D8C"/>
                </a:solidFill>
                <a:latin typeface="Arial" panose="020B0604020202020204" pitchFamily="34" charset="0"/>
                <a:cs typeface="Arial" panose="020B0604020202020204" pitchFamily="34" charset="0"/>
              </a:rPr>
              <a:t>Images of a disclosed design should be precise and of sufficient quality to allow the definition of its features</a:t>
            </a:r>
          </a:p>
        </p:txBody>
      </p:sp>
      <p:sp>
        <p:nvSpPr>
          <p:cNvPr id="13" name="TextBox 12"/>
          <p:cNvSpPr txBox="1"/>
          <p:nvPr/>
        </p:nvSpPr>
        <p:spPr>
          <a:xfrm>
            <a:off x="4690684" y="1622967"/>
            <a:ext cx="2685535" cy="338554"/>
          </a:xfrm>
          <a:prstGeom prst="rect">
            <a:avLst/>
          </a:prstGeom>
          <a:noFill/>
        </p:spPr>
        <p:txBody>
          <a:bodyPr wrap="square" rtlCol="0">
            <a:spAutoFit/>
          </a:bodyPr>
          <a:lstStyle/>
          <a:p>
            <a:r>
              <a:rPr lang="es-ES" sz="1600" b="1" dirty="0">
                <a:solidFill>
                  <a:schemeClr val="tx2"/>
                </a:solidFill>
                <a:latin typeface="Arial" panose="020B0604020202020204" pitchFamily="34" charset="0"/>
                <a:cs typeface="Arial" panose="020B0604020202020204" pitchFamily="34" charset="0"/>
              </a:rPr>
              <a:t>CP10</a:t>
            </a:r>
          </a:p>
        </p:txBody>
      </p:sp>
      <p:cxnSp>
        <p:nvCxnSpPr>
          <p:cNvPr id="14" name="Straight Connector 13"/>
          <p:cNvCxnSpPr/>
          <p:nvPr/>
        </p:nvCxnSpPr>
        <p:spPr>
          <a:xfrm>
            <a:off x="1094370" y="2022818"/>
            <a:ext cx="7661269" cy="0"/>
          </a:xfrm>
          <a:prstGeom prst="line">
            <a:avLst/>
          </a:prstGeom>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6"/>
          <a:stretch>
            <a:fillRect/>
          </a:stretch>
        </p:blipFill>
        <p:spPr>
          <a:xfrm rot="743166">
            <a:off x="3072451" y="2943096"/>
            <a:ext cx="890980" cy="1558160"/>
          </a:xfrm>
          <a:prstGeom prst="rect">
            <a:avLst/>
          </a:prstGeom>
        </p:spPr>
      </p:pic>
    </p:spTree>
    <p:extLst>
      <p:ext uri="{BB962C8B-B14F-4D97-AF65-F5344CB8AC3E}">
        <p14:creationId xmlns:p14="http://schemas.microsoft.com/office/powerpoint/2010/main" val="34547850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a:spLocks/>
          </p:cNvSpPr>
          <p:nvPr/>
        </p:nvSpPr>
        <p:spPr bwMode="auto">
          <a:xfrm>
            <a:off x="652210" y="710901"/>
            <a:ext cx="8103428" cy="270030"/>
          </a:xfrm>
          <a:prstGeom prst="rect">
            <a:avLst/>
          </a:prstGeom>
          <a:solidFill>
            <a:srgbClr val="024DA1"/>
          </a:solidFill>
          <a:ln>
            <a:noFill/>
          </a:ln>
        </p:spPr>
        <p:txBody>
          <a:bodyPr lIns="0" tIns="0" rIns="0" bIns="0" anchor="ctr"/>
          <a:lstStyle/>
          <a:p>
            <a:pPr marL="85725"/>
            <a:r>
              <a:rPr lang="en-IE" sz="1500" b="1" spc="-71" dirty="0">
                <a:solidFill>
                  <a:srgbClr val="FFFCF6"/>
                </a:solidFill>
                <a:latin typeface="Arial"/>
                <a:ea typeface="Open Sans" panose="020B0606030504020204" pitchFamily="34" charset="0"/>
                <a:cs typeface="Arial"/>
              </a:rPr>
              <a:t>CP10: Common Practice Principles</a:t>
            </a:r>
          </a:p>
        </p:txBody>
      </p:sp>
      <p:sp>
        <p:nvSpPr>
          <p:cNvPr id="2" name="Rectangle 1"/>
          <p:cNvSpPr/>
          <p:nvPr/>
        </p:nvSpPr>
        <p:spPr>
          <a:xfrm>
            <a:off x="1245387" y="1571525"/>
            <a:ext cx="7360478" cy="2954655"/>
          </a:xfrm>
          <a:prstGeom prst="rect">
            <a:avLst/>
          </a:prstGeom>
        </p:spPr>
        <p:txBody>
          <a:bodyPr wrap="square">
            <a:spAutoFit/>
          </a:bodyPr>
          <a:lstStyle/>
          <a:p>
            <a:r>
              <a:rPr lang="en-GB" sz="1400" b="1" i="1" dirty="0">
                <a:solidFill>
                  <a:schemeClr val="tx2"/>
                </a:solidFill>
                <a:latin typeface="Arial" panose="020B0604020202020204" pitchFamily="34" charset="0"/>
                <a:cs typeface="Arial" panose="020B0604020202020204" pitchFamily="34" charset="0"/>
              </a:rPr>
              <a:t>C) The disclosed design</a:t>
            </a:r>
          </a:p>
          <a:p>
            <a:endParaRPr lang="es-ES" sz="1400" b="1" dirty="0">
              <a:solidFill>
                <a:schemeClr val="tx2"/>
              </a:solidFill>
              <a:latin typeface="Arial" panose="020B0604020202020204" pitchFamily="34" charset="0"/>
              <a:cs typeface="Arial" panose="020B0604020202020204" pitchFamily="34" charset="0"/>
            </a:endParaRPr>
          </a:p>
          <a:p>
            <a:r>
              <a:rPr lang="en-US" b="1" dirty="0">
                <a:solidFill>
                  <a:schemeClr val="tx2"/>
                </a:solidFill>
                <a:latin typeface="Arial" panose="020B0604020202020204" pitchFamily="34" charset="0"/>
                <a:cs typeface="Arial" panose="020B0604020202020204" pitchFamily="34" charset="0"/>
              </a:rPr>
              <a:t>Recommendations</a:t>
            </a:r>
          </a:p>
          <a:p>
            <a:endParaRPr lang="en-US" sz="1400" dirty="0">
              <a:solidFill>
                <a:schemeClr val="tx2"/>
              </a:solidFill>
              <a:latin typeface="Arial" panose="020B0604020202020204" pitchFamily="34" charset="0"/>
              <a:cs typeface="Arial" panose="020B0604020202020204" pitchFamily="34" charset="0"/>
            </a:endParaRPr>
          </a:p>
          <a:p>
            <a:pPr lvl="1"/>
            <a:r>
              <a:rPr lang="en-US" sz="1400" dirty="0">
                <a:solidFill>
                  <a:schemeClr val="tx2"/>
                </a:solidFill>
                <a:latin typeface="Arial" panose="020B0604020202020204" pitchFamily="34" charset="0"/>
                <a:cs typeface="Arial" panose="020B0604020202020204" pitchFamily="34" charset="0"/>
              </a:rPr>
              <a:t>	Submit as many screenshots or printouts (also to enlarge the smaller views) as 	necessary to completely represent the design</a:t>
            </a:r>
          </a:p>
          <a:p>
            <a:pPr lvl="1"/>
            <a:endParaRPr lang="en-US" sz="1400" dirty="0">
              <a:solidFill>
                <a:schemeClr val="tx2"/>
              </a:solidFill>
              <a:latin typeface="Arial" panose="020B0604020202020204" pitchFamily="34" charset="0"/>
              <a:cs typeface="Arial" panose="020B0604020202020204" pitchFamily="34" charset="0"/>
            </a:endParaRPr>
          </a:p>
          <a:p>
            <a:pPr lvl="1"/>
            <a:r>
              <a:rPr lang="en-US" sz="1400" dirty="0">
                <a:solidFill>
                  <a:schemeClr val="tx2"/>
                </a:solidFill>
                <a:latin typeface="Arial" panose="020B0604020202020204" pitchFamily="34" charset="0"/>
                <a:cs typeface="Arial" panose="020B0604020202020204" pitchFamily="34" charset="0"/>
              </a:rPr>
              <a:t>	If several designs appear in a screenshot or a printout, provide enlarged views  	of the design and clearly indicate which is the relevant design</a:t>
            </a:r>
          </a:p>
          <a:p>
            <a:pPr lvl="1"/>
            <a:endParaRPr lang="en-US" sz="1400" dirty="0">
              <a:solidFill>
                <a:schemeClr val="tx2"/>
              </a:solidFill>
              <a:latin typeface="Arial" panose="020B0604020202020204" pitchFamily="34" charset="0"/>
              <a:cs typeface="Arial" panose="020B0604020202020204" pitchFamily="34" charset="0"/>
            </a:endParaRPr>
          </a:p>
          <a:p>
            <a:pPr lvl="1"/>
            <a:r>
              <a:rPr lang="en-US" sz="1400" dirty="0">
                <a:solidFill>
                  <a:schemeClr val="tx2"/>
                </a:solidFill>
                <a:latin typeface="Arial" panose="020B0604020202020204" pitchFamily="34" charset="0"/>
                <a:cs typeface="Arial" panose="020B0604020202020204" pitchFamily="34" charset="0"/>
              </a:rPr>
              <a:t>	When printouts/screenshots including additions for illustrative purposes (e.g. 	highlighting, arrows or boundaries), submit an unaltered version of the 	document </a:t>
            </a:r>
            <a:r>
              <a:rPr lang="en-GB" sz="1400" dirty="0">
                <a:solidFill>
                  <a:schemeClr val="tx2"/>
                </a:solidFill>
                <a:latin typeface="Arial" panose="020B0604020202020204" pitchFamily="34" charset="0"/>
                <a:cs typeface="Arial" panose="020B0604020202020204" pitchFamily="34" charset="0"/>
              </a:rPr>
              <a:t> </a:t>
            </a:r>
            <a:endParaRPr lang="es-ES" sz="1400" dirty="0">
              <a:solidFill>
                <a:schemeClr val="tx2"/>
              </a:solidFill>
              <a:latin typeface="Arial" panose="020B0604020202020204" pitchFamily="34" charset="0"/>
              <a:cs typeface="Arial" panose="020B0604020202020204" pitchFamily="34" charset="0"/>
            </a:endParaRPr>
          </a:p>
        </p:txBody>
      </p:sp>
      <p:sp>
        <p:nvSpPr>
          <p:cNvPr id="6" name="Rectangle 5"/>
          <p:cNvSpPr>
            <a:spLocks/>
          </p:cNvSpPr>
          <p:nvPr/>
        </p:nvSpPr>
        <p:spPr bwMode="auto">
          <a:xfrm>
            <a:off x="652210" y="1008021"/>
            <a:ext cx="8103429" cy="270030"/>
          </a:xfrm>
          <a:prstGeom prst="rect">
            <a:avLst/>
          </a:prstGeom>
          <a:noFill/>
          <a:ln w="28575">
            <a:solidFill>
              <a:schemeClr val="accent1">
                <a:lumMod val="60000"/>
                <a:lumOff val="40000"/>
              </a:schemeClr>
            </a:solidFill>
          </a:ln>
        </p:spPr>
        <p:txBody>
          <a:bodyPr lIns="0" tIns="0" rIns="0" bIns="0" anchor="ctr"/>
          <a:lstStyle/>
          <a:p>
            <a:pPr marL="85725"/>
            <a:r>
              <a:rPr lang="en-US" sz="1500" b="1" spc="-71" dirty="0">
                <a:solidFill>
                  <a:schemeClr val="tx2">
                    <a:lumMod val="40000"/>
                    <a:lumOff val="60000"/>
                  </a:schemeClr>
                </a:solidFill>
                <a:latin typeface="Arial"/>
                <a:ea typeface="Open Sans" panose="020B0606030504020204" pitchFamily="34" charset="0"/>
                <a:cs typeface="Arial"/>
              </a:rPr>
              <a:t>Means for establishing the date of disclosure</a:t>
            </a:r>
          </a:p>
        </p:txBody>
      </p:sp>
      <p:sp>
        <p:nvSpPr>
          <p:cNvPr id="7" name="TextBox 6"/>
          <p:cNvSpPr txBox="1"/>
          <p:nvPr/>
        </p:nvSpPr>
        <p:spPr>
          <a:xfrm>
            <a:off x="1660321" y="2417044"/>
            <a:ext cx="556856" cy="461665"/>
          </a:xfrm>
          <a:prstGeom prst="rect">
            <a:avLst/>
          </a:prstGeom>
          <a:noFill/>
        </p:spPr>
        <p:txBody>
          <a:bodyPr wrap="square" rtlCol="0">
            <a:spAutoFit/>
          </a:bodyPr>
          <a:lstStyle/>
          <a:p>
            <a:r>
              <a:rPr lang="es-ES_tradnl" sz="2400" b="1" dirty="0">
                <a:solidFill>
                  <a:schemeClr val="tx2"/>
                </a:solidFill>
              </a:rPr>
              <a:t>01</a:t>
            </a:r>
            <a:endParaRPr lang="en-GB" sz="2400" b="1" dirty="0">
              <a:solidFill>
                <a:schemeClr val="tx2"/>
              </a:solidFill>
            </a:endParaRPr>
          </a:p>
        </p:txBody>
      </p:sp>
      <p:sp>
        <p:nvSpPr>
          <p:cNvPr id="8" name="TextBox 7"/>
          <p:cNvSpPr txBox="1"/>
          <p:nvPr/>
        </p:nvSpPr>
        <p:spPr>
          <a:xfrm>
            <a:off x="1653994" y="3053758"/>
            <a:ext cx="556856" cy="461665"/>
          </a:xfrm>
          <a:prstGeom prst="rect">
            <a:avLst/>
          </a:prstGeom>
          <a:noFill/>
        </p:spPr>
        <p:txBody>
          <a:bodyPr wrap="square" rtlCol="0">
            <a:spAutoFit/>
          </a:bodyPr>
          <a:lstStyle/>
          <a:p>
            <a:r>
              <a:rPr lang="es-ES_tradnl" sz="2400" b="1" dirty="0">
                <a:solidFill>
                  <a:schemeClr val="tx2"/>
                </a:solidFill>
              </a:rPr>
              <a:t>02</a:t>
            </a:r>
            <a:endParaRPr lang="en-GB" sz="2400" b="1" dirty="0">
              <a:solidFill>
                <a:schemeClr val="tx2"/>
              </a:solidFill>
            </a:endParaRPr>
          </a:p>
        </p:txBody>
      </p:sp>
      <p:sp>
        <p:nvSpPr>
          <p:cNvPr id="10" name="TextBox 9"/>
          <p:cNvSpPr txBox="1"/>
          <p:nvPr/>
        </p:nvSpPr>
        <p:spPr>
          <a:xfrm>
            <a:off x="1653994" y="3716633"/>
            <a:ext cx="556856" cy="461665"/>
          </a:xfrm>
          <a:prstGeom prst="rect">
            <a:avLst/>
          </a:prstGeom>
          <a:noFill/>
        </p:spPr>
        <p:txBody>
          <a:bodyPr wrap="square" rtlCol="0">
            <a:spAutoFit/>
          </a:bodyPr>
          <a:lstStyle/>
          <a:p>
            <a:r>
              <a:rPr lang="es-ES_tradnl" sz="2400" b="1" dirty="0">
                <a:solidFill>
                  <a:schemeClr val="tx2"/>
                </a:solidFill>
              </a:rPr>
              <a:t>03</a:t>
            </a:r>
            <a:endParaRPr lang="en-GB" sz="2400" b="1" dirty="0">
              <a:solidFill>
                <a:schemeClr val="tx2"/>
              </a:solidFill>
            </a:endParaRPr>
          </a:p>
        </p:txBody>
      </p:sp>
      <p:sp>
        <p:nvSpPr>
          <p:cNvPr id="12" name="Rectangle 16"/>
          <p:cNvSpPr>
            <a:spLocks/>
          </p:cNvSpPr>
          <p:nvPr/>
        </p:nvSpPr>
        <p:spPr bwMode="auto">
          <a:xfrm>
            <a:off x="1067144" y="271164"/>
            <a:ext cx="7688494"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UltraLight"/>
              </a:rPr>
              <a:t>Convergence Project: </a:t>
            </a: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pitchFamily="2" charset="0"/>
              </a:rPr>
              <a:t>CP10. </a:t>
            </a:r>
            <a:r>
              <a:rPr lang="en-GB" sz="1100" spc="-71" dirty="0">
                <a:solidFill>
                  <a:srgbClr val="FFFFFF">
                    <a:lumMod val="65000"/>
                  </a:srgbClr>
                </a:solidFill>
                <a:latin typeface="Arial" panose="020B0604020202020204" pitchFamily="34" charset="0"/>
                <a:ea typeface="Helvetica Neue UltraLight"/>
                <a:cs typeface="Arial" panose="020B0604020202020204" pitchFamily="34" charset="0"/>
              </a:rPr>
              <a:t>Criteria for assessing disclosure of designs on the internet</a:t>
            </a:r>
          </a:p>
        </p:txBody>
      </p:sp>
      <p:sp>
        <p:nvSpPr>
          <p:cNvPr id="13" name="Rectangle 12"/>
          <p:cNvSpPr/>
          <p:nvPr/>
        </p:nvSpPr>
        <p:spPr>
          <a:xfrm rot="16200000">
            <a:off x="-958461" y="2879575"/>
            <a:ext cx="3541603" cy="338554"/>
          </a:xfrm>
          <a:prstGeom prst="rect">
            <a:avLst/>
          </a:prstGeom>
          <a:solidFill>
            <a:schemeClr val="tx2">
              <a:lumMod val="40000"/>
              <a:lumOff val="60000"/>
            </a:schemeClr>
          </a:solidFill>
        </p:spPr>
        <p:txBody>
          <a:bodyPr wrap="square">
            <a:spAutoFit/>
          </a:bodyPr>
          <a:lstStyle/>
          <a:p>
            <a:pPr marL="85725" algn="ctr"/>
            <a:r>
              <a:rPr lang="en-US" sz="1600" b="1" spc="-71" dirty="0">
                <a:solidFill>
                  <a:schemeClr val="bg1"/>
                </a:solidFill>
                <a:latin typeface="Arial"/>
                <a:ea typeface="Open Sans" panose="020B0606030504020204" pitchFamily="34" charset="0"/>
                <a:cs typeface="Arial"/>
              </a:rPr>
              <a:t>Printouts and Screenshots</a:t>
            </a:r>
          </a:p>
        </p:txBody>
      </p:sp>
    </p:spTree>
    <p:extLst>
      <p:ext uri="{BB962C8B-B14F-4D97-AF65-F5344CB8AC3E}">
        <p14:creationId xmlns:p14="http://schemas.microsoft.com/office/powerpoint/2010/main" val="36784840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17" name="TextBox 16"/>
          <p:cNvSpPr txBox="1"/>
          <p:nvPr/>
        </p:nvSpPr>
        <p:spPr>
          <a:xfrm>
            <a:off x="1067144" y="1898620"/>
            <a:ext cx="6013622" cy="646331"/>
          </a:xfrm>
          <a:prstGeom prst="rect">
            <a:avLst/>
          </a:prstGeom>
          <a:noFill/>
        </p:spPr>
        <p:txBody>
          <a:bodyPr wrap="square" rtlCol="0">
            <a:spAutoFit/>
          </a:bodyPr>
          <a:lstStyle>
            <a:defPPr>
              <a:defRPr lang="en-US"/>
            </a:defPPr>
            <a:lvl1pPr>
              <a:defRPr sz="3600" b="1">
                <a:solidFill>
                  <a:schemeClr val="tx2"/>
                </a:solidFill>
                <a:latin typeface="Arial" panose="020B0604020202020204" pitchFamily="34" charset="0"/>
                <a:cs typeface="Arial" panose="020B0604020202020204" pitchFamily="34" charset="0"/>
              </a:defRPr>
            </a:lvl1pPr>
          </a:lstStyle>
          <a:p>
            <a:r>
              <a:rPr lang="es-ES_tradnl" dirty="0"/>
              <a:t>BASIS &amp; TIMELINE</a:t>
            </a:r>
            <a:endParaRPr lang="es-ES" dirty="0"/>
          </a:p>
        </p:txBody>
      </p:sp>
      <p:sp>
        <p:nvSpPr>
          <p:cNvPr id="23" name="TextBox 22"/>
          <p:cNvSpPr txBox="1"/>
          <p:nvPr/>
        </p:nvSpPr>
        <p:spPr>
          <a:xfrm>
            <a:off x="1013804" y="2681977"/>
            <a:ext cx="7246276" cy="646331"/>
          </a:xfrm>
          <a:prstGeom prst="rect">
            <a:avLst/>
          </a:prstGeom>
          <a:noFill/>
        </p:spPr>
        <p:txBody>
          <a:bodyPr wrap="square" rtlCol="0">
            <a:spAutoFit/>
          </a:bodyPr>
          <a:lstStyle/>
          <a:p>
            <a:r>
              <a:rPr lang="es-ES_tradnl" sz="3600" b="1" dirty="0">
                <a:solidFill>
                  <a:schemeClr val="bg1">
                    <a:lumMod val="75000"/>
                  </a:schemeClr>
                </a:solidFill>
                <a:latin typeface="Arial" panose="020B0604020202020204" pitchFamily="34" charset="0"/>
                <a:cs typeface="Arial" panose="020B0604020202020204" pitchFamily="34" charset="0"/>
              </a:rPr>
              <a:t>CP10 COMMON PRACTICE</a:t>
            </a:r>
            <a:endParaRPr lang="es-ES" sz="3600" b="1" dirty="0">
              <a:solidFill>
                <a:schemeClr val="bg1">
                  <a:lumMod val="75000"/>
                </a:schemeClr>
              </a:solidFill>
              <a:latin typeface="Arial" panose="020B0604020202020204" pitchFamily="34" charset="0"/>
              <a:cs typeface="Arial" panose="020B0604020202020204" pitchFamily="34" charset="0"/>
            </a:endParaRPr>
          </a:p>
        </p:txBody>
      </p:sp>
      <p:sp>
        <p:nvSpPr>
          <p:cNvPr id="6" name="Rectangle 16"/>
          <p:cNvSpPr>
            <a:spLocks/>
          </p:cNvSpPr>
          <p:nvPr/>
        </p:nvSpPr>
        <p:spPr bwMode="auto">
          <a:xfrm>
            <a:off x="1067144" y="271164"/>
            <a:ext cx="7688494"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UltraLight"/>
              </a:rPr>
              <a:t>Convergence Project: </a:t>
            </a: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pitchFamily="2" charset="0"/>
              </a:rPr>
              <a:t>CP10. </a:t>
            </a:r>
            <a:r>
              <a:rPr lang="en-GB" sz="1100" spc="-71" dirty="0">
                <a:solidFill>
                  <a:srgbClr val="FFFFFF">
                    <a:lumMod val="65000"/>
                  </a:srgbClr>
                </a:solidFill>
                <a:latin typeface="Arial" panose="020B0604020202020204" pitchFamily="34" charset="0"/>
                <a:ea typeface="Helvetica Neue UltraLight"/>
                <a:cs typeface="Arial" panose="020B0604020202020204" pitchFamily="34" charset="0"/>
              </a:rPr>
              <a:t>Criteria for assessing disclosure of designs on the internet</a:t>
            </a:r>
          </a:p>
        </p:txBody>
      </p:sp>
    </p:spTree>
    <p:extLst>
      <p:ext uri="{BB962C8B-B14F-4D97-AF65-F5344CB8AC3E}">
        <p14:creationId xmlns:p14="http://schemas.microsoft.com/office/powerpoint/2010/main" val="26225823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a:spLocks/>
          </p:cNvSpPr>
          <p:nvPr/>
        </p:nvSpPr>
        <p:spPr bwMode="auto">
          <a:xfrm>
            <a:off x="643063" y="698819"/>
            <a:ext cx="8103428" cy="270030"/>
          </a:xfrm>
          <a:prstGeom prst="rect">
            <a:avLst/>
          </a:prstGeom>
          <a:solidFill>
            <a:srgbClr val="024DA1"/>
          </a:solidFill>
          <a:ln>
            <a:noFill/>
          </a:ln>
        </p:spPr>
        <p:txBody>
          <a:bodyPr lIns="0" tIns="0" rIns="0" bIns="0" anchor="ctr"/>
          <a:lstStyle/>
          <a:p>
            <a:pPr marL="85725"/>
            <a:r>
              <a:rPr lang="en-IE" sz="1500" b="1" spc="-71" dirty="0">
                <a:solidFill>
                  <a:srgbClr val="FFFCF6"/>
                </a:solidFill>
                <a:latin typeface="Arial"/>
                <a:ea typeface="Open Sans" panose="020B0606030504020204" pitchFamily="34" charset="0"/>
                <a:cs typeface="Arial"/>
              </a:rPr>
              <a:t>CP10: Common Practice Principles</a:t>
            </a:r>
          </a:p>
        </p:txBody>
      </p:sp>
      <p:sp>
        <p:nvSpPr>
          <p:cNvPr id="2" name="Rectangle 1"/>
          <p:cNvSpPr/>
          <p:nvPr/>
        </p:nvSpPr>
        <p:spPr>
          <a:xfrm>
            <a:off x="1239836" y="1670631"/>
            <a:ext cx="3781481" cy="2677656"/>
          </a:xfrm>
          <a:prstGeom prst="rect">
            <a:avLst/>
          </a:prstGeom>
        </p:spPr>
        <p:txBody>
          <a:bodyPr wrap="square">
            <a:spAutoFit/>
          </a:bodyPr>
          <a:lstStyle/>
          <a:p>
            <a:pPr algn="just"/>
            <a:r>
              <a:rPr lang="en-GB" sz="1400" b="1" u="sng" dirty="0">
                <a:solidFill>
                  <a:schemeClr val="tx2"/>
                </a:solidFill>
                <a:latin typeface="Arial" panose="020B0604020202020204" pitchFamily="34" charset="0"/>
                <a:cs typeface="Arial" panose="020B0604020202020204" pitchFamily="34" charset="0"/>
              </a:rPr>
              <a:t>Printouts and screenshots from </a:t>
            </a:r>
          </a:p>
          <a:p>
            <a:pPr algn="just"/>
            <a:r>
              <a:rPr lang="en-GB" sz="1400" b="1" u="sng" dirty="0">
                <a:solidFill>
                  <a:schemeClr val="tx2"/>
                </a:solidFill>
                <a:latin typeface="Arial" panose="020B0604020202020204" pitchFamily="34" charset="0"/>
                <a:cs typeface="Arial" panose="020B0604020202020204" pitchFamily="34" charset="0"/>
              </a:rPr>
              <a:t>e-commerce platforms</a:t>
            </a:r>
          </a:p>
          <a:p>
            <a:pPr algn="just"/>
            <a:endParaRPr lang="es-ES" sz="1400" b="1" dirty="0">
              <a:solidFill>
                <a:schemeClr val="tx2"/>
              </a:solidFill>
              <a:latin typeface="Arial" panose="020B0604020202020204" pitchFamily="34" charset="0"/>
              <a:cs typeface="Arial" panose="020B0604020202020204" pitchFamily="34" charset="0"/>
            </a:endParaRPr>
          </a:p>
          <a:p>
            <a:pPr algn="just"/>
            <a:r>
              <a:rPr lang="en-GB" sz="1400" dirty="0">
                <a:solidFill>
                  <a:schemeClr val="tx2"/>
                </a:solidFill>
                <a:latin typeface="Arial" panose="020B0604020202020204" pitchFamily="34" charset="0"/>
                <a:cs typeface="Arial" panose="020B0604020202020204" pitchFamily="34" charset="0"/>
              </a:rPr>
              <a:t>E-commerce platforms can indicate the date when the product was first available for sale (‘A’) </a:t>
            </a:r>
          </a:p>
          <a:p>
            <a:pPr algn="just"/>
            <a:endParaRPr lang="en-US" sz="1400" dirty="0">
              <a:solidFill>
                <a:schemeClr val="tx2"/>
              </a:solidFill>
              <a:latin typeface="Arial" panose="020B0604020202020204" pitchFamily="34" charset="0"/>
              <a:cs typeface="Arial" panose="020B0604020202020204" pitchFamily="34" charset="0"/>
            </a:endParaRPr>
          </a:p>
          <a:p>
            <a:pPr algn="just"/>
            <a:endParaRPr lang="en-US" sz="1400" dirty="0">
              <a:solidFill>
                <a:schemeClr val="tx2"/>
              </a:solidFill>
              <a:latin typeface="Arial" panose="020B0604020202020204" pitchFamily="34" charset="0"/>
              <a:cs typeface="Arial" panose="020B0604020202020204" pitchFamily="34" charset="0"/>
            </a:endParaRPr>
          </a:p>
          <a:p>
            <a:pPr algn="just"/>
            <a:r>
              <a:rPr lang="en-GB" sz="1400" dirty="0">
                <a:solidFill>
                  <a:schemeClr val="tx2"/>
                </a:solidFill>
                <a:latin typeface="Arial" panose="020B0604020202020204" pitchFamily="34" charset="0"/>
                <a:cs typeface="Arial" panose="020B0604020202020204" pitchFamily="34" charset="0"/>
              </a:rPr>
              <a:t>The specific product reference (e.g. name or a code) can link information on the product contained in other evidence (’B’)</a:t>
            </a:r>
            <a:endParaRPr lang="es-ES" sz="1400" dirty="0">
              <a:solidFill>
                <a:schemeClr val="tx2"/>
              </a:solidFill>
              <a:latin typeface="Arial" panose="020B0604020202020204" pitchFamily="34" charset="0"/>
              <a:cs typeface="Arial" panose="020B0604020202020204" pitchFamily="34" charset="0"/>
            </a:endParaRPr>
          </a:p>
          <a:p>
            <a:pPr algn="just"/>
            <a:endParaRPr lang="en-US" sz="1400" dirty="0">
              <a:solidFill>
                <a:schemeClr val="tx2"/>
              </a:solidFill>
              <a:latin typeface="Arial" panose="020B0604020202020204" pitchFamily="34" charset="0"/>
              <a:cs typeface="Arial" panose="020B0604020202020204" pitchFamily="34" charset="0"/>
            </a:endParaRPr>
          </a:p>
        </p:txBody>
      </p:sp>
      <p:pic>
        <p:nvPicPr>
          <p:cNvPr id="5" name="Picture 4"/>
          <p:cNvPicPr/>
          <p:nvPr/>
        </p:nvPicPr>
        <p:blipFill>
          <a:blip r:embed="rId5">
            <a:extLst>
              <a:ext uri="{28A0092B-C50C-407E-A947-70E740481C1C}">
                <a14:useLocalDpi xmlns:a14="http://schemas.microsoft.com/office/drawing/2010/main" val="0"/>
              </a:ext>
            </a:extLst>
          </a:blip>
          <a:stretch>
            <a:fillRect/>
          </a:stretch>
        </p:blipFill>
        <p:spPr>
          <a:xfrm>
            <a:off x="5193703" y="1372323"/>
            <a:ext cx="3622020" cy="3115858"/>
          </a:xfrm>
          <a:prstGeom prst="rect">
            <a:avLst/>
          </a:prstGeom>
        </p:spPr>
      </p:pic>
      <p:sp>
        <p:nvSpPr>
          <p:cNvPr id="7" name="Rectangle 6"/>
          <p:cNvSpPr>
            <a:spLocks/>
          </p:cNvSpPr>
          <p:nvPr/>
        </p:nvSpPr>
        <p:spPr bwMode="auto">
          <a:xfrm>
            <a:off x="643062" y="1003541"/>
            <a:ext cx="8103429" cy="270030"/>
          </a:xfrm>
          <a:prstGeom prst="rect">
            <a:avLst/>
          </a:prstGeom>
          <a:noFill/>
          <a:ln w="28575">
            <a:solidFill>
              <a:schemeClr val="accent1">
                <a:lumMod val="60000"/>
                <a:lumOff val="40000"/>
              </a:schemeClr>
            </a:solidFill>
          </a:ln>
        </p:spPr>
        <p:txBody>
          <a:bodyPr lIns="0" tIns="0" rIns="0" bIns="0" anchor="ctr"/>
          <a:lstStyle/>
          <a:p>
            <a:pPr marL="85725"/>
            <a:r>
              <a:rPr lang="en-US" sz="1500" b="1" spc="-71" dirty="0">
                <a:solidFill>
                  <a:schemeClr val="tx2">
                    <a:lumMod val="40000"/>
                    <a:lumOff val="60000"/>
                  </a:schemeClr>
                </a:solidFill>
                <a:latin typeface="Arial"/>
                <a:ea typeface="Open Sans" panose="020B0606030504020204" pitchFamily="34" charset="0"/>
                <a:cs typeface="Arial"/>
              </a:rPr>
              <a:t>Means for establishing the date of disclosure</a:t>
            </a:r>
          </a:p>
        </p:txBody>
      </p:sp>
      <p:sp>
        <p:nvSpPr>
          <p:cNvPr id="8" name="Rectangle 16"/>
          <p:cNvSpPr>
            <a:spLocks/>
          </p:cNvSpPr>
          <p:nvPr/>
        </p:nvSpPr>
        <p:spPr bwMode="auto">
          <a:xfrm>
            <a:off x="1067144" y="271164"/>
            <a:ext cx="7688494"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UltraLight"/>
              </a:rPr>
              <a:t>Convergence Project: </a:t>
            </a: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pitchFamily="2" charset="0"/>
              </a:rPr>
              <a:t>CP10. </a:t>
            </a:r>
            <a:r>
              <a:rPr lang="en-GB" sz="1100" spc="-71" dirty="0">
                <a:solidFill>
                  <a:srgbClr val="FFFFFF">
                    <a:lumMod val="65000"/>
                  </a:srgbClr>
                </a:solidFill>
                <a:latin typeface="Arial" panose="020B0604020202020204" pitchFamily="34" charset="0"/>
                <a:ea typeface="Helvetica Neue UltraLight"/>
                <a:cs typeface="Arial" panose="020B0604020202020204" pitchFamily="34" charset="0"/>
              </a:rPr>
              <a:t>Criteria for assessing disclosure of designs on the internet</a:t>
            </a:r>
          </a:p>
        </p:txBody>
      </p:sp>
      <p:sp>
        <p:nvSpPr>
          <p:cNvPr id="10" name="Rectangle 9"/>
          <p:cNvSpPr/>
          <p:nvPr/>
        </p:nvSpPr>
        <p:spPr>
          <a:xfrm rot="16200000">
            <a:off x="-960701" y="2877335"/>
            <a:ext cx="3546083" cy="338554"/>
          </a:xfrm>
          <a:prstGeom prst="rect">
            <a:avLst/>
          </a:prstGeom>
          <a:solidFill>
            <a:schemeClr val="tx2">
              <a:lumMod val="40000"/>
              <a:lumOff val="60000"/>
            </a:schemeClr>
          </a:solidFill>
        </p:spPr>
        <p:txBody>
          <a:bodyPr wrap="square">
            <a:spAutoFit/>
          </a:bodyPr>
          <a:lstStyle/>
          <a:p>
            <a:pPr marL="85725" algn="ctr"/>
            <a:r>
              <a:rPr lang="en-US" sz="1600" b="1" spc="-71" dirty="0">
                <a:solidFill>
                  <a:schemeClr val="bg1"/>
                </a:solidFill>
                <a:latin typeface="Arial"/>
                <a:ea typeface="Open Sans" panose="020B0606030504020204" pitchFamily="34" charset="0"/>
                <a:cs typeface="Arial"/>
              </a:rPr>
              <a:t>Printouts and Screenshots</a:t>
            </a:r>
          </a:p>
        </p:txBody>
      </p:sp>
    </p:spTree>
    <p:extLst>
      <p:ext uri="{BB962C8B-B14F-4D97-AF65-F5344CB8AC3E}">
        <p14:creationId xmlns:p14="http://schemas.microsoft.com/office/powerpoint/2010/main" val="26295167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a:spLocks/>
          </p:cNvSpPr>
          <p:nvPr/>
        </p:nvSpPr>
        <p:spPr bwMode="auto">
          <a:xfrm>
            <a:off x="643063" y="720884"/>
            <a:ext cx="8103428" cy="270030"/>
          </a:xfrm>
          <a:prstGeom prst="rect">
            <a:avLst/>
          </a:prstGeom>
          <a:solidFill>
            <a:srgbClr val="024DA1"/>
          </a:solidFill>
          <a:ln>
            <a:noFill/>
          </a:ln>
        </p:spPr>
        <p:txBody>
          <a:bodyPr lIns="0" tIns="0" rIns="0" bIns="0" anchor="ctr"/>
          <a:lstStyle/>
          <a:p>
            <a:pPr marL="85725"/>
            <a:r>
              <a:rPr lang="en-IE" sz="1500" b="1" spc="-71" dirty="0">
                <a:solidFill>
                  <a:srgbClr val="FFFCF6"/>
                </a:solidFill>
                <a:latin typeface="Arial"/>
                <a:ea typeface="Open Sans" panose="020B0606030504020204" pitchFamily="34" charset="0"/>
                <a:cs typeface="Arial"/>
              </a:rPr>
              <a:t>CP10: Common Practice Principles</a:t>
            </a:r>
          </a:p>
        </p:txBody>
      </p:sp>
      <p:sp>
        <p:nvSpPr>
          <p:cNvPr id="2" name="Rectangle 1"/>
          <p:cNvSpPr/>
          <p:nvPr/>
        </p:nvSpPr>
        <p:spPr>
          <a:xfrm>
            <a:off x="1419225" y="1821153"/>
            <a:ext cx="7336413" cy="2523768"/>
          </a:xfrm>
          <a:prstGeom prst="rect">
            <a:avLst/>
          </a:prstGeom>
        </p:spPr>
        <p:txBody>
          <a:bodyPr wrap="square">
            <a:spAutoFit/>
          </a:bodyPr>
          <a:lstStyle/>
          <a:p>
            <a:r>
              <a:rPr lang="en-GB" sz="1400" b="1" u="sng" dirty="0">
                <a:solidFill>
                  <a:schemeClr val="tx2"/>
                </a:solidFill>
                <a:latin typeface="Arial" panose="020B0604020202020204" pitchFamily="34" charset="0"/>
                <a:cs typeface="Arial" panose="020B0604020202020204" pitchFamily="34" charset="0"/>
              </a:rPr>
              <a:t>Printouts and screenshots from e-commerce platforms</a:t>
            </a:r>
          </a:p>
          <a:p>
            <a:endParaRPr lang="en-US" sz="1400" dirty="0">
              <a:solidFill>
                <a:schemeClr val="tx2"/>
              </a:solidFill>
              <a:latin typeface="Arial" panose="020B0604020202020204" pitchFamily="34" charset="0"/>
              <a:cs typeface="Arial" panose="020B0604020202020204" pitchFamily="34" charset="0"/>
            </a:endParaRPr>
          </a:p>
          <a:p>
            <a:endParaRPr lang="en-US" sz="1400" dirty="0">
              <a:solidFill>
                <a:schemeClr val="tx2"/>
              </a:solidFill>
              <a:latin typeface="Arial" panose="020B0604020202020204" pitchFamily="34" charset="0"/>
              <a:cs typeface="Arial" panose="020B0604020202020204" pitchFamily="34" charset="0"/>
            </a:endParaRPr>
          </a:p>
          <a:p>
            <a:r>
              <a:rPr lang="en-IE" b="1" dirty="0">
                <a:solidFill>
                  <a:schemeClr val="tx2"/>
                </a:solidFill>
                <a:latin typeface="Arial" panose="020B0604020202020204" pitchFamily="34" charset="0"/>
                <a:cs typeface="Arial" panose="020B0604020202020204" pitchFamily="34" charset="0"/>
              </a:rPr>
              <a:t>Recommendations</a:t>
            </a:r>
            <a:endParaRPr lang="es-ES" dirty="0">
              <a:solidFill>
                <a:schemeClr val="tx2"/>
              </a:solidFill>
              <a:latin typeface="Arial" panose="020B0604020202020204" pitchFamily="34" charset="0"/>
              <a:cs typeface="Arial" panose="020B0604020202020204" pitchFamily="34" charset="0"/>
            </a:endParaRPr>
          </a:p>
          <a:p>
            <a:r>
              <a:rPr lang="en-IE" sz="1400" b="1" dirty="0">
                <a:solidFill>
                  <a:schemeClr val="tx2"/>
                </a:solidFill>
                <a:latin typeface="Arial" panose="020B0604020202020204" pitchFamily="34" charset="0"/>
                <a:cs typeface="Arial" panose="020B0604020202020204" pitchFamily="34" charset="0"/>
              </a:rPr>
              <a:t> </a:t>
            </a:r>
            <a:endParaRPr lang="es-ES" sz="1400" dirty="0">
              <a:solidFill>
                <a:schemeClr val="tx2"/>
              </a:solidFill>
              <a:latin typeface="Arial" panose="020B0604020202020204" pitchFamily="34" charset="0"/>
              <a:cs typeface="Arial" panose="020B0604020202020204" pitchFamily="34" charset="0"/>
            </a:endParaRPr>
          </a:p>
          <a:p>
            <a:r>
              <a:rPr lang="en-GB" sz="1400" dirty="0">
                <a:solidFill>
                  <a:schemeClr val="tx2"/>
                </a:solidFill>
                <a:latin typeface="Arial" panose="020B0604020202020204" pitchFamily="34" charset="0"/>
                <a:cs typeface="Arial" panose="020B0604020202020204" pitchFamily="34" charset="0"/>
              </a:rPr>
              <a:t>		Include reviews from users, as it might help establish date of disclosure</a:t>
            </a:r>
          </a:p>
          <a:p>
            <a:endParaRPr lang="en-GB" sz="1400" dirty="0">
              <a:solidFill>
                <a:schemeClr val="tx2"/>
              </a:solidFill>
              <a:latin typeface="Arial" panose="020B0604020202020204" pitchFamily="34" charset="0"/>
              <a:cs typeface="Arial" panose="020B0604020202020204" pitchFamily="34" charset="0"/>
            </a:endParaRPr>
          </a:p>
          <a:p>
            <a:r>
              <a:rPr lang="en-GB" sz="1400" dirty="0">
                <a:solidFill>
                  <a:schemeClr val="tx2"/>
                </a:solidFill>
                <a:latin typeface="Arial" panose="020B0604020202020204" pitchFamily="34" charset="0"/>
                <a:cs typeface="Arial" panose="020B0604020202020204" pitchFamily="34" charset="0"/>
              </a:rPr>
              <a:t>		A unique code identifying the relevant product can link the information 			displayed on the e-commerce platform (e.g. design) and that contained in the 		other evidence (e.g.  date of sale)</a:t>
            </a:r>
            <a:endParaRPr lang="es-ES" sz="1400" dirty="0">
              <a:solidFill>
                <a:schemeClr val="tx2"/>
              </a:solidFill>
              <a:latin typeface="Arial" panose="020B0604020202020204" pitchFamily="34" charset="0"/>
              <a:cs typeface="Arial" panose="020B0604020202020204" pitchFamily="34" charset="0"/>
            </a:endParaRPr>
          </a:p>
          <a:p>
            <a:endParaRPr lang="en-US" sz="1400" dirty="0">
              <a:solidFill>
                <a:schemeClr val="tx2"/>
              </a:solidFill>
              <a:latin typeface="Arial" panose="020B0604020202020204" pitchFamily="34" charset="0"/>
              <a:cs typeface="Arial" panose="020B0604020202020204" pitchFamily="34" charset="0"/>
            </a:endParaRPr>
          </a:p>
        </p:txBody>
      </p:sp>
      <p:sp>
        <p:nvSpPr>
          <p:cNvPr id="6" name="TextBox 5"/>
          <p:cNvSpPr txBox="1"/>
          <p:nvPr/>
        </p:nvSpPr>
        <p:spPr>
          <a:xfrm>
            <a:off x="1717512" y="3294736"/>
            <a:ext cx="596575" cy="461665"/>
          </a:xfrm>
          <a:prstGeom prst="rect">
            <a:avLst/>
          </a:prstGeom>
          <a:noFill/>
        </p:spPr>
        <p:txBody>
          <a:bodyPr wrap="square" rtlCol="0">
            <a:spAutoFit/>
          </a:bodyPr>
          <a:lstStyle/>
          <a:p>
            <a:r>
              <a:rPr lang="es-ES_tradnl" sz="2400" b="1" dirty="0">
                <a:solidFill>
                  <a:schemeClr val="tx2"/>
                </a:solidFill>
              </a:rPr>
              <a:t>02</a:t>
            </a:r>
            <a:endParaRPr lang="en-GB" sz="2400" b="1" dirty="0">
              <a:solidFill>
                <a:schemeClr val="tx2"/>
              </a:solidFill>
            </a:endParaRPr>
          </a:p>
        </p:txBody>
      </p:sp>
      <p:sp>
        <p:nvSpPr>
          <p:cNvPr id="7" name="TextBox 6"/>
          <p:cNvSpPr txBox="1"/>
          <p:nvPr/>
        </p:nvSpPr>
        <p:spPr>
          <a:xfrm>
            <a:off x="1717512" y="2852204"/>
            <a:ext cx="596575" cy="461665"/>
          </a:xfrm>
          <a:prstGeom prst="rect">
            <a:avLst/>
          </a:prstGeom>
          <a:noFill/>
        </p:spPr>
        <p:txBody>
          <a:bodyPr wrap="square" rtlCol="0">
            <a:spAutoFit/>
          </a:bodyPr>
          <a:lstStyle/>
          <a:p>
            <a:r>
              <a:rPr lang="es-ES_tradnl" sz="2400" b="1" dirty="0">
                <a:solidFill>
                  <a:schemeClr val="tx2"/>
                </a:solidFill>
              </a:rPr>
              <a:t>01</a:t>
            </a:r>
            <a:endParaRPr lang="en-GB" sz="2400" b="1" dirty="0">
              <a:solidFill>
                <a:schemeClr val="tx2"/>
              </a:solidFill>
            </a:endParaRPr>
          </a:p>
        </p:txBody>
      </p:sp>
      <p:sp>
        <p:nvSpPr>
          <p:cNvPr id="8" name="Rectangle 7"/>
          <p:cNvSpPr>
            <a:spLocks/>
          </p:cNvSpPr>
          <p:nvPr/>
        </p:nvSpPr>
        <p:spPr bwMode="auto">
          <a:xfrm>
            <a:off x="643062" y="1035598"/>
            <a:ext cx="8103429" cy="270030"/>
          </a:xfrm>
          <a:prstGeom prst="rect">
            <a:avLst/>
          </a:prstGeom>
          <a:noFill/>
          <a:ln w="28575">
            <a:solidFill>
              <a:schemeClr val="accent1">
                <a:lumMod val="60000"/>
                <a:lumOff val="40000"/>
              </a:schemeClr>
            </a:solidFill>
          </a:ln>
        </p:spPr>
        <p:txBody>
          <a:bodyPr lIns="0" tIns="0" rIns="0" bIns="0" anchor="ctr"/>
          <a:lstStyle/>
          <a:p>
            <a:pPr marL="85725"/>
            <a:r>
              <a:rPr lang="en-US" sz="1500" b="1" spc="-71" dirty="0">
                <a:solidFill>
                  <a:schemeClr val="tx2">
                    <a:lumMod val="40000"/>
                    <a:lumOff val="60000"/>
                  </a:schemeClr>
                </a:solidFill>
                <a:latin typeface="Arial"/>
                <a:ea typeface="Open Sans" panose="020B0606030504020204" pitchFamily="34" charset="0"/>
                <a:cs typeface="Arial"/>
              </a:rPr>
              <a:t>Means for establishing the date of disclosure</a:t>
            </a:r>
          </a:p>
        </p:txBody>
      </p:sp>
      <p:sp>
        <p:nvSpPr>
          <p:cNvPr id="9" name="Rectangle 16"/>
          <p:cNvSpPr>
            <a:spLocks/>
          </p:cNvSpPr>
          <p:nvPr/>
        </p:nvSpPr>
        <p:spPr bwMode="auto">
          <a:xfrm>
            <a:off x="1067144" y="271164"/>
            <a:ext cx="7688494"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UltraLight"/>
              </a:rPr>
              <a:t>Convergence Project: </a:t>
            </a: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pitchFamily="2" charset="0"/>
              </a:rPr>
              <a:t>CP10. </a:t>
            </a:r>
            <a:r>
              <a:rPr lang="en-GB" sz="1100" spc="-71" dirty="0">
                <a:solidFill>
                  <a:srgbClr val="FFFFFF">
                    <a:lumMod val="65000"/>
                  </a:srgbClr>
                </a:solidFill>
                <a:latin typeface="Arial" panose="020B0604020202020204" pitchFamily="34" charset="0"/>
                <a:ea typeface="Helvetica Neue UltraLight"/>
                <a:cs typeface="Arial" panose="020B0604020202020204" pitchFamily="34" charset="0"/>
              </a:rPr>
              <a:t>Criteria for assessing disclosure of designs on the internet</a:t>
            </a:r>
          </a:p>
        </p:txBody>
      </p:sp>
      <p:sp>
        <p:nvSpPr>
          <p:cNvPr id="11" name="Rectangle 10"/>
          <p:cNvSpPr/>
          <p:nvPr/>
        </p:nvSpPr>
        <p:spPr>
          <a:xfrm rot="16200000">
            <a:off x="-944672" y="2893364"/>
            <a:ext cx="3514026" cy="338554"/>
          </a:xfrm>
          <a:prstGeom prst="rect">
            <a:avLst/>
          </a:prstGeom>
          <a:solidFill>
            <a:schemeClr val="tx2">
              <a:lumMod val="40000"/>
              <a:lumOff val="60000"/>
            </a:schemeClr>
          </a:solidFill>
        </p:spPr>
        <p:txBody>
          <a:bodyPr wrap="square">
            <a:spAutoFit/>
          </a:bodyPr>
          <a:lstStyle/>
          <a:p>
            <a:pPr marL="85725" algn="ctr"/>
            <a:r>
              <a:rPr lang="en-US" sz="1600" b="1" spc="-71" dirty="0">
                <a:solidFill>
                  <a:schemeClr val="bg1"/>
                </a:solidFill>
                <a:latin typeface="Arial"/>
                <a:ea typeface="Open Sans" panose="020B0606030504020204" pitchFamily="34" charset="0"/>
                <a:cs typeface="Arial"/>
              </a:rPr>
              <a:t>Printouts and Screenshots</a:t>
            </a:r>
          </a:p>
        </p:txBody>
      </p:sp>
    </p:spTree>
    <p:extLst>
      <p:ext uri="{BB962C8B-B14F-4D97-AF65-F5344CB8AC3E}">
        <p14:creationId xmlns:p14="http://schemas.microsoft.com/office/powerpoint/2010/main" val="42948258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13" name="TextBox 12"/>
          <p:cNvSpPr txBox="1"/>
          <p:nvPr/>
        </p:nvSpPr>
        <p:spPr>
          <a:xfrm>
            <a:off x="1329596" y="2318500"/>
            <a:ext cx="4103645" cy="2123658"/>
          </a:xfrm>
          <a:prstGeom prst="rect">
            <a:avLst/>
          </a:prstGeom>
          <a:noFill/>
        </p:spPr>
        <p:txBody>
          <a:bodyPr wrap="square" rtlCol="0">
            <a:spAutoFit/>
          </a:bodyPr>
          <a:lstStyle/>
          <a:p>
            <a:pPr algn="just"/>
            <a:r>
              <a:rPr lang="en-US" sz="1200" dirty="0">
                <a:solidFill>
                  <a:srgbClr val="183D8C"/>
                </a:solidFill>
                <a:latin typeface="Arial" panose="020B0604020202020204" pitchFamily="34" charset="0"/>
                <a:cs typeface="Arial" panose="020B0604020202020204" pitchFamily="34" charset="0"/>
                <a:hlinkClick r:id="rId4"/>
              </a:rPr>
              <a:t>T-166/15</a:t>
            </a:r>
            <a:r>
              <a:rPr lang="pt-BR" sz="1200" dirty="0">
                <a:solidFill>
                  <a:schemeClr val="tx2"/>
                </a:solidFill>
                <a:latin typeface="Arial" panose="020B0604020202020204" pitchFamily="34" charset="0"/>
                <a:cs typeface="Arial" panose="020B0604020202020204" pitchFamily="34" charset="0"/>
              </a:rPr>
              <a:t> </a:t>
            </a:r>
            <a:r>
              <a:rPr lang="en-US" sz="1200" dirty="0">
                <a:solidFill>
                  <a:srgbClr val="183D8C"/>
                </a:solidFill>
                <a:latin typeface="Arial" panose="020B0604020202020204" pitchFamily="34" charset="0"/>
                <a:cs typeface="Arial" panose="020B0604020202020204" pitchFamily="34" charset="0"/>
              </a:rPr>
              <a:t>of 27/02/2018 </a:t>
            </a:r>
            <a:r>
              <a:rPr lang="en-US" sz="1200" b="1" dirty="0">
                <a:solidFill>
                  <a:srgbClr val="183D8C"/>
                </a:solidFill>
                <a:latin typeface="Arial" panose="020B0604020202020204" pitchFamily="34" charset="0"/>
                <a:cs typeface="Arial" panose="020B0604020202020204" pitchFamily="34" charset="0"/>
              </a:rPr>
              <a:t>(‘Cases for mobile phones’),</a:t>
            </a:r>
            <a:r>
              <a:rPr lang="en-US" sz="1200" dirty="0">
                <a:solidFill>
                  <a:srgbClr val="183D8C"/>
                </a:solidFill>
                <a:latin typeface="Arial" panose="020B0604020202020204" pitchFamily="34" charset="0"/>
                <a:cs typeface="Arial" panose="020B0604020202020204" pitchFamily="34" charset="0"/>
              </a:rPr>
              <a:t> </a:t>
            </a:r>
          </a:p>
          <a:p>
            <a:pPr algn="just"/>
            <a:r>
              <a:rPr lang="en-US" sz="1200" dirty="0">
                <a:solidFill>
                  <a:srgbClr val="183D8C"/>
                </a:solidFill>
                <a:latin typeface="Arial" panose="020B0604020202020204" pitchFamily="34" charset="0"/>
                <a:cs typeface="Arial" panose="020B0604020202020204" pitchFamily="34" charset="0"/>
              </a:rPr>
              <a:t>§ 59 - 63</a:t>
            </a:r>
            <a:endParaRPr lang="en-US" sz="1200" b="1" dirty="0">
              <a:solidFill>
                <a:srgbClr val="183D8C"/>
              </a:solidFill>
              <a:latin typeface="Arial" panose="020B0604020202020204" pitchFamily="34" charset="0"/>
              <a:cs typeface="Arial" panose="020B0604020202020204" pitchFamily="34" charset="0"/>
            </a:endParaRPr>
          </a:p>
          <a:p>
            <a:pPr algn="just"/>
            <a:r>
              <a:rPr lang="en-US" sz="1200" dirty="0">
                <a:solidFill>
                  <a:srgbClr val="183D8C"/>
                </a:solidFill>
                <a:latin typeface="Arial" panose="020B0604020202020204" pitchFamily="34" charset="0"/>
                <a:cs typeface="Arial" panose="020B0604020202020204" pitchFamily="34" charset="0"/>
              </a:rPr>
              <a:t>General Court</a:t>
            </a:r>
          </a:p>
          <a:p>
            <a:pPr algn="just"/>
            <a:endParaRPr lang="en-US" sz="1200" dirty="0">
              <a:solidFill>
                <a:srgbClr val="183D8C"/>
              </a:solidFill>
              <a:latin typeface="Arial" panose="020B0604020202020204" pitchFamily="34" charset="0"/>
              <a:cs typeface="Arial" panose="020B0604020202020204" pitchFamily="34" charset="0"/>
            </a:endParaRPr>
          </a:p>
          <a:p>
            <a:endParaRPr lang="en-US" sz="1200" dirty="0">
              <a:solidFill>
                <a:srgbClr val="183D8C"/>
              </a:solidFill>
              <a:latin typeface="Arial" panose="020B0604020202020204" pitchFamily="34" charset="0"/>
              <a:cs typeface="Arial" panose="020B0604020202020204" pitchFamily="34" charset="0"/>
            </a:endParaRPr>
          </a:p>
          <a:p>
            <a:endParaRPr lang="en-US" sz="1200" dirty="0">
              <a:solidFill>
                <a:srgbClr val="183D8C"/>
              </a:solidFill>
              <a:latin typeface="Arial" panose="020B0604020202020204" pitchFamily="34" charset="0"/>
              <a:cs typeface="Arial" panose="020B0604020202020204" pitchFamily="34" charset="0"/>
            </a:endParaRPr>
          </a:p>
          <a:p>
            <a:endParaRPr lang="en-US" sz="1200" dirty="0">
              <a:solidFill>
                <a:srgbClr val="183D8C"/>
              </a:solidFill>
              <a:latin typeface="Arial" panose="020B0604020202020204" pitchFamily="34" charset="0"/>
              <a:cs typeface="Arial" panose="020B0604020202020204" pitchFamily="34" charset="0"/>
            </a:endParaRPr>
          </a:p>
          <a:p>
            <a:r>
              <a:rPr lang="en-US" sz="1200" dirty="0">
                <a:solidFill>
                  <a:srgbClr val="183D8C"/>
                </a:solidFill>
                <a:latin typeface="Arial" panose="020B0604020202020204" pitchFamily="34" charset="0"/>
                <a:cs typeface="Arial" panose="020B0604020202020204" pitchFamily="34" charset="0"/>
                <a:hlinkClick r:id="rId5"/>
              </a:rPr>
              <a:t>R 3146/2014-3 </a:t>
            </a:r>
            <a:r>
              <a:rPr lang="en-US" sz="1200" dirty="0">
                <a:solidFill>
                  <a:srgbClr val="183D8C"/>
                </a:solidFill>
                <a:latin typeface="Arial" panose="020B0604020202020204" pitchFamily="34" charset="0"/>
                <a:cs typeface="Arial" panose="020B0604020202020204" pitchFamily="34" charset="0"/>
              </a:rPr>
              <a:t>of 02/02/2016 </a:t>
            </a:r>
            <a:r>
              <a:rPr lang="en-US" sz="1200" b="1" dirty="0">
                <a:solidFill>
                  <a:srgbClr val="183D8C"/>
                </a:solidFill>
                <a:latin typeface="Arial" panose="020B0604020202020204" pitchFamily="34" charset="0"/>
                <a:cs typeface="Arial" panose="020B0604020202020204" pitchFamily="34" charset="0"/>
              </a:rPr>
              <a:t>(‘Bathroom accessories’)</a:t>
            </a:r>
            <a:r>
              <a:rPr lang="en-US" sz="1200" dirty="0">
                <a:solidFill>
                  <a:srgbClr val="183D8C"/>
                </a:solidFill>
                <a:latin typeface="Arial" panose="020B0604020202020204" pitchFamily="34" charset="0"/>
                <a:cs typeface="Arial" panose="020B0604020202020204" pitchFamily="34" charset="0"/>
              </a:rPr>
              <a:t>, § 33</a:t>
            </a:r>
          </a:p>
          <a:p>
            <a:r>
              <a:rPr lang="en-US" sz="1200" dirty="0">
                <a:solidFill>
                  <a:srgbClr val="183D8C"/>
                </a:solidFill>
                <a:latin typeface="Arial" panose="020B0604020202020204" pitchFamily="34" charset="0"/>
                <a:cs typeface="Arial" panose="020B0604020202020204" pitchFamily="34" charset="0"/>
              </a:rPr>
              <a:t>EUIPO</a:t>
            </a:r>
          </a:p>
          <a:p>
            <a:pPr algn="just"/>
            <a:endParaRPr lang="en-US" sz="1200" dirty="0">
              <a:solidFill>
                <a:srgbClr val="183D8C"/>
              </a:solidFill>
              <a:latin typeface="Arial" panose="020B0604020202020204" pitchFamily="34" charset="0"/>
              <a:cs typeface="Arial" panose="020B0604020202020204" pitchFamily="34" charset="0"/>
            </a:endParaRPr>
          </a:p>
        </p:txBody>
      </p:sp>
      <p:sp>
        <p:nvSpPr>
          <p:cNvPr id="2" name="Rectangle 1"/>
          <p:cNvSpPr/>
          <p:nvPr/>
        </p:nvSpPr>
        <p:spPr>
          <a:xfrm>
            <a:off x="5621485" y="2318500"/>
            <a:ext cx="3136260" cy="830997"/>
          </a:xfrm>
          <a:prstGeom prst="rect">
            <a:avLst/>
          </a:prstGeom>
          <a:solidFill>
            <a:schemeClr val="accent1">
              <a:lumMod val="20000"/>
              <a:lumOff val="80000"/>
            </a:schemeClr>
          </a:solidFill>
        </p:spPr>
        <p:txBody>
          <a:bodyPr wrap="square">
            <a:spAutoFit/>
          </a:bodyPr>
          <a:lstStyle/>
          <a:p>
            <a:r>
              <a:rPr lang="en-US" sz="1200" i="1" dirty="0">
                <a:solidFill>
                  <a:schemeClr val="tx2"/>
                </a:solidFill>
                <a:latin typeface="Arial" panose="020B0604020202020204" pitchFamily="34" charset="0"/>
                <a:cs typeface="Arial" panose="020B0604020202020204" pitchFamily="34" charset="0"/>
              </a:rPr>
              <a:t>Specific product reference and the ‘product available since…’ reference can link product to information contained in other evidence </a:t>
            </a:r>
            <a:endParaRPr lang="en-US" sz="1050" i="1" dirty="0">
              <a:solidFill>
                <a:schemeClr val="tx2"/>
              </a:solidFill>
              <a:latin typeface="Arial" panose="020B0604020202020204" pitchFamily="34" charset="0"/>
              <a:cs typeface="Arial" panose="020B0604020202020204" pitchFamily="34" charset="0"/>
            </a:endParaRPr>
          </a:p>
        </p:txBody>
      </p:sp>
      <p:sp>
        <p:nvSpPr>
          <p:cNvPr id="18" name="TextBox 17"/>
          <p:cNvSpPr txBox="1"/>
          <p:nvPr/>
        </p:nvSpPr>
        <p:spPr>
          <a:xfrm>
            <a:off x="5620432" y="1621835"/>
            <a:ext cx="2408745" cy="338554"/>
          </a:xfrm>
          <a:prstGeom prst="rect">
            <a:avLst/>
          </a:prstGeom>
          <a:noFill/>
        </p:spPr>
        <p:txBody>
          <a:bodyPr wrap="square" rtlCol="0">
            <a:spAutoFit/>
          </a:bodyPr>
          <a:lstStyle/>
          <a:p>
            <a:r>
              <a:rPr lang="es-ES" sz="1600" b="1" dirty="0">
                <a:solidFill>
                  <a:schemeClr val="tx2"/>
                </a:solidFill>
                <a:latin typeface="Arial" panose="020B0604020202020204" pitchFamily="34" charset="0"/>
                <a:cs typeface="Arial" panose="020B0604020202020204" pitchFamily="34" charset="0"/>
              </a:rPr>
              <a:t>CP10</a:t>
            </a:r>
          </a:p>
        </p:txBody>
      </p:sp>
      <p:cxnSp>
        <p:nvCxnSpPr>
          <p:cNvPr id="19" name="Straight Connector 18"/>
          <p:cNvCxnSpPr/>
          <p:nvPr/>
        </p:nvCxnSpPr>
        <p:spPr>
          <a:xfrm>
            <a:off x="1148156" y="2015624"/>
            <a:ext cx="7607482" cy="0"/>
          </a:xfrm>
          <a:prstGeom prst="line">
            <a:avLst/>
          </a:prstGeom>
        </p:spPr>
        <p:style>
          <a:lnRef idx="2">
            <a:schemeClr val="accent1"/>
          </a:lnRef>
          <a:fillRef idx="0">
            <a:schemeClr val="accent1"/>
          </a:fillRef>
          <a:effectRef idx="1">
            <a:schemeClr val="accent1"/>
          </a:effectRef>
          <a:fontRef idx="minor">
            <a:schemeClr val="tx1"/>
          </a:fontRef>
        </p:style>
      </p:cxnSp>
      <p:sp>
        <p:nvSpPr>
          <p:cNvPr id="20" name="Rectangle 19"/>
          <p:cNvSpPr>
            <a:spLocks/>
          </p:cNvSpPr>
          <p:nvPr/>
        </p:nvSpPr>
        <p:spPr bwMode="auto">
          <a:xfrm>
            <a:off x="652211" y="710901"/>
            <a:ext cx="8103428" cy="270030"/>
          </a:xfrm>
          <a:prstGeom prst="rect">
            <a:avLst/>
          </a:prstGeom>
          <a:solidFill>
            <a:srgbClr val="024DA1"/>
          </a:solidFill>
          <a:ln>
            <a:noFill/>
          </a:ln>
        </p:spPr>
        <p:txBody>
          <a:bodyPr lIns="0" tIns="0" rIns="0" bIns="0" anchor="ctr"/>
          <a:lstStyle/>
          <a:p>
            <a:pPr marL="85725"/>
            <a:r>
              <a:rPr lang="en-IE" sz="1500" b="1" spc="-71" dirty="0">
                <a:solidFill>
                  <a:srgbClr val="FFFCF6"/>
                </a:solidFill>
                <a:latin typeface="Arial"/>
                <a:ea typeface="Open Sans" panose="020B0606030504020204" pitchFamily="34" charset="0"/>
                <a:cs typeface="Arial"/>
              </a:rPr>
              <a:t>CP10: Common Practice Principles</a:t>
            </a:r>
          </a:p>
        </p:txBody>
      </p:sp>
      <p:sp>
        <p:nvSpPr>
          <p:cNvPr id="21" name="Rectangle 20"/>
          <p:cNvSpPr>
            <a:spLocks/>
          </p:cNvSpPr>
          <p:nvPr/>
        </p:nvSpPr>
        <p:spPr bwMode="auto">
          <a:xfrm>
            <a:off x="653261" y="1029890"/>
            <a:ext cx="8103429" cy="270030"/>
          </a:xfrm>
          <a:prstGeom prst="rect">
            <a:avLst/>
          </a:prstGeom>
          <a:noFill/>
          <a:ln w="28575">
            <a:solidFill>
              <a:schemeClr val="accent1">
                <a:lumMod val="60000"/>
                <a:lumOff val="40000"/>
              </a:schemeClr>
            </a:solidFill>
          </a:ln>
        </p:spPr>
        <p:txBody>
          <a:bodyPr lIns="0" tIns="0" rIns="0" bIns="0" anchor="ctr"/>
          <a:lstStyle/>
          <a:p>
            <a:pPr marL="85725"/>
            <a:r>
              <a:rPr lang="en-US" sz="1500" b="1" spc="-71" dirty="0">
                <a:solidFill>
                  <a:schemeClr val="tx2">
                    <a:lumMod val="40000"/>
                    <a:lumOff val="60000"/>
                  </a:schemeClr>
                </a:solidFill>
                <a:latin typeface="Arial"/>
                <a:ea typeface="Open Sans" panose="020B0606030504020204" pitchFamily="34" charset="0"/>
                <a:cs typeface="Arial"/>
              </a:rPr>
              <a:t>Means for establishing the date of disclosure. Relevant case-law</a:t>
            </a:r>
          </a:p>
        </p:txBody>
      </p:sp>
      <p:sp>
        <p:nvSpPr>
          <p:cNvPr id="10" name="Rectangle 16"/>
          <p:cNvSpPr>
            <a:spLocks/>
          </p:cNvSpPr>
          <p:nvPr/>
        </p:nvSpPr>
        <p:spPr bwMode="auto">
          <a:xfrm>
            <a:off x="1067144" y="271164"/>
            <a:ext cx="7688494"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UltraLight"/>
              </a:rPr>
              <a:t>Convergence Project: </a:t>
            </a: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pitchFamily="2" charset="0"/>
              </a:rPr>
              <a:t>CP10. </a:t>
            </a:r>
            <a:r>
              <a:rPr lang="en-GB" sz="1100" spc="-71" dirty="0">
                <a:solidFill>
                  <a:srgbClr val="FFFFFF">
                    <a:lumMod val="65000"/>
                  </a:srgbClr>
                </a:solidFill>
                <a:latin typeface="Arial" panose="020B0604020202020204" pitchFamily="34" charset="0"/>
                <a:ea typeface="Helvetica Neue UltraLight"/>
                <a:cs typeface="Arial" panose="020B0604020202020204" pitchFamily="34" charset="0"/>
              </a:rPr>
              <a:t>Criteria for assessing disclosure of designs on the internet</a:t>
            </a:r>
          </a:p>
        </p:txBody>
      </p:sp>
      <p:pic>
        <p:nvPicPr>
          <p:cNvPr id="11" name="Picture 10"/>
          <p:cNvPicPr>
            <a:picLocks noChangeAspect="1"/>
          </p:cNvPicPr>
          <p:nvPr/>
        </p:nvPicPr>
        <p:blipFill>
          <a:blip r:embed="rId6"/>
          <a:stretch>
            <a:fillRect/>
          </a:stretch>
        </p:blipFill>
        <p:spPr>
          <a:xfrm>
            <a:off x="3048262" y="2733997"/>
            <a:ext cx="474415" cy="785043"/>
          </a:xfrm>
          <a:prstGeom prst="rect">
            <a:avLst/>
          </a:prstGeom>
        </p:spPr>
      </p:pic>
      <p:pic>
        <p:nvPicPr>
          <p:cNvPr id="3" name="Picture 2"/>
          <p:cNvPicPr>
            <a:picLocks noChangeAspect="1"/>
          </p:cNvPicPr>
          <p:nvPr/>
        </p:nvPicPr>
        <p:blipFill>
          <a:blip r:embed="rId7"/>
          <a:stretch>
            <a:fillRect/>
          </a:stretch>
        </p:blipFill>
        <p:spPr>
          <a:xfrm>
            <a:off x="2983202" y="3809056"/>
            <a:ext cx="539475" cy="940114"/>
          </a:xfrm>
          <a:prstGeom prst="rect">
            <a:avLst/>
          </a:prstGeom>
        </p:spPr>
      </p:pic>
      <p:sp>
        <p:nvSpPr>
          <p:cNvPr id="12" name="Rectangle 11"/>
          <p:cNvSpPr/>
          <p:nvPr/>
        </p:nvSpPr>
        <p:spPr>
          <a:xfrm rot="16200000">
            <a:off x="-947526" y="2890510"/>
            <a:ext cx="3519734" cy="338554"/>
          </a:xfrm>
          <a:prstGeom prst="rect">
            <a:avLst/>
          </a:prstGeom>
          <a:solidFill>
            <a:schemeClr val="tx2">
              <a:lumMod val="40000"/>
              <a:lumOff val="60000"/>
            </a:schemeClr>
          </a:solidFill>
        </p:spPr>
        <p:txBody>
          <a:bodyPr wrap="square">
            <a:spAutoFit/>
          </a:bodyPr>
          <a:lstStyle/>
          <a:p>
            <a:pPr marL="85725" algn="ctr"/>
            <a:r>
              <a:rPr lang="en-US" sz="1600" b="1" spc="-71" dirty="0">
                <a:solidFill>
                  <a:schemeClr val="bg1"/>
                </a:solidFill>
                <a:latin typeface="Arial"/>
                <a:ea typeface="Open Sans" panose="020B0606030504020204" pitchFamily="34" charset="0"/>
                <a:cs typeface="Arial"/>
              </a:rPr>
              <a:t>Printouts and Screenshots</a:t>
            </a:r>
          </a:p>
        </p:txBody>
      </p:sp>
    </p:spTree>
    <p:extLst>
      <p:ext uri="{BB962C8B-B14F-4D97-AF65-F5344CB8AC3E}">
        <p14:creationId xmlns:p14="http://schemas.microsoft.com/office/powerpoint/2010/main" val="28965949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a:spLocks/>
          </p:cNvSpPr>
          <p:nvPr/>
        </p:nvSpPr>
        <p:spPr bwMode="auto">
          <a:xfrm>
            <a:off x="652210" y="710901"/>
            <a:ext cx="8103428" cy="270030"/>
          </a:xfrm>
          <a:prstGeom prst="rect">
            <a:avLst/>
          </a:prstGeom>
          <a:solidFill>
            <a:srgbClr val="024DA1"/>
          </a:solidFill>
          <a:ln>
            <a:noFill/>
          </a:ln>
        </p:spPr>
        <p:txBody>
          <a:bodyPr lIns="0" tIns="0" rIns="0" bIns="0" anchor="ctr"/>
          <a:lstStyle/>
          <a:p>
            <a:pPr marL="85725"/>
            <a:r>
              <a:rPr lang="en-IE" sz="1500" b="1" spc="-71" dirty="0">
                <a:solidFill>
                  <a:srgbClr val="FFFCF6"/>
                </a:solidFill>
                <a:latin typeface="Arial"/>
                <a:ea typeface="Open Sans" panose="020B0606030504020204" pitchFamily="34" charset="0"/>
                <a:cs typeface="Arial"/>
              </a:rPr>
              <a:t>CP10: Common Practice Principles</a:t>
            </a:r>
          </a:p>
        </p:txBody>
      </p:sp>
      <p:sp>
        <p:nvSpPr>
          <p:cNvPr id="2" name="Rectangle 1"/>
          <p:cNvSpPr/>
          <p:nvPr/>
        </p:nvSpPr>
        <p:spPr>
          <a:xfrm>
            <a:off x="1199164" y="2082501"/>
            <a:ext cx="3171825" cy="1600438"/>
          </a:xfrm>
          <a:prstGeom prst="rect">
            <a:avLst/>
          </a:prstGeom>
        </p:spPr>
        <p:txBody>
          <a:bodyPr wrap="square">
            <a:spAutoFit/>
          </a:bodyPr>
          <a:lstStyle/>
          <a:p>
            <a:pPr marL="285750" indent="-285750" algn="just">
              <a:buFont typeface="Arial" panose="020B0604020202020204" pitchFamily="34" charset="0"/>
              <a:buChar char="•"/>
            </a:pPr>
            <a:r>
              <a:rPr lang="en-US" sz="1400" dirty="0">
                <a:solidFill>
                  <a:schemeClr val="tx2"/>
                </a:solidFill>
                <a:latin typeface="Arial" panose="020B0604020202020204" pitchFamily="34" charset="0"/>
                <a:cs typeface="Arial" panose="020B0604020202020204" pitchFamily="34" charset="0"/>
              </a:rPr>
              <a:t>Publication date from online databases = relevant date (‘A’)</a:t>
            </a:r>
          </a:p>
          <a:p>
            <a:pPr marL="285750" indent="-285750" algn="just">
              <a:buFont typeface="Arial" panose="020B0604020202020204" pitchFamily="34" charset="0"/>
              <a:buChar char="•"/>
            </a:pPr>
            <a:endParaRPr lang="en-US" sz="1400" dirty="0">
              <a:solidFill>
                <a:schemeClr val="tx2"/>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400" dirty="0">
                <a:solidFill>
                  <a:schemeClr val="tx2"/>
                </a:solidFill>
                <a:latin typeface="Arial" panose="020B0604020202020204" pitchFamily="34" charset="0"/>
                <a:cs typeface="Arial" panose="020B0604020202020204" pitchFamily="34" charset="0"/>
              </a:rPr>
              <a:t>Designs published in online </a:t>
            </a:r>
            <a:r>
              <a:rPr lang="en-US" sz="1400" b="1" dirty="0">
                <a:solidFill>
                  <a:schemeClr val="tx2"/>
                </a:solidFill>
                <a:latin typeface="Arial" panose="020B0604020202020204" pitchFamily="34" charset="0"/>
                <a:cs typeface="Arial" panose="020B0604020202020204" pitchFamily="34" charset="0"/>
              </a:rPr>
              <a:t>databases administered by public authorities </a:t>
            </a:r>
            <a:r>
              <a:rPr lang="en-US" sz="1400" dirty="0">
                <a:solidFill>
                  <a:schemeClr val="tx2"/>
                </a:solidFill>
                <a:latin typeface="Arial" panose="020B0604020202020204" pitchFamily="34" charset="0"/>
                <a:cs typeface="Arial" panose="020B0604020202020204" pitchFamily="34" charset="0"/>
              </a:rPr>
              <a:t>= disclosed as from the indicated publication date </a:t>
            </a:r>
          </a:p>
        </p:txBody>
      </p:sp>
      <p:sp>
        <p:nvSpPr>
          <p:cNvPr id="12" name="Rectangle 11"/>
          <p:cNvSpPr>
            <a:spLocks/>
          </p:cNvSpPr>
          <p:nvPr/>
        </p:nvSpPr>
        <p:spPr bwMode="auto">
          <a:xfrm>
            <a:off x="652209" y="1015623"/>
            <a:ext cx="8103429" cy="270030"/>
          </a:xfrm>
          <a:prstGeom prst="rect">
            <a:avLst/>
          </a:prstGeom>
          <a:noFill/>
          <a:ln w="28575">
            <a:solidFill>
              <a:schemeClr val="accent1">
                <a:lumMod val="60000"/>
                <a:lumOff val="40000"/>
              </a:schemeClr>
            </a:solidFill>
          </a:ln>
        </p:spPr>
        <p:txBody>
          <a:bodyPr lIns="0" tIns="0" rIns="0" bIns="0" anchor="ctr"/>
          <a:lstStyle/>
          <a:p>
            <a:pPr marL="85725"/>
            <a:r>
              <a:rPr lang="en-US" sz="1500" b="1" spc="-71" dirty="0">
                <a:solidFill>
                  <a:schemeClr val="tx2">
                    <a:lumMod val="40000"/>
                    <a:lumOff val="60000"/>
                  </a:schemeClr>
                </a:solidFill>
                <a:latin typeface="Arial"/>
                <a:ea typeface="Open Sans" panose="020B0606030504020204" pitchFamily="34" charset="0"/>
                <a:cs typeface="Arial"/>
              </a:rPr>
              <a:t>Means for establishing the date of disclosure</a:t>
            </a:r>
          </a:p>
        </p:txBody>
      </p:sp>
      <p:sp>
        <p:nvSpPr>
          <p:cNvPr id="8" name="Rectangle 16"/>
          <p:cNvSpPr>
            <a:spLocks/>
          </p:cNvSpPr>
          <p:nvPr/>
        </p:nvSpPr>
        <p:spPr bwMode="auto">
          <a:xfrm>
            <a:off x="1067144" y="271164"/>
            <a:ext cx="7688494"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UltraLight"/>
              </a:rPr>
              <a:t>Convergence Project: </a:t>
            </a: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pitchFamily="2" charset="0"/>
              </a:rPr>
              <a:t>CP10. </a:t>
            </a:r>
            <a:r>
              <a:rPr lang="en-GB" sz="1100" spc="-71" dirty="0">
                <a:solidFill>
                  <a:srgbClr val="FFFFFF">
                    <a:lumMod val="65000"/>
                  </a:srgbClr>
                </a:solidFill>
                <a:latin typeface="Arial" panose="020B0604020202020204" pitchFamily="34" charset="0"/>
                <a:ea typeface="Helvetica Neue UltraLight"/>
                <a:cs typeface="Arial" panose="020B0604020202020204" pitchFamily="34" charset="0"/>
              </a:rPr>
              <a:t>Criteria for assessing disclosure of designs on the internet</a:t>
            </a:r>
          </a:p>
        </p:txBody>
      </p:sp>
      <p:sp>
        <p:nvSpPr>
          <p:cNvPr id="10" name="Rectangle 9"/>
          <p:cNvSpPr/>
          <p:nvPr/>
        </p:nvSpPr>
        <p:spPr>
          <a:xfrm rot="16200000">
            <a:off x="-954660" y="2883376"/>
            <a:ext cx="3534001" cy="338554"/>
          </a:xfrm>
          <a:prstGeom prst="rect">
            <a:avLst/>
          </a:prstGeom>
          <a:solidFill>
            <a:schemeClr val="tx2">
              <a:lumMod val="40000"/>
              <a:lumOff val="60000"/>
            </a:schemeClr>
          </a:solidFill>
        </p:spPr>
        <p:txBody>
          <a:bodyPr wrap="square">
            <a:spAutoFit/>
          </a:bodyPr>
          <a:lstStyle/>
          <a:p>
            <a:pPr marL="85725" algn="ctr"/>
            <a:r>
              <a:rPr lang="en-US" sz="1600" b="1" spc="-71" dirty="0">
                <a:solidFill>
                  <a:schemeClr val="bg1"/>
                </a:solidFill>
                <a:latin typeface="Arial"/>
                <a:ea typeface="Open Sans" panose="020B0606030504020204" pitchFamily="34" charset="0"/>
                <a:cs typeface="Arial"/>
              </a:rPr>
              <a:t>Printouts and Screenshots</a:t>
            </a: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0989" y="2082500"/>
            <a:ext cx="4324350" cy="2250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199164" y="1499411"/>
            <a:ext cx="7556473" cy="369332"/>
          </a:xfrm>
          <a:prstGeom prst="rect">
            <a:avLst/>
          </a:prstGeom>
        </p:spPr>
        <p:txBody>
          <a:bodyPr wrap="square">
            <a:spAutoFit/>
          </a:bodyPr>
          <a:lstStyle/>
          <a:p>
            <a:pPr algn="just"/>
            <a:r>
              <a:rPr lang="en-GB" b="1" u="sng" dirty="0">
                <a:solidFill>
                  <a:schemeClr val="tx2"/>
                </a:solidFill>
                <a:latin typeface="Arial" panose="020B0604020202020204" pitchFamily="34" charset="0"/>
                <a:cs typeface="Arial" panose="020B0604020202020204" pitchFamily="34" charset="0"/>
              </a:rPr>
              <a:t>Printouts and screenshots from online databases</a:t>
            </a:r>
          </a:p>
        </p:txBody>
      </p:sp>
    </p:spTree>
    <p:extLst>
      <p:ext uri="{BB962C8B-B14F-4D97-AF65-F5344CB8AC3E}">
        <p14:creationId xmlns:p14="http://schemas.microsoft.com/office/powerpoint/2010/main" val="39748088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a:spLocks/>
          </p:cNvSpPr>
          <p:nvPr/>
        </p:nvSpPr>
        <p:spPr bwMode="auto">
          <a:xfrm>
            <a:off x="652210" y="732626"/>
            <a:ext cx="8103428" cy="270030"/>
          </a:xfrm>
          <a:prstGeom prst="rect">
            <a:avLst/>
          </a:prstGeom>
          <a:solidFill>
            <a:srgbClr val="024DA1"/>
          </a:solidFill>
          <a:ln>
            <a:noFill/>
          </a:ln>
        </p:spPr>
        <p:txBody>
          <a:bodyPr lIns="0" tIns="0" rIns="0" bIns="0" anchor="ctr"/>
          <a:lstStyle/>
          <a:p>
            <a:pPr marL="85725"/>
            <a:r>
              <a:rPr lang="en-IE" sz="1500" b="1" spc="-71" dirty="0">
                <a:solidFill>
                  <a:srgbClr val="FFFCF6"/>
                </a:solidFill>
                <a:latin typeface="Arial"/>
                <a:ea typeface="Open Sans" panose="020B0606030504020204" pitchFamily="34" charset="0"/>
                <a:cs typeface="Arial"/>
              </a:rPr>
              <a:t>CP10: Common Practice Principles</a:t>
            </a:r>
          </a:p>
        </p:txBody>
      </p:sp>
      <p:sp>
        <p:nvSpPr>
          <p:cNvPr id="5" name="Rectangle 4"/>
          <p:cNvSpPr/>
          <p:nvPr/>
        </p:nvSpPr>
        <p:spPr>
          <a:xfrm>
            <a:off x="1306139" y="1920024"/>
            <a:ext cx="8103428" cy="369332"/>
          </a:xfrm>
          <a:prstGeom prst="rect">
            <a:avLst/>
          </a:prstGeom>
        </p:spPr>
        <p:txBody>
          <a:bodyPr wrap="square">
            <a:spAutoFit/>
          </a:bodyPr>
          <a:lstStyle/>
          <a:p>
            <a:r>
              <a:rPr lang="en-GB" b="1" dirty="0">
                <a:solidFill>
                  <a:schemeClr val="tx2"/>
                </a:solidFill>
                <a:latin typeface="Arial" panose="020B0604020202020204" pitchFamily="34" charset="0"/>
                <a:cs typeface="Arial" panose="020B0604020202020204" pitchFamily="34" charset="0"/>
              </a:rPr>
              <a:t>Recommendations</a:t>
            </a:r>
          </a:p>
        </p:txBody>
      </p:sp>
      <p:sp>
        <p:nvSpPr>
          <p:cNvPr id="8" name="TextBox 7"/>
          <p:cNvSpPr txBox="1"/>
          <p:nvPr/>
        </p:nvSpPr>
        <p:spPr>
          <a:xfrm>
            <a:off x="1579236" y="2948338"/>
            <a:ext cx="596575" cy="461665"/>
          </a:xfrm>
          <a:prstGeom prst="rect">
            <a:avLst/>
          </a:prstGeom>
          <a:noFill/>
        </p:spPr>
        <p:txBody>
          <a:bodyPr wrap="square" rtlCol="0">
            <a:spAutoFit/>
          </a:bodyPr>
          <a:lstStyle/>
          <a:p>
            <a:r>
              <a:rPr lang="es-ES_tradnl" sz="2400" b="1" dirty="0">
                <a:solidFill>
                  <a:schemeClr val="tx2"/>
                </a:solidFill>
              </a:rPr>
              <a:t>02</a:t>
            </a:r>
            <a:endParaRPr lang="en-GB" sz="2400" b="1" dirty="0">
              <a:solidFill>
                <a:schemeClr val="tx2"/>
              </a:solidFill>
            </a:endParaRPr>
          </a:p>
        </p:txBody>
      </p:sp>
      <p:sp>
        <p:nvSpPr>
          <p:cNvPr id="10" name="TextBox 9"/>
          <p:cNvSpPr txBox="1"/>
          <p:nvPr/>
        </p:nvSpPr>
        <p:spPr>
          <a:xfrm>
            <a:off x="1579236" y="2458647"/>
            <a:ext cx="596575" cy="461665"/>
          </a:xfrm>
          <a:prstGeom prst="rect">
            <a:avLst/>
          </a:prstGeom>
          <a:noFill/>
        </p:spPr>
        <p:txBody>
          <a:bodyPr wrap="square" rtlCol="0">
            <a:spAutoFit/>
          </a:bodyPr>
          <a:lstStyle/>
          <a:p>
            <a:r>
              <a:rPr lang="es-ES_tradnl" sz="2400" b="1" dirty="0">
                <a:solidFill>
                  <a:schemeClr val="tx2"/>
                </a:solidFill>
              </a:rPr>
              <a:t>01</a:t>
            </a:r>
            <a:endParaRPr lang="en-GB" sz="2400" b="1" dirty="0">
              <a:solidFill>
                <a:schemeClr val="tx2"/>
              </a:solidFill>
            </a:endParaRPr>
          </a:p>
        </p:txBody>
      </p:sp>
      <p:sp>
        <p:nvSpPr>
          <p:cNvPr id="4" name="Rectangle 3"/>
          <p:cNvSpPr/>
          <p:nvPr/>
        </p:nvSpPr>
        <p:spPr>
          <a:xfrm>
            <a:off x="2175811" y="2535591"/>
            <a:ext cx="4572000" cy="307777"/>
          </a:xfrm>
          <a:prstGeom prst="rect">
            <a:avLst/>
          </a:prstGeom>
        </p:spPr>
        <p:txBody>
          <a:bodyPr>
            <a:spAutoFit/>
          </a:bodyPr>
          <a:lstStyle/>
          <a:p>
            <a:r>
              <a:rPr lang="en-US" sz="1400" dirty="0">
                <a:solidFill>
                  <a:schemeClr val="tx2"/>
                </a:solidFill>
                <a:latin typeface="Arial" panose="020B0604020202020204" pitchFamily="34" charset="0"/>
                <a:cs typeface="Arial" panose="020B0604020202020204" pitchFamily="34" charset="0"/>
              </a:rPr>
              <a:t>Indicate the publication date </a:t>
            </a:r>
          </a:p>
        </p:txBody>
      </p:sp>
      <p:sp>
        <p:nvSpPr>
          <p:cNvPr id="6" name="Rectangle 5"/>
          <p:cNvSpPr/>
          <p:nvPr/>
        </p:nvSpPr>
        <p:spPr>
          <a:xfrm>
            <a:off x="1774207" y="3025283"/>
            <a:ext cx="4572000" cy="307777"/>
          </a:xfrm>
          <a:prstGeom prst="rect">
            <a:avLst/>
          </a:prstGeom>
        </p:spPr>
        <p:txBody>
          <a:bodyPr>
            <a:spAutoFit/>
          </a:bodyPr>
          <a:lstStyle/>
          <a:p>
            <a:pPr lvl="1"/>
            <a:r>
              <a:rPr lang="en-US" sz="1400" dirty="0">
                <a:solidFill>
                  <a:schemeClr val="tx2"/>
                </a:solidFill>
                <a:latin typeface="Arial" panose="020B0604020202020204" pitchFamily="34" charset="0"/>
                <a:cs typeface="Arial" panose="020B0604020202020204" pitchFamily="34" charset="0"/>
              </a:rPr>
              <a:t>Show the INID code 43/45 (when possible)</a:t>
            </a:r>
          </a:p>
        </p:txBody>
      </p:sp>
      <p:sp>
        <p:nvSpPr>
          <p:cNvPr id="12" name="Rectangle 11"/>
          <p:cNvSpPr>
            <a:spLocks/>
          </p:cNvSpPr>
          <p:nvPr/>
        </p:nvSpPr>
        <p:spPr bwMode="auto">
          <a:xfrm>
            <a:off x="643063" y="1029945"/>
            <a:ext cx="8103429" cy="270030"/>
          </a:xfrm>
          <a:prstGeom prst="rect">
            <a:avLst/>
          </a:prstGeom>
          <a:noFill/>
          <a:ln w="28575">
            <a:solidFill>
              <a:schemeClr val="accent1">
                <a:lumMod val="60000"/>
                <a:lumOff val="40000"/>
              </a:schemeClr>
            </a:solidFill>
          </a:ln>
        </p:spPr>
        <p:txBody>
          <a:bodyPr lIns="0" tIns="0" rIns="0" bIns="0" anchor="ctr"/>
          <a:lstStyle/>
          <a:p>
            <a:pPr marL="85725"/>
            <a:r>
              <a:rPr lang="en-US" sz="1500" b="1" spc="-71" dirty="0">
                <a:solidFill>
                  <a:schemeClr val="tx2">
                    <a:lumMod val="40000"/>
                    <a:lumOff val="60000"/>
                  </a:schemeClr>
                </a:solidFill>
                <a:latin typeface="Arial"/>
                <a:ea typeface="Open Sans" panose="020B0606030504020204" pitchFamily="34" charset="0"/>
                <a:cs typeface="Arial"/>
              </a:rPr>
              <a:t>Means for establishing the date of disclosure</a:t>
            </a:r>
          </a:p>
        </p:txBody>
      </p:sp>
      <p:sp>
        <p:nvSpPr>
          <p:cNvPr id="11" name="Rectangle 16"/>
          <p:cNvSpPr>
            <a:spLocks/>
          </p:cNvSpPr>
          <p:nvPr/>
        </p:nvSpPr>
        <p:spPr bwMode="auto">
          <a:xfrm>
            <a:off x="1067144" y="271164"/>
            <a:ext cx="7688494"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UltraLight"/>
              </a:rPr>
              <a:t>Convergence Project: </a:t>
            </a: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pitchFamily="2" charset="0"/>
              </a:rPr>
              <a:t>CP10. </a:t>
            </a:r>
            <a:r>
              <a:rPr lang="en-GB" sz="1100" spc="-71" dirty="0">
                <a:solidFill>
                  <a:srgbClr val="FFFFFF">
                    <a:lumMod val="65000"/>
                  </a:srgbClr>
                </a:solidFill>
                <a:latin typeface="Arial" panose="020B0604020202020204" pitchFamily="34" charset="0"/>
                <a:ea typeface="Helvetica Neue UltraLight"/>
                <a:cs typeface="Arial" panose="020B0604020202020204" pitchFamily="34" charset="0"/>
              </a:rPr>
              <a:t>Criteria for assessing disclosure of designs on the internet</a:t>
            </a:r>
          </a:p>
        </p:txBody>
      </p:sp>
      <p:sp>
        <p:nvSpPr>
          <p:cNvPr id="14" name="Rectangle 13"/>
          <p:cNvSpPr/>
          <p:nvPr/>
        </p:nvSpPr>
        <p:spPr>
          <a:xfrm rot="16200000">
            <a:off x="-947499" y="2890537"/>
            <a:ext cx="3519679" cy="338554"/>
          </a:xfrm>
          <a:prstGeom prst="rect">
            <a:avLst/>
          </a:prstGeom>
          <a:solidFill>
            <a:schemeClr val="tx2">
              <a:lumMod val="40000"/>
              <a:lumOff val="60000"/>
            </a:schemeClr>
          </a:solidFill>
        </p:spPr>
        <p:txBody>
          <a:bodyPr wrap="square">
            <a:spAutoFit/>
          </a:bodyPr>
          <a:lstStyle/>
          <a:p>
            <a:pPr marL="85725" algn="ctr"/>
            <a:r>
              <a:rPr lang="en-US" sz="1600" b="1" spc="-71" dirty="0">
                <a:solidFill>
                  <a:schemeClr val="bg1"/>
                </a:solidFill>
                <a:latin typeface="Arial"/>
                <a:ea typeface="Open Sans" panose="020B0606030504020204" pitchFamily="34" charset="0"/>
                <a:cs typeface="Arial"/>
              </a:rPr>
              <a:t>Printouts and Screenshots</a:t>
            </a:r>
          </a:p>
        </p:txBody>
      </p:sp>
    </p:spTree>
    <p:extLst>
      <p:ext uri="{BB962C8B-B14F-4D97-AF65-F5344CB8AC3E}">
        <p14:creationId xmlns:p14="http://schemas.microsoft.com/office/powerpoint/2010/main" val="14115418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17" name="TextBox 16"/>
          <p:cNvSpPr txBox="1"/>
          <p:nvPr/>
        </p:nvSpPr>
        <p:spPr>
          <a:xfrm>
            <a:off x="1067141" y="2776867"/>
            <a:ext cx="3627633" cy="646331"/>
          </a:xfrm>
          <a:prstGeom prst="rect">
            <a:avLst/>
          </a:prstGeom>
          <a:noFill/>
        </p:spPr>
        <p:txBody>
          <a:bodyPr wrap="square" rtlCol="0">
            <a:spAutoFit/>
          </a:bodyPr>
          <a:lstStyle/>
          <a:p>
            <a:pPr algn="just"/>
            <a:r>
              <a:rPr lang="en-US" sz="1200" dirty="0">
                <a:solidFill>
                  <a:schemeClr val="tx2"/>
                </a:solidFill>
                <a:latin typeface="Arial" panose="020B0604020202020204" pitchFamily="34" charset="0"/>
                <a:cs typeface="Arial" panose="020B0604020202020204" pitchFamily="34" charset="0"/>
                <a:hlinkClick r:id="rId5"/>
              </a:rPr>
              <a:t>ICD 9822 </a:t>
            </a:r>
            <a:r>
              <a:rPr lang="en-US" sz="1200" dirty="0">
                <a:solidFill>
                  <a:schemeClr val="tx2"/>
                </a:solidFill>
                <a:latin typeface="Arial" panose="020B0604020202020204" pitchFamily="34" charset="0"/>
                <a:cs typeface="Arial" panose="020B0604020202020204" pitchFamily="34" charset="0"/>
              </a:rPr>
              <a:t>of 13/07/2015 </a:t>
            </a:r>
            <a:r>
              <a:rPr lang="en-US" sz="1200" b="1" dirty="0">
                <a:solidFill>
                  <a:schemeClr val="tx2"/>
                </a:solidFill>
                <a:latin typeface="Arial" panose="020B0604020202020204" pitchFamily="34" charset="0"/>
                <a:cs typeface="Arial" panose="020B0604020202020204" pitchFamily="34" charset="0"/>
              </a:rPr>
              <a:t>(‘Hedges, fences’),</a:t>
            </a:r>
            <a:r>
              <a:rPr lang="en-US" sz="1200" dirty="0">
                <a:solidFill>
                  <a:srgbClr val="183D8C"/>
                </a:solidFill>
                <a:latin typeface="Arial" panose="020B0604020202020204" pitchFamily="34" charset="0"/>
                <a:cs typeface="Arial" panose="020B0604020202020204" pitchFamily="34" charset="0"/>
              </a:rPr>
              <a:t>  §</a:t>
            </a:r>
            <a:r>
              <a:rPr lang="en-US" sz="1200" dirty="0">
                <a:solidFill>
                  <a:schemeClr val="tx2"/>
                </a:solidFill>
                <a:latin typeface="Arial" panose="020B0604020202020204" pitchFamily="34" charset="0"/>
                <a:cs typeface="Arial" panose="020B0604020202020204" pitchFamily="34" charset="0"/>
              </a:rPr>
              <a:t> 12 </a:t>
            </a:r>
          </a:p>
          <a:p>
            <a:pPr algn="just"/>
            <a:r>
              <a:rPr lang="en-US" sz="1200" dirty="0">
                <a:solidFill>
                  <a:schemeClr val="tx2"/>
                </a:solidFill>
                <a:latin typeface="Arial" panose="020B0604020202020204" pitchFamily="34" charset="0"/>
                <a:cs typeface="Arial" panose="020B0604020202020204" pitchFamily="34" charset="0"/>
              </a:rPr>
              <a:t>EUIPO</a:t>
            </a:r>
          </a:p>
          <a:p>
            <a:pPr algn="just"/>
            <a:endParaRPr lang="en-US" sz="1200" dirty="0">
              <a:solidFill>
                <a:schemeClr val="tx2"/>
              </a:solidFill>
              <a:latin typeface="Arial" panose="020B0604020202020204" pitchFamily="34" charset="0"/>
              <a:cs typeface="Arial" panose="020B0604020202020204" pitchFamily="34" charset="0"/>
            </a:endParaRPr>
          </a:p>
        </p:txBody>
      </p:sp>
      <p:sp>
        <p:nvSpPr>
          <p:cNvPr id="7" name="Rectangle 6"/>
          <p:cNvSpPr/>
          <p:nvPr/>
        </p:nvSpPr>
        <p:spPr>
          <a:xfrm>
            <a:off x="4734264" y="2775303"/>
            <a:ext cx="3701527" cy="523220"/>
          </a:xfrm>
          <a:prstGeom prst="rect">
            <a:avLst/>
          </a:prstGeom>
          <a:solidFill>
            <a:schemeClr val="accent1">
              <a:lumMod val="20000"/>
              <a:lumOff val="80000"/>
            </a:schemeClr>
          </a:solidFill>
        </p:spPr>
        <p:txBody>
          <a:bodyPr wrap="square">
            <a:spAutoFit/>
          </a:bodyPr>
          <a:lstStyle/>
          <a:p>
            <a:pPr algn="just"/>
            <a:r>
              <a:rPr lang="es-ES" sz="1400" i="1" dirty="0">
                <a:solidFill>
                  <a:srgbClr val="002060"/>
                </a:solidFill>
                <a:latin typeface="Arial" panose="020B0604020202020204" pitchFamily="34" charset="0"/>
                <a:cs typeface="Arial" panose="020B0604020202020204" pitchFamily="34" charset="0"/>
              </a:rPr>
              <a:t>Show the publication date and/or the INID code 43 or 45</a:t>
            </a:r>
            <a:endParaRPr lang="en-US" sz="1400" i="1" dirty="0">
              <a:solidFill>
                <a:srgbClr val="002060"/>
              </a:solidFill>
              <a:latin typeface="Arial" panose="020B0604020202020204" pitchFamily="34" charset="0"/>
              <a:cs typeface="Arial" panose="020B0604020202020204" pitchFamily="34" charset="0"/>
            </a:endParaRPr>
          </a:p>
        </p:txBody>
      </p:sp>
      <p:sp>
        <p:nvSpPr>
          <p:cNvPr id="20" name="TextBox 19"/>
          <p:cNvSpPr txBox="1"/>
          <p:nvPr/>
        </p:nvSpPr>
        <p:spPr>
          <a:xfrm>
            <a:off x="4734264" y="2281112"/>
            <a:ext cx="3013227" cy="338554"/>
          </a:xfrm>
          <a:prstGeom prst="rect">
            <a:avLst/>
          </a:prstGeom>
          <a:noFill/>
        </p:spPr>
        <p:txBody>
          <a:bodyPr wrap="square" rtlCol="0">
            <a:spAutoFit/>
          </a:bodyPr>
          <a:lstStyle/>
          <a:p>
            <a:r>
              <a:rPr lang="es-ES" sz="1600" b="1" dirty="0">
                <a:solidFill>
                  <a:schemeClr val="tx2"/>
                </a:solidFill>
                <a:latin typeface="Arial" panose="020B0604020202020204" pitchFamily="34" charset="0"/>
                <a:cs typeface="Arial" panose="020B0604020202020204" pitchFamily="34" charset="0"/>
              </a:rPr>
              <a:t>CP10</a:t>
            </a:r>
          </a:p>
        </p:txBody>
      </p:sp>
      <p:cxnSp>
        <p:nvCxnSpPr>
          <p:cNvPr id="21" name="Straight Connector 20"/>
          <p:cNvCxnSpPr/>
          <p:nvPr/>
        </p:nvCxnSpPr>
        <p:spPr>
          <a:xfrm>
            <a:off x="1067142" y="2677943"/>
            <a:ext cx="7334247" cy="0"/>
          </a:xfrm>
          <a:prstGeom prst="line">
            <a:avLst/>
          </a:prstGeom>
        </p:spPr>
        <p:style>
          <a:lnRef idx="2">
            <a:schemeClr val="accent1"/>
          </a:lnRef>
          <a:fillRef idx="0">
            <a:schemeClr val="accent1"/>
          </a:fillRef>
          <a:effectRef idx="1">
            <a:schemeClr val="accent1"/>
          </a:effectRef>
          <a:fontRef idx="minor">
            <a:schemeClr val="tx1"/>
          </a:fontRef>
        </p:style>
      </p:cxnSp>
      <p:sp>
        <p:nvSpPr>
          <p:cNvPr id="23" name="Rectangle 22"/>
          <p:cNvSpPr>
            <a:spLocks/>
          </p:cNvSpPr>
          <p:nvPr/>
        </p:nvSpPr>
        <p:spPr bwMode="auto">
          <a:xfrm>
            <a:off x="652210" y="734800"/>
            <a:ext cx="8103428" cy="270030"/>
          </a:xfrm>
          <a:prstGeom prst="rect">
            <a:avLst/>
          </a:prstGeom>
          <a:solidFill>
            <a:srgbClr val="024DA1"/>
          </a:solidFill>
          <a:ln>
            <a:noFill/>
          </a:ln>
        </p:spPr>
        <p:txBody>
          <a:bodyPr lIns="0" tIns="0" rIns="0" bIns="0" anchor="ctr"/>
          <a:lstStyle/>
          <a:p>
            <a:pPr marL="85725"/>
            <a:r>
              <a:rPr lang="en-IE" sz="1500" b="1" spc="-71" dirty="0">
                <a:solidFill>
                  <a:srgbClr val="FFFCF6"/>
                </a:solidFill>
                <a:latin typeface="Arial"/>
                <a:ea typeface="Open Sans" panose="020B0606030504020204" pitchFamily="34" charset="0"/>
                <a:cs typeface="Arial"/>
              </a:rPr>
              <a:t>CP10: Common Practice Principles</a:t>
            </a:r>
          </a:p>
        </p:txBody>
      </p:sp>
      <p:sp>
        <p:nvSpPr>
          <p:cNvPr id="26" name="Rectangle 16"/>
          <p:cNvSpPr>
            <a:spLocks/>
          </p:cNvSpPr>
          <p:nvPr/>
        </p:nvSpPr>
        <p:spPr bwMode="auto">
          <a:xfrm>
            <a:off x="1067144" y="271164"/>
            <a:ext cx="7688494"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UltraLight"/>
              </a:rPr>
              <a:t>Convergence Project: </a:t>
            </a: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pitchFamily="2" charset="0"/>
              </a:rPr>
              <a:t>CP10. </a:t>
            </a:r>
            <a:r>
              <a:rPr lang="en-GB" sz="1100" spc="-71" dirty="0">
                <a:solidFill>
                  <a:srgbClr val="FFFFFF">
                    <a:lumMod val="65000"/>
                  </a:srgbClr>
                </a:solidFill>
                <a:latin typeface="Arial" panose="020B0604020202020204" pitchFamily="34" charset="0"/>
                <a:ea typeface="Helvetica Neue UltraLight"/>
                <a:cs typeface="Arial" panose="020B0604020202020204" pitchFamily="34" charset="0"/>
              </a:rPr>
              <a:t>Criteria for assessing disclosure of designs on the internet</a:t>
            </a:r>
          </a:p>
        </p:txBody>
      </p:sp>
      <p:sp>
        <p:nvSpPr>
          <p:cNvPr id="25" name="Rectangle 24"/>
          <p:cNvSpPr>
            <a:spLocks/>
          </p:cNvSpPr>
          <p:nvPr/>
        </p:nvSpPr>
        <p:spPr bwMode="auto">
          <a:xfrm>
            <a:off x="643063" y="1047140"/>
            <a:ext cx="8103429" cy="270030"/>
          </a:xfrm>
          <a:prstGeom prst="rect">
            <a:avLst/>
          </a:prstGeom>
          <a:noFill/>
          <a:ln w="28575">
            <a:solidFill>
              <a:schemeClr val="accent1">
                <a:lumMod val="60000"/>
                <a:lumOff val="40000"/>
              </a:schemeClr>
            </a:solidFill>
          </a:ln>
        </p:spPr>
        <p:txBody>
          <a:bodyPr lIns="0" tIns="0" rIns="0" bIns="0" anchor="ctr"/>
          <a:lstStyle/>
          <a:p>
            <a:pPr marL="85725"/>
            <a:r>
              <a:rPr lang="en-US" sz="1500" b="1" spc="-71" dirty="0">
                <a:solidFill>
                  <a:schemeClr val="tx2">
                    <a:lumMod val="40000"/>
                    <a:lumOff val="60000"/>
                  </a:schemeClr>
                </a:solidFill>
                <a:latin typeface="Arial"/>
                <a:ea typeface="Open Sans" panose="020B0606030504020204" pitchFamily="34" charset="0"/>
                <a:cs typeface="Arial"/>
              </a:rPr>
              <a:t>Means for establishing the date of disclosure</a:t>
            </a:r>
          </a:p>
        </p:txBody>
      </p:sp>
      <p:sp>
        <p:nvSpPr>
          <p:cNvPr id="27" name="Rectangle 26"/>
          <p:cNvSpPr/>
          <p:nvPr/>
        </p:nvSpPr>
        <p:spPr>
          <a:xfrm rot="16200000">
            <a:off x="-938901" y="2899135"/>
            <a:ext cx="3502484" cy="338554"/>
          </a:xfrm>
          <a:prstGeom prst="rect">
            <a:avLst/>
          </a:prstGeom>
          <a:solidFill>
            <a:schemeClr val="tx2">
              <a:lumMod val="40000"/>
              <a:lumOff val="60000"/>
            </a:schemeClr>
          </a:solidFill>
        </p:spPr>
        <p:txBody>
          <a:bodyPr wrap="square">
            <a:spAutoFit/>
          </a:bodyPr>
          <a:lstStyle/>
          <a:p>
            <a:pPr marL="85725" algn="ctr"/>
            <a:r>
              <a:rPr lang="en-US" sz="1600" b="1" spc="-71" dirty="0">
                <a:solidFill>
                  <a:schemeClr val="bg1"/>
                </a:solidFill>
                <a:latin typeface="Arial"/>
                <a:ea typeface="Open Sans" panose="020B0606030504020204" pitchFamily="34" charset="0"/>
                <a:cs typeface="Arial"/>
              </a:rPr>
              <a:t>Printouts and Screenshots</a:t>
            </a:r>
          </a:p>
        </p:txBody>
      </p:sp>
      <p:grpSp>
        <p:nvGrpSpPr>
          <p:cNvPr id="28" name="Group 27"/>
          <p:cNvGrpSpPr/>
          <p:nvPr/>
        </p:nvGrpSpPr>
        <p:grpSpPr>
          <a:xfrm>
            <a:off x="812341" y="1472042"/>
            <a:ext cx="3280871" cy="731180"/>
            <a:chOff x="893712" y="65022"/>
            <a:chExt cx="2297804" cy="731180"/>
          </a:xfrm>
        </p:grpSpPr>
        <p:sp>
          <p:nvSpPr>
            <p:cNvPr id="29" name="Round Diagonal Corner Rectangle 28"/>
            <p:cNvSpPr/>
            <p:nvPr/>
          </p:nvSpPr>
          <p:spPr>
            <a:xfrm rot="10800000">
              <a:off x="1121811" y="65022"/>
              <a:ext cx="2069705" cy="571075"/>
            </a:xfrm>
            <a:prstGeom prst="round2Diag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0" name="Round Diagonal Corner Rectangle 4"/>
            <p:cNvSpPr txBox="1"/>
            <p:nvPr/>
          </p:nvSpPr>
          <p:spPr>
            <a:xfrm>
              <a:off x="893712" y="280883"/>
              <a:ext cx="2013949" cy="51531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0641" tIns="60960" rIns="113792" bIns="60960" numCol="1" spcCol="1270" anchor="ctr" anchorCtr="0">
              <a:noAutofit/>
            </a:bodyPr>
            <a:lstStyle/>
            <a:p>
              <a:pPr lvl="0" algn="l" defTabSz="711200">
                <a:lnSpc>
                  <a:spcPct val="90000"/>
                </a:lnSpc>
                <a:spcBef>
                  <a:spcPct val="0"/>
                </a:spcBef>
                <a:spcAft>
                  <a:spcPct val="35000"/>
                </a:spcAft>
              </a:pPr>
              <a:r>
                <a:rPr lang="en-IE" sz="1600" b="1" kern="1200" dirty="0">
                  <a:latin typeface="Arial" panose="020B0604020202020204" pitchFamily="34" charset="0"/>
                  <a:cs typeface="Arial" panose="020B0604020202020204" pitchFamily="34" charset="0"/>
                </a:rPr>
                <a:t>Online databases</a:t>
              </a:r>
              <a:br>
                <a:rPr lang="en-IE" sz="1600" b="1" kern="1200" dirty="0">
                  <a:latin typeface="Arial" panose="020B0604020202020204" pitchFamily="34" charset="0"/>
                  <a:cs typeface="Arial" panose="020B0604020202020204" pitchFamily="34" charset="0"/>
                </a:rPr>
              </a:br>
              <a:endParaRPr lang="en-IE" sz="1000" i="1" dirty="0">
                <a:latin typeface="Arial" panose="020B0604020202020204" pitchFamily="34" charset="0"/>
                <a:cs typeface="Arial" panose="020B0604020202020204" pitchFamily="34" charset="0"/>
              </a:endParaRPr>
            </a:p>
            <a:p>
              <a:pPr lvl="0" algn="l" defTabSz="711200">
                <a:lnSpc>
                  <a:spcPct val="90000"/>
                </a:lnSpc>
                <a:spcBef>
                  <a:spcPct val="0"/>
                </a:spcBef>
                <a:spcAft>
                  <a:spcPct val="35000"/>
                </a:spcAft>
              </a:pPr>
              <a:endParaRPr lang="en-IE" sz="1600" b="1" kern="1200" dirty="0">
                <a:latin typeface="Arial" panose="020B0604020202020204" pitchFamily="34" charset="0"/>
                <a:cs typeface="Arial" panose="020B0604020202020204" pitchFamily="34" charset="0"/>
              </a:endParaRPr>
            </a:p>
          </p:txBody>
        </p:sp>
      </p:grpSp>
      <p:pic>
        <p:nvPicPr>
          <p:cNvPr id="5" name="Picture 4"/>
          <p:cNvPicPr>
            <a:picLocks noChangeAspect="1"/>
          </p:cNvPicPr>
          <p:nvPr/>
        </p:nvPicPr>
        <p:blipFill>
          <a:blip r:embed="rId6"/>
          <a:stretch>
            <a:fillRect/>
          </a:stretch>
        </p:blipFill>
        <p:spPr>
          <a:xfrm>
            <a:off x="2418042" y="3251589"/>
            <a:ext cx="925830" cy="1337937"/>
          </a:xfrm>
          <a:prstGeom prst="rect">
            <a:avLst/>
          </a:prstGeom>
        </p:spPr>
      </p:pic>
    </p:spTree>
    <p:extLst>
      <p:ext uri="{BB962C8B-B14F-4D97-AF65-F5344CB8AC3E}">
        <p14:creationId xmlns:p14="http://schemas.microsoft.com/office/powerpoint/2010/main" val="23848565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5"/>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custDataLst>
              <p:tags r:id="rId2"/>
            </p:custDataLst>
          </p:nvPr>
        </p:nvPicPr>
        <p:blipFill rotWithShape="1">
          <a:blip r:embed="rId6">
            <a:extLst>
              <a:ext uri="{28A0092B-C50C-407E-A947-70E740481C1C}">
                <a14:useLocalDpi xmlns:a14="http://schemas.microsoft.com/office/drawing/2010/main" val="0"/>
              </a:ext>
            </a:extLst>
          </a:blip>
          <a:srcRect l="22069" t="10641" r="22497" b="9891"/>
          <a:stretch/>
        </p:blipFill>
        <p:spPr>
          <a:xfrm>
            <a:off x="7561729" y="2755732"/>
            <a:ext cx="1025148" cy="1469618"/>
          </a:xfrm>
          <a:prstGeom prst="rect">
            <a:avLst/>
          </a:prstGeom>
        </p:spPr>
      </p:pic>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85512" y="3588439"/>
            <a:ext cx="999674" cy="977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a:spLocks/>
          </p:cNvSpPr>
          <p:nvPr/>
        </p:nvSpPr>
        <p:spPr bwMode="auto">
          <a:xfrm>
            <a:off x="652209" y="1017812"/>
            <a:ext cx="8103429" cy="270030"/>
          </a:xfrm>
          <a:prstGeom prst="rect">
            <a:avLst/>
          </a:prstGeom>
          <a:noFill/>
          <a:ln w="28575">
            <a:solidFill>
              <a:schemeClr val="accent1">
                <a:lumMod val="60000"/>
                <a:lumOff val="40000"/>
              </a:schemeClr>
            </a:solidFill>
          </a:ln>
        </p:spPr>
        <p:txBody>
          <a:bodyPr lIns="0" tIns="0" rIns="0" bIns="0" anchor="ctr"/>
          <a:lstStyle/>
          <a:p>
            <a:pPr marL="85725"/>
            <a:r>
              <a:rPr lang="en-US" sz="1500" b="1" spc="-71" dirty="0">
                <a:solidFill>
                  <a:schemeClr val="tx2">
                    <a:lumMod val="40000"/>
                    <a:lumOff val="60000"/>
                  </a:schemeClr>
                </a:solidFill>
                <a:latin typeface="Arial"/>
                <a:ea typeface="Open Sans" panose="020B0606030504020204" pitchFamily="34" charset="0"/>
                <a:cs typeface="Arial"/>
              </a:rPr>
              <a:t>Means for establishing the date of disclosure</a:t>
            </a:r>
          </a:p>
        </p:txBody>
      </p:sp>
      <p:sp>
        <p:nvSpPr>
          <p:cNvPr id="3" name="Rectangle 2"/>
          <p:cNvSpPr>
            <a:spLocks/>
          </p:cNvSpPr>
          <p:nvPr/>
        </p:nvSpPr>
        <p:spPr bwMode="auto">
          <a:xfrm>
            <a:off x="652210" y="713908"/>
            <a:ext cx="8103428" cy="270030"/>
          </a:xfrm>
          <a:prstGeom prst="rect">
            <a:avLst/>
          </a:prstGeom>
          <a:solidFill>
            <a:srgbClr val="024DA1"/>
          </a:solidFill>
          <a:ln>
            <a:noFill/>
          </a:ln>
        </p:spPr>
        <p:txBody>
          <a:bodyPr lIns="0" tIns="0" rIns="0" bIns="0" anchor="ctr"/>
          <a:lstStyle/>
          <a:p>
            <a:pPr marL="85725"/>
            <a:r>
              <a:rPr lang="en-IE" sz="1500" b="1" spc="-71" dirty="0">
                <a:solidFill>
                  <a:srgbClr val="FFFCF6"/>
                </a:solidFill>
                <a:latin typeface="Arial"/>
                <a:ea typeface="Open Sans" panose="020B0606030504020204" pitchFamily="34" charset="0"/>
                <a:cs typeface="Arial"/>
              </a:rPr>
              <a:t>CP10: Common Practice Principles</a:t>
            </a:r>
          </a:p>
        </p:txBody>
      </p:sp>
      <p:sp>
        <p:nvSpPr>
          <p:cNvPr id="2" name="Rectangle 1"/>
          <p:cNvSpPr/>
          <p:nvPr/>
        </p:nvSpPr>
        <p:spPr>
          <a:xfrm>
            <a:off x="1067144" y="1971923"/>
            <a:ext cx="7688494" cy="1815882"/>
          </a:xfrm>
          <a:prstGeom prst="rect">
            <a:avLst/>
          </a:prstGeom>
        </p:spPr>
        <p:txBody>
          <a:bodyPr wrap="square">
            <a:spAutoFit/>
          </a:bodyPr>
          <a:lstStyle/>
          <a:p>
            <a:endParaRPr lang="en-US" sz="1600" dirty="0">
              <a:solidFill>
                <a:schemeClr val="tx2"/>
              </a:solidFill>
              <a:latin typeface="Arial" panose="020B0604020202020204" pitchFamily="34" charset="0"/>
              <a:cs typeface="Arial" panose="020B0604020202020204" pitchFamily="34" charset="0"/>
            </a:endParaRPr>
          </a:p>
          <a:p>
            <a:r>
              <a:rPr lang="en-US" sz="1600" i="1" dirty="0">
                <a:solidFill>
                  <a:schemeClr val="tx2"/>
                </a:solidFill>
                <a:latin typeface="Arial" panose="020B0604020202020204" pitchFamily="34" charset="0"/>
                <a:cs typeface="Arial" panose="020B0604020202020204" pitchFamily="34" charset="0"/>
              </a:rPr>
              <a:t>Relevant date: </a:t>
            </a:r>
          </a:p>
          <a:p>
            <a:endParaRPr lang="en-US" sz="1600" i="1" dirty="0">
              <a:solidFill>
                <a:schemeClr val="tx2"/>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1600" dirty="0">
                <a:solidFill>
                  <a:schemeClr val="tx2"/>
                </a:solidFill>
                <a:latin typeface="Arial" panose="020B0604020202020204" pitchFamily="34" charset="0"/>
                <a:cs typeface="Arial" panose="020B0604020202020204" pitchFamily="34" charset="0"/>
              </a:rPr>
              <a:t>When image/video viewed, or</a:t>
            </a:r>
          </a:p>
          <a:p>
            <a:pPr lvl="1"/>
            <a:endParaRPr lang="en-US" sz="1600" dirty="0">
              <a:solidFill>
                <a:schemeClr val="tx2"/>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1600" dirty="0">
                <a:solidFill>
                  <a:schemeClr val="tx2"/>
                </a:solidFill>
                <a:latin typeface="Arial" panose="020B0604020202020204" pitchFamily="34" charset="0"/>
                <a:cs typeface="Arial" panose="020B0604020202020204" pitchFamily="34" charset="0"/>
              </a:rPr>
              <a:t>When made available for viewing/downloading</a:t>
            </a:r>
          </a:p>
          <a:p>
            <a:endParaRPr lang="en-US" sz="1600" dirty="0">
              <a:solidFill>
                <a:schemeClr val="tx2"/>
              </a:solidFill>
              <a:latin typeface="Arial" panose="020B0604020202020204" pitchFamily="34" charset="0"/>
              <a:cs typeface="Arial" panose="020B0604020202020204" pitchFamily="34" charset="0"/>
            </a:endParaRPr>
          </a:p>
        </p:txBody>
      </p:sp>
      <p:sp>
        <p:nvSpPr>
          <p:cNvPr id="19" name="Rectangle 16"/>
          <p:cNvSpPr>
            <a:spLocks/>
          </p:cNvSpPr>
          <p:nvPr/>
        </p:nvSpPr>
        <p:spPr bwMode="auto">
          <a:xfrm>
            <a:off x="1067144" y="271164"/>
            <a:ext cx="7688494"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UltraLight"/>
              </a:rPr>
              <a:t>Convergence Project: </a:t>
            </a: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pitchFamily="2" charset="0"/>
              </a:rPr>
              <a:t>CP10. </a:t>
            </a:r>
            <a:r>
              <a:rPr lang="en-GB" sz="1100" spc="-71" dirty="0">
                <a:solidFill>
                  <a:srgbClr val="FFFFFF">
                    <a:lumMod val="65000"/>
                  </a:srgbClr>
                </a:solidFill>
                <a:latin typeface="Arial" panose="020B0604020202020204" pitchFamily="34" charset="0"/>
                <a:ea typeface="Helvetica Neue UltraLight"/>
                <a:cs typeface="Arial" panose="020B0604020202020204" pitchFamily="34" charset="0"/>
              </a:rPr>
              <a:t>Criteria for assessing disclosure of designs on the internet</a:t>
            </a:r>
          </a:p>
        </p:txBody>
      </p:sp>
      <p:sp>
        <p:nvSpPr>
          <p:cNvPr id="20" name="Rectangle 19"/>
          <p:cNvSpPr/>
          <p:nvPr/>
        </p:nvSpPr>
        <p:spPr>
          <a:xfrm rot="16200000">
            <a:off x="-944419" y="2884471"/>
            <a:ext cx="3531812" cy="338554"/>
          </a:xfrm>
          <a:prstGeom prst="rect">
            <a:avLst/>
          </a:prstGeom>
          <a:solidFill>
            <a:schemeClr val="tx2">
              <a:lumMod val="40000"/>
              <a:lumOff val="60000"/>
            </a:schemeClr>
          </a:solidFill>
        </p:spPr>
        <p:txBody>
          <a:bodyPr wrap="square">
            <a:spAutoFit/>
          </a:bodyPr>
          <a:lstStyle/>
          <a:p>
            <a:pPr marL="85725" algn="ctr"/>
            <a:r>
              <a:rPr lang="en-US" sz="1600" b="1" spc="-71" dirty="0">
                <a:solidFill>
                  <a:schemeClr val="bg1"/>
                </a:solidFill>
                <a:latin typeface="Arial"/>
                <a:ea typeface="Open Sans" panose="020B0606030504020204" pitchFamily="34" charset="0"/>
                <a:cs typeface="Arial"/>
              </a:rPr>
              <a:t>Images and Videos</a:t>
            </a:r>
          </a:p>
        </p:txBody>
      </p:sp>
      <p:sp>
        <p:nvSpPr>
          <p:cNvPr id="4" name="AutoShape 2" descr="Image result for calendar month d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19313911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9" name="Rectangle 8"/>
          <p:cNvSpPr>
            <a:spLocks/>
          </p:cNvSpPr>
          <p:nvPr/>
        </p:nvSpPr>
        <p:spPr bwMode="auto">
          <a:xfrm>
            <a:off x="652208" y="1032882"/>
            <a:ext cx="8103429" cy="270030"/>
          </a:xfrm>
          <a:prstGeom prst="rect">
            <a:avLst/>
          </a:prstGeom>
          <a:noFill/>
          <a:ln w="28575">
            <a:solidFill>
              <a:schemeClr val="accent1">
                <a:lumMod val="60000"/>
                <a:lumOff val="40000"/>
              </a:schemeClr>
            </a:solidFill>
          </a:ln>
        </p:spPr>
        <p:txBody>
          <a:bodyPr lIns="0" tIns="0" rIns="0" bIns="0" anchor="ctr"/>
          <a:lstStyle/>
          <a:p>
            <a:pPr marL="85725"/>
            <a:r>
              <a:rPr lang="en-US" sz="1500" b="1" spc="-71" dirty="0">
                <a:solidFill>
                  <a:schemeClr val="tx2">
                    <a:lumMod val="40000"/>
                    <a:lumOff val="60000"/>
                  </a:schemeClr>
                </a:solidFill>
                <a:latin typeface="Arial"/>
                <a:ea typeface="Open Sans" panose="020B0606030504020204" pitchFamily="34" charset="0"/>
                <a:cs typeface="Arial"/>
              </a:rPr>
              <a:t>Means for establishing the date of disclosure</a:t>
            </a:r>
          </a:p>
        </p:txBody>
      </p:sp>
      <p:sp>
        <p:nvSpPr>
          <p:cNvPr id="3" name="Rectangle 2"/>
          <p:cNvSpPr>
            <a:spLocks/>
          </p:cNvSpPr>
          <p:nvPr/>
        </p:nvSpPr>
        <p:spPr bwMode="auto">
          <a:xfrm>
            <a:off x="652209" y="699455"/>
            <a:ext cx="8103428" cy="270030"/>
          </a:xfrm>
          <a:prstGeom prst="rect">
            <a:avLst/>
          </a:prstGeom>
          <a:solidFill>
            <a:srgbClr val="024DA1"/>
          </a:solidFill>
          <a:ln>
            <a:noFill/>
          </a:ln>
        </p:spPr>
        <p:txBody>
          <a:bodyPr lIns="0" tIns="0" rIns="0" bIns="0" anchor="ctr"/>
          <a:lstStyle/>
          <a:p>
            <a:pPr marL="85725"/>
            <a:r>
              <a:rPr lang="en-IE" sz="1500" b="1" spc="-71" dirty="0">
                <a:solidFill>
                  <a:srgbClr val="FFFCF6"/>
                </a:solidFill>
                <a:latin typeface="Arial"/>
                <a:ea typeface="Open Sans" panose="020B0606030504020204" pitchFamily="34" charset="0"/>
                <a:cs typeface="Arial"/>
              </a:rPr>
              <a:t>CP10: Common Practice Principles</a:t>
            </a:r>
          </a:p>
        </p:txBody>
      </p:sp>
      <p:sp>
        <p:nvSpPr>
          <p:cNvPr id="5" name="Rectangle 4"/>
          <p:cNvSpPr/>
          <p:nvPr/>
        </p:nvSpPr>
        <p:spPr>
          <a:xfrm>
            <a:off x="1526347" y="2327508"/>
            <a:ext cx="8103428" cy="1815882"/>
          </a:xfrm>
          <a:prstGeom prst="rect">
            <a:avLst/>
          </a:prstGeom>
        </p:spPr>
        <p:txBody>
          <a:bodyPr wrap="square">
            <a:spAutoFit/>
          </a:bodyPr>
          <a:lstStyle/>
          <a:p>
            <a:pPr lvl="1"/>
            <a:r>
              <a:rPr lang="en-US" sz="1400" dirty="0">
                <a:solidFill>
                  <a:schemeClr val="tx2"/>
                </a:solidFill>
                <a:latin typeface="Arial" panose="020B0604020202020204" pitchFamily="34" charset="0"/>
                <a:cs typeface="Arial" panose="020B0604020202020204" pitchFamily="34" charset="0"/>
              </a:rPr>
              <a:t>If the video itself is submitted:</a:t>
            </a:r>
          </a:p>
          <a:p>
            <a:pPr marL="1200150" lvl="2" indent="-285750">
              <a:buFont typeface="Arial" panose="020B0604020202020204" pitchFamily="34" charset="0"/>
              <a:buChar char="•"/>
            </a:pPr>
            <a:r>
              <a:rPr lang="en-US" sz="1400" dirty="0">
                <a:solidFill>
                  <a:schemeClr val="tx2"/>
                </a:solidFill>
                <a:latin typeface="Arial" panose="020B0604020202020204" pitchFamily="34" charset="0"/>
                <a:cs typeface="Arial" panose="020B0604020202020204" pitchFamily="34" charset="0"/>
              </a:rPr>
              <a:t>provide information on when and where the video was made available</a:t>
            </a:r>
          </a:p>
          <a:p>
            <a:pPr marL="1200150" lvl="2" indent="-285750">
              <a:buFont typeface="Arial" panose="020B0604020202020204" pitchFamily="34" charset="0"/>
              <a:buChar char="•"/>
            </a:pPr>
            <a:r>
              <a:rPr lang="en-US" sz="1400" dirty="0">
                <a:solidFill>
                  <a:schemeClr val="tx2"/>
                </a:solidFill>
                <a:latin typeface="Arial" panose="020B0604020202020204" pitchFamily="34" charset="0"/>
                <a:cs typeface="Arial" panose="020B0604020202020204" pitchFamily="34" charset="0"/>
              </a:rPr>
              <a:t>indicate exact moment the design is visible in the video</a:t>
            </a:r>
          </a:p>
          <a:p>
            <a:pPr lvl="2"/>
            <a:endParaRPr lang="en-US" sz="1400" dirty="0">
              <a:solidFill>
                <a:schemeClr val="tx2"/>
              </a:solidFill>
              <a:latin typeface="Arial" panose="020B0604020202020204" pitchFamily="34" charset="0"/>
              <a:cs typeface="Arial" panose="020B0604020202020204" pitchFamily="34" charset="0"/>
            </a:endParaRPr>
          </a:p>
          <a:p>
            <a:pPr lvl="1"/>
            <a:r>
              <a:rPr lang="en-US" sz="1400" dirty="0">
                <a:solidFill>
                  <a:schemeClr val="tx2"/>
                </a:solidFill>
                <a:latin typeface="Arial" panose="020B0604020202020204" pitchFamily="34" charset="0"/>
                <a:cs typeface="Arial" panose="020B0604020202020204" pitchFamily="34" charset="0"/>
              </a:rPr>
              <a:t>Comments by users can provide dates</a:t>
            </a:r>
          </a:p>
          <a:p>
            <a:pPr lvl="1"/>
            <a:endParaRPr lang="en-US" sz="1400" dirty="0">
              <a:solidFill>
                <a:schemeClr val="tx2"/>
              </a:solidFill>
              <a:latin typeface="Arial" panose="020B0604020202020204" pitchFamily="34" charset="0"/>
              <a:cs typeface="Arial" panose="020B0604020202020204" pitchFamily="34" charset="0"/>
            </a:endParaRPr>
          </a:p>
          <a:p>
            <a:pPr lvl="1"/>
            <a:r>
              <a:rPr lang="en-US" sz="1400" dirty="0">
                <a:solidFill>
                  <a:schemeClr val="tx2"/>
                </a:solidFill>
                <a:latin typeface="Arial" panose="020B0604020202020204" pitchFamily="34" charset="0"/>
                <a:cs typeface="Arial" panose="020B0604020202020204" pitchFamily="34" charset="0"/>
              </a:rPr>
              <a:t>Provide information on the source of where the images/video is uploaded</a:t>
            </a:r>
          </a:p>
          <a:p>
            <a:pPr marL="1200150" lvl="2" indent="-285750">
              <a:buFont typeface="Arial" panose="020B0604020202020204" pitchFamily="34" charset="0"/>
              <a:buChar char="•"/>
            </a:pPr>
            <a:endParaRPr lang="en-US" sz="1400" dirty="0">
              <a:solidFill>
                <a:schemeClr val="tx2"/>
              </a:solidFill>
              <a:latin typeface="Arial" panose="020B0604020202020204" pitchFamily="34" charset="0"/>
              <a:cs typeface="Arial" panose="020B0604020202020204" pitchFamily="34" charset="0"/>
            </a:endParaRPr>
          </a:p>
        </p:txBody>
      </p:sp>
      <p:sp>
        <p:nvSpPr>
          <p:cNvPr id="8" name="TextBox 7"/>
          <p:cNvSpPr txBox="1"/>
          <p:nvPr/>
        </p:nvSpPr>
        <p:spPr>
          <a:xfrm>
            <a:off x="1507375" y="3081925"/>
            <a:ext cx="596575" cy="461665"/>
          </a:xfrm>
          <a:prstGeom prst="rect">
            <a:avLst/>
          </a:prstGeom>
          <a:noFill/>
        </p:spPr>
        <p:txBody>
          <a:bodyPr wrap="square" rtlCol="0">
            <a:spAutoFit/>
          </a:bodyPr>
          <a:lstStyle/>
          <a:p>
            <a:r>
              <a:rPr lang="es-ES_tradnl" sz="2400" b="1" dirty="0">
                <a:solidFill>
                  <a:schemeClr val="tx2"/>
                </a:solidFill>
              </a:rPr>
              <a:t>02</a:t>
            </a:r>
            <a:endParaRPr lang="en-GB" sz="2400" b="1" dirty="0">
              <a:solidFill>
                <a:schemeClr val="tx2"/>
              </a:solidFill>
            </a:endParaRPr>
          </a:p>
        </p:txBody>
      </p:sp>
      <p:sp>
        <p:nvSpPr>
          <p:cNvPr id="10" name="TextBox 9"/>
          <p:cNvSpPr txBox="1"/>
          <p:nvPr/>
        </p:nvSpPr>
        <p:spPr>
          <a:xfrm>
            <a:off x="1507376" y="2231515"/>
            <a:ext cx="596575" cy="461665"/>
          </a:xfrm>
          <a:prstGeom prst="rect">
            <a:avLst/>
          </a:prstGeom>
          <a:noFill/>
        </p:spPr>
        <p:txBody>
          <a:bodyPr wrap="square" rtlCol="0">
            <a:spAutoFit/>
          </a:bodyPr>
          <a:lstStyle/>
          <a:p>
            <a:r>
              <a:rPr lang="es-ES_tradnl" sz="2400" b="1" dirty="0">
                <a:solidFill>
                  <a:schemeClr val="tx2"/>
                </a:solidFill>
              </a:rPr>
              <a:t>01</a:t>
            </a:r>
            <a:endParaRPr lang="en-GB" sz="2400" b="1" dirty="0">
              <a:solidFill>
                <a:schemeClr val="tx2"/>
              </a:solidFill>
            </a:endParaRPr>
          </a:p>
        </p:txBody>
      </p:sp>
      <p:sp>
        <p:nvSpPr>
          <p:cNvPr id="11" name="TextBox 10"/>
          <p:cNvSpPr txBox="1"/>
          <p:nvPr/>
        </p:nvSpPr>
        <p:spPr>
          <a:xfrm>
            <a:off x="1507381" y="3505703"/>
            <a:ext cx="596575" cy="461665"/>
          </a:xfrm>
          <a:prstGeom prst="rect">
            <a:avLst/>
          </a:prstGeom>
          <a:noFill/>
        </p:spPr>
        <p:txBody>
          <a:bodyPr wrap="square" rtlCol="0">
            <a:spAutoFit/>
          </a:bodyPr>
          <a:lstStyle/>
          <a:p>
            <a:r>
              <a:rPr lang="es-ES_tradnl" sz="2400" b="1" dirty="0">
                <a:solidFill>
                  <a:schemeClr val="tx2"/>
                </a:solidFill>
              </a:rPr>
              <a:t>03</a:t>
            </a:r>
            <a:endParaRPr lang="en-GB" sz="2400" b="1" dirty="0">
              <a:solidFill>
                <a:schemeClr val="tx2"/>
              </a:solidFill>
            </a:endParaRPr>
          </a:p>
        </p:txBody>
      </p:sp>
      <p:sp>
        <p:nvSpPr>
          <p:cNvPr id="7" name="Rectangle 6"/>
          <p:cNvSpPr/>
          <p:nvPr/>
        </p:nvSpPr>
        <p:spPr>
          <a:xfrm>
            <a:off x="1137984" y="1674887"/>
            <a:ext cx="2249334" cy="369332"/>
          </a:xfrm>
          <a:prstGeom prst="rect">
            <a:avLst/>
          </a:prstGeom>
        </p:spPr>
        <p:txBody>
          <a:bodyPr wrap="none">
            <a:spAutoFit/>
          </a:bodyPr>
          <a:lstStyle/>
          <a:p>
            <a:r>
              <a:rPr lang="en-GB" b="1" dirty="0">
                <a:solidFill>
                  <a:schemeClr val="tx2"/>
                </a:solidFill>
                <a:latin typeface="Arial" panose="020B0604020202020204" pitchFamily="34" charset="0"/>
                <a:cs typeface="Arial" panose="020B0604020202020204" pitchFamily="34" charset="0"/>
              </a:rPr>
              <a:t>Recommendations</a:t>
            </a:r>
          </a:p>
        </p:txBody>
      </p:sp>
      <p:sp>
        <p:nvSpPr>
          <p:cNvPr id="13" name="Rectangle 12"/>
          <p:cNvSpPr/>
          <p:nvPr/>
        </p:nvSpPr>
        <p:spPr>
          <a:xfrm rot="16200000">
            <a:off x="-936884" y="2892006"/>
            <a:ext cx="3516742" cy="338554"/>
          </a:xfrm>
          <a:prstGeom prst="rect">
            <a:avLst/>
          </a:prstGeom>
          <a:solidFill>
            <a:schemeClr val="tx2">
              <a:lumMod val="40000"/>
              <a:lumOff val="60000"/>
            </a:schemeClr>
          </a:solidFill>
        </p:spPr>
        <p:txBody>
          <a:bodyPr wrap="square">
            <a:spAutoFit/>
          </a:bodyPr>
          <a:lstStyle/>
          <a:p>
            <a:pPr marL="85725" algn="ctr"/>
            <a:r>
              <a:rPr lang="en-US" sz="1600" b="1" spc="-71" dirty="0">
                <a:solidFill>
                  <a:schemeClr val="bg1"/>
                </a:solidFill>
                <a:latin typeface="Arial"/>
                <a:ea typeface="Open Sans" panose="020B0606030504020204" pitchFamily="34" charset="0"/>
                <a:cs typeface="Arial"/>
              </a:rPr>
              <a:t>Images and Videos</a:t>
            </a:r>
          </a:p>
        </p:txBody>
      </p:sp>
      <p:sp>
        <p:nvSpPr>
          <p:cNvPr id="12" name="Rectangle 16"/>
          <p:cNvSpPr>
            <a:spLocks/>
          </p:cNvSpPr>
          <p:nvPr/>
        </p:nvSpPr>
        <p:spPr bwMode="auto">
          <a:xfrm>
            <a:off x="1067144" y="271164"/>
            <a:ext cx="7688494"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UltraLight"/>
              </a:rPr>
              <a:t>Convergence Project: </a:t>
            </a: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pitchFamily="2" charset="0"/>
              </a:rPr>
              <a:t>CP10. </a:t>
            </a:r>
            <a:r>
              <a:rPr lang="en-GB" sz="1100" spc="-71" dirty="0">
                <a:solidFill>
                  <a:srgbClr val="FFFFFF">
                    <a:lumMod val="65000"/>
                  </a:srgbClr>
                </a:solidFill>
                <a:latin typeface="Arial" panose="020B0604020202020204" pitchFamily="34" charset="0"/>
                <a:ea typeface="Helvetica Neue UltraLight"/>
                <a:cs typeface="Arial" panose="020B0604020202020204" pitchFamily="34" charset="0"/>
              </a:rPr>
              <a:t>Criteria for assessing disclosure of designs on the internet</a:t>
            </a:r>
          </a:p>
        </p:txBody>
      </p:sp>
    </p:spTree>
    <p:extLst>
      <p:ext uri="{BB962C8B-B14F-4D97-AF65-F5344CB8AC3E}">
        <p14:creationId xmlns:p14="http://schemas.microsoft.com/office/powerpoint/2010/main" val="12348477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9" name="Rectangle 8"/>
          <p:cNvSpPr>
            <a:spLocks/>
          </p:cNvSpPr>
          <p:nvPr/>
        </p:nvSpPr>
        <p:spPr bwMode="auto">
          <a:xfrm>
            <a:off x="652208" y="991307"/>
            <a:ext cx="8103429" cy="270030"/>
          </a:xfrm>
          <a:prstGeom prst="rect">
            <a:avLst/>
          </a:prstGeom>
          <a:noFill/>
          <a:ln w="28575">
            <a:solidFill>
              <a:schemeClr val="accent1">
                <a:lumMod val="60000"/>
                <a:lumOff val="40000"/>
              </a:schemeClr>
            </a:solidFill>
          </a:ln>
        </p:spPr>
        <p:txBody>
          <a:bodyPr lIns="0" tIns="0" rIns="0" bIns="0" anchor="ctr"/>
          <a:lstStyle/>
          <a:p>
            <a:pPr marL="85725"/>
            <a:r>
              <a:rPr lang="en-US" sz="1500" b="1" spc="-71" dirty="0">
                <a:solidFill>
                  <a:schemeClr val="tx2">
                    <a:lumMod val="40000"/>
                    <a:lumOff val="60000"/>
                  </a:schemeClr>
                </a:solidFill>
                <a:latin typeface="Arial"/>
                <a:ea typeface="Open Sans" panose="020B0606030504020204" pitchFamily="34" charset="0"/>
                <a:cs typeface="Arial"/>
              </a:rPr>
              <a:t>Means for establishing the date of disclosure</a:t>
            </a:r>
          </a:p>
        </p:txBody>
      </p:sp>
      <p:sp>
        <p:nvSpPr>
          <p:cNvPr id="3" name="Rectangle 2"/>
          <p:cNvSpPr>
            <a:spLocks/>
          </p:cNvSpPr>
          <p:nvPr/>
        </p:nvSpPr>
        <p:spPr bwMode="auto">
          <a:xfrm>
            <a:off x="652209" y="688577"/>
            <a:ext cx="8103428" cy="270030"/>
          </a:xfrm>
          <a:prstGeom prst="rect">
            <a:avLst/>
          </a:prstGeom>
          <a:solidFill>
            <a:srgbClr val="024DA1"/>
          </a:solidFill>
          <a:ln>
            <a:noFill/>
          </a:ln>
        </p:spPr>
        <p:txBody>
          <a:bodyPr lIns="0" tIns="0" rIns="0" bIns="0" anchor="ctr"/>
          <a:lstStyle/>
          <a:p>
            <a:pPr marL="85725"/>
            <a:r>
              <a:rPr lang="en-IE" sz="1500" b="1" spc="-71" dirty="0">
                <a:solidFill>
                  <a:srgbClr val="FFFCF6"/>
                </a:solidFill>
                <a:latin typeface="Arial"/>
                <a:ea typeface="Open Sans" panose="020B0606030504020204" pitchFamily="34" charset="0"/>
                <a:cs typeface="Arial"/>
              </a:rPr>
              <a:t>CP10: Common Practice Principles</a:t>
            </a:r>
          </a:p>
        </p:txBody>
      </p:sp>
      <p:sp>
        <p:nvSpPr>
          <p:cNvPr id="2" name="Rectangle 1"/>
          <p:cNvSpPr/>
          <p:nvPr/>
        </p:nvSpPr>
        <p:spPr>
          <a:xfrm>
            <a:off x="1271081" y="1502094"/>
            <a:ext cx="7484556" cy="1323439"/>
          </a:xfrm>
          <a:prstGeom prst="rect">
            <a:avLst/>
          </a:prstGeom>
        </p:spPr>
        <p:txBody>
          <a:bodyPr wrap="square">
            <a:spAutoFit/>
          </a:bodyPr>
          <a:lstStyle/>
          <a:p>
            <a:endParaRPr lang="en-US" sz="1600" dirty="0">
              <a:solidFill>
                <a:schemeClr val="tx2"/>
              </a:solidFill>
              <a:latin typeface="Arial" panose="020B0604020202020204" pitchFamily="34" charset="0"/>
              <a:cs typeface="Arial" panose="020B0604020202020204" pitchFamily="34" charset="0"/>
            </a:endParaRPr>
          </a:p>
          <a:p>
            <a:r>
              <a:rPr lang="en-US" sz="1600" dirty="0">
                <a:solidFill>
                  <a:schemeClr val="tx2"/>
                </a:solidFill>
                <a:latin typeface="Arial" panose="020B0604020202020204" pitchFamily="34" charset="0"/>
                <a:cs typeface="Arial" panose="020B0604020202020204" pitchFamily="34" charset="0"/>
              </a:rPr>
              <a:t>Means to obtain metadata: </a:t>
            </a:r>
          </a:p>
          <a:p>
            <a:pPr marL="742950" lvl="1" indent="-285750">
              <a:buFont typeface="Arial" panose="020B0604020202020204" pitchFamily="34" charset="0"/>
              <a:buChar char="•"/>
            </a:pPr>
            <a:r>
              <a:rPr lang="en-US" sz="1600" dirty="0">
                <a:solidFill>
                  <a:schemeClr val="tx2"/>
                </a:solidFill>
                <a:latin typeface="Arial" panose="020B0604020202020204" pitchFamily="34" charset="0"/>
                <a:cs typeface="Arial" panose="020B0604020202020204" pitchFamily="34" charset="0"/>
              </a:rPr>
              <a:t>“information” option on device</a:t>
            </a:r>
          </a:p>
          <a:p>
            <a:pPr marL="742950" lvl="1" indent="-285750">
              <a:buFont typeface="Arial" panose="020B0604020202020204" pitchFamily="34" charset="0"/>
              <a:buChar char="•"/>
            </a:pPr>
            <a:r>
              <a:rPr lang="en-US" sz="1600" dirty="0">
                <a:solidFill>
                  <a:schemeClr val="tx2"/>
                </a:solidFill>
                <a:latin typeface="Arial" panose="020B0604020202020204" pitchFamily="34" charset="0"/>
                <a:cs typeface="Arial" panose="020B0604020202020204" pitchFamily="34" charset="0"/>
              </a:rPr>
              <a:t>Specialised software (“metadata viewers”)</a:t>
            </a:r>
          </a:p>
          <a:p>
            <a:endParaRPr lang="en-US" sz="1600" dirty="0">
              <a:solidFill>
                <a:schemeClr val="tx2"/>
              </a:solidFill>
              <a:latin typeface="Arial" panose="020B0604020202020204" pitchFamily="34" charset="0"/>
              <a:cs typeface="Arial" panose="020B0604020202020204" pitchFamily="34" charset="0"/>
            </a:endParaRPr>
          </a:p>
        </p:txBody>
      </p:sp>
      <p:sp>
        <p:nvSpPr>
          <p:cNvPr id="5" name="Rectangle 4"/>
          <p:cNvSpPr/>
          <p:nvPr/>
        </p:nvSpPr>
        <p:spPr>
          <a:xfrm>
            <a:off x="1271082" y="3180454"/>
            <a:ext cx="7484556" cy="1046440"/>
          </a:xfrm>
          <a:prstGeom prst="rect">
            <a:avLst/>
          </a:prstGeom>
        </p:spPr>
        <p:txBody>
          <a:bodyPr wrap="square">
            <a:spAutoFit/>
          </a:bodyPr>
          <a:lstStyle/>
          <a:p>
            <a:r>
              <a:rPr lang="en-GB" b="1" dirty="0">
                <a:solidFill>
                  <a:schemeClr val="tx2"/>
                </a:solidFill>
                <a:latin typeface="Arial" panose="020B0604020202020204" pitchFamily="34" charset="0"/>
                <a:cs typeface="Arial" panose="020B0604020202020204" pitchFamily="34" charset="0"/>
              </a:rPr>
              <a:t>Recommendations</a:t>
            </a:r>
          </a:p>
          <a:p>
            <a:endParaRPr lang="en-GB" sz="1400" b="1" dirty="0">
              <a:solidFill>
                <a:schemeClr val="tx2"/>
              </a:solidFill>
              <a:latin typeface="Arial" panose="020B0604020202020204" pitchFamily="34" charset="0"/>
              <a:cs typeface="Arial" panose="020B0604020202020204" pitchFamily="34" charset="0"/>
            </a:endParaRPr>
          </a:p>
          <a:p>
            <a:r>
              <a:rPr lang="en-US" sz="1600" dirty="0">
                <a:solidFill>
                  <a:schemeClr val="tx2"/>
                </a:solidFill>
                <a:latin typeface="Arial" panose="020B0604020202020204" pitchFamily="34" charset="0"/>
                <a:cs typeface="Arial" panose="020B0604020202020204" pitchFamily="34" charset="0"/>
              </a:rPr>
              <a:t>Provide information on the extraction of the embedded information</a:t>
            </a:r>
          </a:p>
          <a:p>
            <a:pPr marL="1200150" lvl="2" indent="-285750">
              <a:buFont typeface="Arial" panose="020B0604020202020204" pitchFamily="34" charset="0"/>
              <a:buChar char="•"/>
            </a:pPr>
            <a:endParaRPr lang="en-US" sz="1400" dirty="0">
              <a:solidFill>
                <a:schemeClr val="tx2"/>
              </a:solidFill>
              <a:latin typeface="Arial" panose="020B0604020202020204" pitchFamily="34" charset="0"/>
              <a:cs typeface="Arial" panose="020B0604020202020204" pitchFamily="34" charset="0"/>
            </a:endParaRPr>
          </a:p>
        </p:txBody>
      </p:sp>
      <p:sp>
        <p:nvSpPr>
          <p:cNvPr id="20" name="Rectangle 16"/>
          <p:cNvSpPr>
            <a:spLocks/>
          </p:cNvSpPr>
          <p:nvPr/>
        </p:nvSpPr>
        <p:spPr bwMode="auto">
          <a:xfrm>
            <a:off x="1067144" y="271164"/>
            <a:ext cx="7688494"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UltraLight"/>
              </a:rPr>
              <a:t>Convergence Project: </a:t>
            </a: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pitchFamily="2" charset="0"/>
              </a:rPr>
              <a:t>CP10. </a:t>
            </a:r>
            <a:r>
              <a:rPr lang="en-GB" sz="1100" spc="-71" dirty="0">
                <a:solidFill>
                  <a:srgbClr val="FFFFFF">
                    <a:lumMod val="65000"/>
                  </a:srgbClr>
                </a:solidFill>
                <a:latin typeface="Arial" panose="020B0604020202020204" pitchFamily="34" charset="0"/>
                <a:ea typeface="Helvetica Neue UltraLight"/>
                <a:cs typeface="Arial" panose="020B0604020202020204" pitchFamily="34" charset="0"/>
              </a:rPr>
              <a:t>Criteria for assessing disclosure of designs on the internet</a:t>
            </a:r>
          </a:p>
        </p:txBody>
      </p:sp>
      <p:sp>
        <p:nvSpPr>
          <p:cNvPr id="21" name="Rectangle 20"/>
          <p:cNvSpPr/>
          <p:nvPr/>
        </p:nvSpPr>
        <p:spPr>
          <a:xfrm rot="16200000">
            <a:off x="-957672" y="2871218"/>
            <a:ext cx="3558317" cy="338554"/>
          </a:xfrm>
          <a:prstGeom prst="rect">
            <a:avLst/>
          </a:prstGeom>
          <a:solidFill>
            <a:schemeClr val="tx2">
              <a:lumMod val="40000"/>
              <a:lumOff val="60000"/>
            </a:schemeClr>
          </a:solidFill>
        </p:spPr>
        <p:txBody>
          <a:bodyPr wrap="square">
            <a:spAutoFit/>
          </a:bodyPr>
          <a:lstStyle/>
          <a:p>
            <a:pPr marL="85725" algn="ctr"/>
            <a:r>
              <a:rPr lang="en-US" sz="1600" b="1" spc="-71" dirty="0">
                <a:solidFill>
                  <a:schemeClr val="bg1"/>
                </a:solidFill>
                <a:latin typeface="Arial"/>
                <a:ea typeface="Open Sans" panose="020B0606030504020204" pitchFamily="34" charset="0"/>
                <a:cs typeface="Arial"/>
              </a:rPr>
              <a:t>Metadata</a:t>
            </a:r>
          </a:p>
        </p:txBody>
      </p:sp>
    </p:spTree>
    <p:extLst>
      <p:ext uri="{BB962C8B-B14F-4D97-AF65-F5344CB8AC3E}">
        <p14:creationId xmlns:p14="http://schemas.microsoft.com/office/powerpoint/2010/main" val="22087795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9" name="Rectangle 8"/>
          <p:cNvSpPr>
            <a:spLocks/>
          </p:cNvSpPr>
          <p:nvPr/>
        </p:nvSpPr>
        <p:spPr bwMode="auto">
          <a:xfrm>
            <a:off x="652208" y="1020027"/>
            <a:ext cx="8103429" cy="270030"/>
          </a:xfrm>
          <a:prstGeom prst="rect">
            <a:avLst/>
          </a:prstGeom>
          <a:noFill/>
          <a:ln w="28575">
            <a:solidFill>
              <a:schemeClr val="accent1">
                <a:lumMod val="60000"/>
                <a:lumOff val="40000"/>
              </a:schemeClr>
            </a:solidFill>
          </a:ln>
        </p:spPr>
        <p:txBody>
          <a:bodyPr lIns="0" tIns="0" rIns="0" bIns="0" anchor="ctr"/>
          <a:lstStyle/>
          <a:p>
            <a:pPr marL="85725"/>
            <a:r>
              <a:rPr lang="en-US" sz="1500" b="1" spc="-71" dirty="0">
                <a:solidFill>
                  <a:schemeClr val="tx2">
                    <a:lumMod val="40000"/>
                    <a:lumOff val="60000"/>
                  </a:schemeClr>
                </a:solidFill>
                <a:latin typeface="Arial"/>
                <a:ea typeface="Open Sans" panose="020B0606030504020204" pitchFamily="34" charset="0"/>
                <a:cs typeface="Arial"/>
              </a:rPr>
              <a:t>Means for establishing the date of disclosure</a:t>
            </a:r>
          </a:p>
        </p:txBody>
      </p:sp>
      <p:sp>
        <p:nvSpPr>
          <p:cNvPr id="3" name="Rectangle 2"/>
          <p:cNvSpPr>
            <a:spLocks/>
          </p:cNvSpPr>
          <p:nvPr/>
        </p:nvSpPr>
        <p:spPr bwMode="auto">
          <a:xfrm>
            <a:off x="652209" y="698895"/>
            <a:ext cx="8103428" cy="270030"/>
          </a:xfrm>
          <a:prstGeom prst="rect">
            <a:avLst/>
          </a:prstGeom>
          <a:solidFill>
            <a:srgbClr val="024DA1"/>
          </a:solidFill>
          <a:ln>
            <a:noFill/>
          </a:ln>
        </p:spPr>
        <p:txBody>
          <a:bodyPr lIns="0" tIns="0" rIns="0" bIns="0" anchor="ctr"/>
          <a:lstStyle/>
          <a:p>
            <a:pPr marL="85725"/>
            <a:r>
              <a:rPr lang="en-IE" sz="1500" b="1" spc="-71" dirty="0">
                <a:solidFill>
                  <a:srgbClr val="FFFCF6"/>
                </a:solidFill>
                <a:latin typeface="Arial"/>
                <a:ea typeface="Open Sans" panose="020B0606030504020204" pitchFamily="34" charset="0"/>
                <a:cs typeface="Arial"/>
              </a:rPr>
              <a:t>CP10: Common Practice Principles</a:t>
            </a:r>
          </a:p>
        </p:txBody>
      </p:sp>
      <p:sp>
        <p:nvSpPr>
          <p:cNvPr id="2" name="Rectangle 1"/>
          <p:cNvSpPr/>
          <p:nvPr/>
        </p:nvSpPr>
        <p:spPr>
          <a:xfrm>
            <a:off x="1293911" y="1432320"/>
            <a:ext cx="7461726" cy="738664"/>
          </a:xfrm>
          <a:prstGeom prst="rect">
            <a:avLst/>
          </a:prstGeom>
        </p:spPr>
        <p:txBody>
          <a:bodyPr wrap="square">
            <a:spAutoFit/>
          </a:bodyPr>
          <a:lstStyle/>
          <a:p>
            <a:endParaRPr lang="en-US" sz="1400" dirty="0">
              <a:solidFill>
                <a:schemeClr val="tx2"/>
              </a:solidFill>
              <a:latin typeface="Arial" panose="020B0604020202020204" pitchFamily="34" charset="0"/>
              <a:cs typeface="Arial" panose="020B0604020202020204" pitchFamily="34" charset="0"/>
            </a:endParaRPr>
          </a:p>
          <a:p>
            <a:r>
              <a:rPr lang="en-US" sz="1400" dirty="0">
                <a:solidFill>
                  <a:schemeClr val="tx2"/>
                </a:solidFill>
                <a:latin typeface="Arial" panose="020B0604020202020204" pitchFamily="34" charset="0"/>
                <a:cs typeface="Arial" panose="020B0604020202020204" pitchFamily="34" charset="0"/>
              </a:rPr>
              <a:t>URL addresses/hyperlinks </a:t>
            </a:r>
            <a:r>
              <a:rPr lang="en-US" sz="1400" i="1" dirty="0">
                <a:solidFill>
                  <a:schemeClr val="tx2"/>
                </a:solidFill>
                <a:latin typeface="Arial" panose="020B0604020202020204" pitchFamily="34" charset="0"/>
                <a:cs typeface="Arial" panose="020B0604020202020204" pitchFamily="34" charset="0"/>
              </a:rPr>
              <a:t>per se </a:t>
            </a:r>
            <a:r>
              <a:rPr lang="en-US" sz="1400" dirty="0">
                <a:solidFill>
                  <a:schemeClr val="tx2"/>
                </a:solidFill>
                <a:latin typeface="Arial" panose="020B0604020202020204" pitchFamily="34" charset="0"/>
                <a:cs typeface="Arial" panose="020B0604020202020204" pitchFamily="34" charset="0"/>
              </a:rPr>
              <a:t>insufficient to prove disclosure:</a:t>
            </a:r>
          </a:p>
          <a:p>
            <a:endParaRPr lang="en-US" sz="1400" dirty="0">
              <a:solidFill>
                <a:schemeClr val="tx2"/>
              </a:solidFill>
              <a:latin typeface="Arial" panose="020B0604020202020204" pitchFamily="34" charset="0"/>
              <a:cs typeface="Arial" panose="020B0604020202020204" pitchFamily="34" charset="0"/>
            </a:endParaRPr>
          </a:p>
        </p:txBody>
      </p:sp>
      <p:sp>
        <p:nvSpPr>
          <p:cNvPr id="5" name="Rectangle 4"/>
          <p:cNvSpPr/>
          <p:nvPr/>
        </p:nvSpPr>
        <p:spPr>
          <a:xfrm>
            <a:off x="1293911" y="3221594"/>
            <a:ext cx="6380385" cy="1231106"/>
          </a:xfrm>
          <a:prstGeom prst="rect">
            <a:avLst/>
          </a:prstGeom>
        </p:spPr>
        <p:txBody>
          <a:bodyPr wrap="square">
            <a:spAutoFit/>
          </a:bodyPr>
          <a:lstStyle/>
          <a:p>
            <a:r>
              <a:rPr lang="en-GB" b="1" dirty="0">
                <a:solidFill>
                  <a:schemeClr val="tx2"/>
                </a:solidFill>
                <a:latin typeface="Arial" panose="020B0604020202020204" pitchFamily="34" charset="0"/>
                <a:cs typeface="Arial" panose="020B0604020202020204" pitchFamily="34" charset="0"/>
              </a:rPr>
              <a:t>Recommendations</a:t>
            </a:r>
          </a:p>
          <a:p>
            <a:endParaRPr lang="en-GB" sz="1400" b="1" dirty="0">
              <a:solidFill>
                <a:schemeClr val="tx2"/>
              </a:solidFill>
              <a:latin typeface="Arial" panose="020B0604020202020204" pitchFamily="34" charset="0"/>
              <a:cs typeface="Arial" panose="020B0604020202020204" pitchFamily="34" charset="0"/>
            </a:endParaRPr>
          </a:p>
          <a:p>
            <a:r>
              <a:rPr lang="en-US" sz="1400" dirty="0">
                <a:solidFill>
                  <a:schemeClr val="tx2"/>
                </a:solidFill>
                <a:latin typeface="Arial" panose="020B0604020202020204" pitchFamily="34" charset="0"/>
                <a:cs typeface="Arial" panose="020B0604020202020204" pitchFamily="34" charset="0"/>
              </a:rPr>
              <a:t>Submit along with URL/hyperlink printout/screenshot of the relevant information </a:t>
            </a:r>
          </a:p>
          <a:p>
            <a:pPr marL="1200150" lvl="2" indent="-285750">
              <a:buFont typeface="Arial" panose="020B0604020202020204" pitchFamily="34" charset="0"/>
              <a:buChar char="•"/>
            </a:pPr>
            <a:endParaRPr lang="en-US" sz="1400" dirty="0">
              <a:solidFill>
                <a:schemeClr val="tx2"/>
              </a:solidFill>
              <a:latin typeface="Arial" panose="020B0604020202020204" pitchFamily="34" charset="0"/>
              <a:cs typeface="Arial" panose="020B0604020202020204" pitchFamily="34" charset="0"/>
            </a:endParaRPr>
          </a:p>
        </p:txBody>
      </p:sp>
      <p:sp>
        <p:nvSpPr>
          <p:cNvPr id="4" name="Rectangle 3"/>
          <p:cNvSpPr/>
          <p:nvPr/>
        </p:nvSpPr>
        <p:spPr>
          <a:xfrm>
            <a:off x="1077146" y="2015438"/>
            <a:ext cx="4534997" cy="738664"/>
          </a:xfrm>
          <a:prstGeom prst="rect">
            <a:avLst/>
          </a:prstGeom>
        </p:spPr>
        <p:txBody>
          <a:bodyPr wrap="square">
            <a:spAutoFit/>
          </a:bodyPr>
          <a:lstStyle/>
          <a:p>
            <a:pPr marL="742950" lvl="1" indent="-285750">
              <a:buFont typeface="Arial" panose="020B0604020202020204" pitchFamily="34" charset="0"/>
              <a:buChar char="•"/>
            </a:pPr>
            <a:r>
              <a:rPr lang="en-US" sz="1400" dirty="0">
                <a:solidFill>
                  <a:schemeClr val="tx2"/>
                </a:solidFill>
                <a:latin typeface="Arial" panose="020B0604020202020204" pitchFamily="34" charset="0"/>
                <a:cs typeface="Arial" panose="020B0604020202020204" pitchFamily="34" charset="0"/>
              </a:rPr>
              <a:t>site of the link may be altered/removed</a:t>
            </a:r>
          </a:p>
          <a:p>
            <a:pPr lvl="1"/>
            <a:endParaRPr lang="en-US" sz="1400" dirty="0">
              <a:solidFill>
                <a:schemeClr val="tx2"/>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1400" dirty="0">
                <a:solidFill>
                  <a:schemeClr val="tx2"/>
                </a:solidFill>
                <a:latin typeface="Arial" panose="020B0604020202020204" pitchFamily="34" charset="0"/>
                <a:cs typeface="Arial" panose="020B0604020202020204" pitchFamily="34" charset="0"/>
              </a:rPr>
              <a:t>Difficulty identifying the information</a:t>
            </a:r>
          </a:p>
        </p:txBody>
      </p:sp>
      <p:sp>
        <p:nvSpPr>
          <p:cNvPr id="19" name="Rectangle 16"/>
          <p:cNvSpPr>
            <a:spLocks/>
          </p:cNvSpPr>
          <p:nvPr/>
        </p:nvSpPr>
        <p:spPr bwMode="auto">
          <a:xfrm>
            <a:off x="1067144" y="271164"/>
            <a:ext cx="7688494"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UltraLight"/>
              </a:rPr>
              <a:t>Convergence Project: </a:t>
            </a: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pitchFamily="2" charset="0"/>
              </a:rPr>
              <a:t>CP10. </a:t>
            </a:r>
            <a:r>
              <a:rPr lang="en-GB" sz="1100" spc="-71" dirty="0">
                <a:solidFill>
                  <a:srgbClr val="FFFFFF">
                    <a:lumMod val="65000"/>
                  </a:srgbClr>
                </a:solidFill>
                <a:latin typeface="Arial" panose="020B0604020202020204" pitchFamily="34" charset="0"/>
                <a:ea typeface="Helvetica Neue UltraLight"/>
                <a:cs typeface="Arial" panose="020B0604020202020204" pitchFamily="34" charset="0"/>
              </a:rPr>
              <a:t>Criteria for assessing disclosure of designs on the internet</a:t>
            </a:r>
          </a:p>
        </p:txBody>
      </p:sp>
      <p:sp>
        <p:nvSpPr>
          <p:cNvPr id="20" name="Rectangle 19"/>
          <p:cNvSpPr/>
          <p:nvPr/>
        </p:nvSpPr>
        <p:spPr>
          <a:xfrm rot="16200000">
            <a:off x="-943312" y="2885578"/>
            <a:ext cx="3529597" cy="338554"/>
          </a:xfrm>
          <a:prstGeom prst="rect">
            <a:avLst/>
          </a:prstGeom>
          <a:solidFill>
            <a:schemeClr val="tx2">
              <a:lumMod val="40000"/>
              <a:lumOff val="60000"/>
            </a:schemeClr>
          </a:solidFill>
        </p:spPr>
        <p:txBody>
          <a:bodyPr wrap="square">
            <a:spAutoFit/>
          </a:bodyPr>
          <a:lstStyle/>
          <a:p>
            <a:pPr marL="85725" algn="ctr"/>
            <a:r>
              <a:rPr lang="en-US" sz="1600" b="1" spc="-71" dirty="0">
                <a:solidFill>
                  <a:schemeClr val="bg1"/>
                </a:solidFill>
                <a:latin typeface="Arial"/>
                <a:ea typeface="Open Sans" panose="020B0606030504020204" pitchFamily="34" charset="0"/>
                <a:cs typeface="Arial"/>
              </a:rPr>
              <a:t>URL Addresses and Hyperlinks</a:t>
            </a:r>
          </a:p>
        </p:txBody>
      </p:sp>
    </p:spTree>
    <p:extLst>
      <p:ext uri="{BB962C8B-B14F-4D97-AF65-F5344CB8AC3E}">
        <p14:creationId xmlns:p14="http://schemas.microsoft.com/office/powerpoint/2010/main" val="8081287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8"/>
          <a:srcRect/>
          <a:stretch>
            <a:fillRect/>
          </a:stretch>
        </a:blipFill>
        <a:effectLst/>
      </p:bgPr>
    </p:bg>
    <p:spTree>
      <p:nvGrpSpPr>
        <p:cNvPr id="1" name=""/>
        <p:cNvGrpSpPr/>
        <p:nvPr/>
      </p:nvGrpSpPr>
      <p:grpSpPr>
        <a:xfrm>
          <a:off x="0" y="0"/>
          <a:ext cx="0" cy="0"/>
          <a:chOff x="0" y="0"/>
          <a:chExt cx="0" cy="0"/>
        </a:xfrm>
      </p:grpSpPr>
      <p:sp>
        <p:nvSpPr>
          <p:cNvPr id="3" name="Rectangle 8"/>
          <p:cNvSpPr>
            <a:spLocks/>
          </p:cNvSpPr>
          <p:nvPr/>
        </p:nvSpPr>
        <p:spPr bwMode="auto">
          <a:xfrm>
            <a:off x="652210" y="710901"/>
            <a:ext cx="8103428" cy="270030"/>
          </a:xfrm>
          <a:prstGeom prst="rect">
            <a:avLst/>
          </a:prstGeom>
          <a:solidFill>
            <a:srgbClr val="024DA1"/>
          </a:solidFill>
          <a:ln>
            <a:noFill/>
          </a:ln>
        </p:spPr>
        <p:txBody>
          <a:bodyPr lIns="0" tIns="0" rIns="0" bIns="0" anchor="ctr"/>
          <a:lstStyle/>
          <a:p>
            <a:pPr marL="85725"/>
            <a:r>
              <a:rPr lang="en-IE" sz="1500" b="1" spc="-71" dirty="0">
                <a:solidFill>
                  <a:srgbClr val="FFFCF6"/>
                </a:solidFill>
                <a:latin typeface="Arial"/>
                <a:ea typeface="Open Sans" panose="020B0606030504020204" pitchFamily="34" charset="0"/>
                <a:cs typeface="Arial"/>
              </a:rPr>
              <a:t>CP10: Basis</a:t>
            </a:r>
          </a:p>
        </p:txBody>
      </p:sp>
      <p:sp>
        <p:nvSpPr>
          <p:cNvPr id="6" name="Rectangle 16"/>
          <p:cNvSpPr>
            <a:spLocks/>
          </p:cNvSpPr>
          <p:nvPr/>
        </p:nvSpPr>
        <p:spPr bwMode="auto">
          <a:xfrm>
            <a:off x="1067144" y="271164"/>
            <a:ext cx="7688494"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UltraLight"/>
              </a:rPr>
              <a:t>Convergence Project: </a:t>
            </a: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pitchFamily="2" charset="0"/>
              </a:rPr>
              <a:t>CP10. </a:t>
            </a:r>
            <a:r>
              <a:rPr lang="en-GB" sz="1100" spc="-71" dirty="0">
                <a:solidFill>
                  <a:srgbClr val="FFFFFF">
                    <a:lumMod val="65000"/>
                  </a:srgbClr>
                </a:solidFill>
                <a:latin typeface="Arial" panose="020B0604020202020204" pitchFamily="34" charset="0"/>
                <a:ea typeface="Helvetica Neue UltraLight"/>
                <a:cs typeface="Arial" panose="020B0604020202020204" pitchFamily="34" charset="0"/>
              </a:rPr>
              <a:t>Criteria for assessing disclosure of designs on the internet</a:t>
            </a:r>
          </a:p>
        </p:txBody>
      </p:sp>
      <p:pic>
        <p:nvPicPr>
          <p:cNvPr id="2" name="Picture 1"/>
          <p:cNvPicPr>
            <a:picLocks noChangeAspect="1"/>
          </p:cNvPicPr>
          <p:nvPr>
            <p:custDataLst>
              <p:tags r:id="rId2"/>
            </p:custDataLst>
          </p:nvPr>
        </p:nvPicPr>
        <p:blipFill rotWithShape="1">
          <a:blip r:embed="rId9">
            <a:extLst>
              <a:ext uri="{28A0092B-C50C-407E-A947-70E740481C1C}">
                <a14:useLocalDpi xmlns:a14="http://schemas.microsoft.com/office/drawing/2010/main" val="0"/>
              </a:ext>
            </a:extLst>
          </a:blip>
          <a:srcRect/>
          <a:stretch/>
        </p:blipFill>
        <p:spPr>
          <a:xfrm>
            <a:off x="859453" y="1661579"/>
            <a:ext cx="603498" cy="606567"/>
          </a:xfrm>
          <a:prstGeom prst="rect">
            <a:avLst/>
          </a:prstGeom>
        </p:spPr>
      </p:pic>
      <p:pic>
        <p:nvPicPr>
          <p:cNvPr id="17" name="Picture 16"/>
          <p:cNvPicPr>
            <a:picLocks noChangeAspect="1"/>
          </p:cNvPicPr>
          <p:nvPr>
            <p:custDataLst>
              <p:tags r:id="rId3"/>
            </p:custDataLst>
          </p:nvPr>
        </p:nvPicPr>
        <p:blipFill rotWithShape="1">
          <a:blip r:embed="rId9">
            <a:extLst>
              <a:ext uri="{28A0092B-C50C-407E-A947-70E740481C1C}">
                <a14:useLocalDpi xmlns:a14="http://schemas.microsoft.com/office/drawing/2010/main" val="0"/>
              </a:ext>
            </a:extLst>
          </a:blip>
          <a:srcRect/>
          <a:stretch/>
        </p:blipFill>
        <p:spPr>
          <a:xfrm>
            <a:off x="859453" y="2250033"/>
            <a:ext cx="603498" cy="606567"/>
          </a:xfrm>
          <a:prstGeom prst="rect">
            <a:avLst/>
          </a:prstGeom>
        </p:spPr>
      </p:pic>
      <p:pic>
        <p:nvPicPr>
          <p:cNvPr id="18" name="Picture 17"/>
          <p:cNvPicPr>
            <a:picLocks noChangeAspect="1"/>
          </p:cNvPicPr>
          <p:nvPr>
            <p:custDataLst>
              <p:tags r:id="rId4"/>
            </p:custDataLst>
          </p:nvPr>
        </p:nvPicPr>
        <p:blipFill rotWithShape="1">
          <a:blip r:embed="rId9">
            <a:extLst>
              <a:ext uri="{28A0092B-C50C-407E-A947-70E740481C1C}">
                <a14:useLocalDpi xmlns:a14="http://schemas.microsoft.com/office/drawing/2010/main" val="0"/>
              </a:ext>
            </a:extLst>
          </a:blip>
          <a:srcRect/>
          <a:stretch/>
        </p:blipFill>
        <p:spPr>
          <a:xfrm>
            <a:off x="853119" y="2829388"/>
            <a:ext cx="603498" cy="606567"/>
          </a:xfrm>
          <a:prstGeom prst="rect">
            <a:avLst/>
          </a:prstGeom>
        </p:spPr>
      </p:pic>
      <p:sp>
        <p:nvSpPr>
          <p:cNvPr id="7" name="TextBox 6"/>
          <p:cNvSpPr txBox="1"/>
          <p:nvPr/>
        </p:nvSpPr>
        <p:spPr>
          <a:xfrm>
            <a:off x="1441207" y="1775690"/>
            <a:ext cx="1464277" cy="369332"/>
          </a:xfrm>
          <a:prstGeom prst="rect">
            <a:avLst/>
          </a:prstGeom>
          <a:noFill/>
        </p:spPr>
        <p:txBody>
          <a:bodyPr wrap="square" rtlCol="0">
            <a:spAutoFit/>
          </a:bodyPr>
          <a:lstStyle/>
          <a:p>
            <a:r>
              <a:rPr lang="es-ES" b="1" dirty="0">
                <a:solidFill>
                  <a:schemeClr val="tx2"/>
                </a:solidFill>
                <a:latin typeface="Arial" panose="020B0604020202020204" pitchFamily="34" charset="0"/>
                <a:cs typeface="Arial" panose="020B0604020202020204" pitchFamily="34" charset="0"/>
              </a:rPr>
              <a:t>6 </a:t>
            </a:r>
            <a:r>
              <a:rPr lang="es-ES" dirty="0">
                <a:solidFill>
                  <a:schemeClr val="tx2"/>
                </a:solidFill>
                <a:latin typeface="Arial" panose="020B0604020202020204" pitchFamily="34" charset="0"/>
                <a:cs typeface="Arial" panose="020B0604020202020204" pitchFamily="34" charset="0"/>
              </a:rPr>
              <a:t>MS IPOs</a:t>
            </a:r>
          </a:p>
        </p:txBody>
      </p:sp>
      <p:sp>
        <p:nvSpPr>
          <p:cNvPr id="19" name="TextBox 18"/>
          <p:cNvSpPr txBox="1"/>
          <p:nvPr/>
        </p:nvSpPr>
        <p:spPr>
          <a:xfrm>
            <a:off x="1466019" y="2368650"/>
            <a:ext cx="1464277" cy="369332"/>
          </a:xfrm>
          <a:prstGeom prst="rect">
            <a:avLst/>
          </a:prstGeom>
          <a:noFill/>
        </p:spPr>
        <p:txBody>
          <a:bodyPr wrap="square" rtlCol="0">
            <a:spAutoFit/>
          </a:bodyPr>
          <a:lstStyle/>
          <a:p>
            <a:r>
              <a:rPr lang="es-ES" b="1" dirty="0">
                <a:solidFill>
                  <a:schemeClr val="tx2"/>
                </a:solidFill>
                <a:latin typeface="Arial" panose="020B0604020202020204" pitchFamily="34" charset="0"/>
                <a:cs typeface="Arial" panose="020B0604020202020204" pitchFamily="34" charset="0"/>
              </a:rPr>
              <a:t>3 </a:t>
            </a:r>
            <a:r>
              <a:rPr lang="es-ES" dirty="0">
                <a:solidFill>
                  <a:schemeClr val="tx2"/>
                </a:solidFill>
                <a:latin typeface="Arial" panose="020B0604020202020204" pitchFamily="34" charset="0"/>
                <a:cs typeface="Arial" panose="020B0604020202020204" pitchFamily="34" charset="0"/>
              </a:rPr>
              <a:t>UAs</a:t>
            </a:r>
          </a:p>
        </p:txBody>
      </p:sp>
      <p:sp>
        <p:nvSpPr>
          <p:cNvPr id="21" name="TextBox 20"/>
          <p:cNvSpPr txBox="1"/>
          <p:nvPr/>
        </p:nvSpPr>
        <p:spPr>
          <a:xfrm>
            <a:off x="1450600" y="2941964"/>
            <a:ext cx="1464277" cy="369332"/>
          </a:xfrm>
          <a:prstGeom prst="rect">
            <a:avLst/>
          </a:prstGeom>
          <a:noFill/>
        </p:spPr>
        <p:txBody>
          <a:bodyPr wrap="square" rtlCol="0">
            <a:spAutoFit/>
          </a:bodyPr>
          <a:lstStyle/>
          <a:p>
            <a:r>
              <a:rPr lang="es-ES" dirty="0">
                <a:solidFill>
                  <a:schemeClr val="tx2"/>
                </a:solidFill>
                <a:latin typeface="Arial" panose="020B0604020202020204" pitchFamily="34" charset="0"/>
                <a:cs typeface="Arial" panose="020B0604020202020204" pitchFamily="34" charset="0"/>
              </a:rPr>
              <a:t>EUIPO</a:t>
            </a:r>
          </a:p>
        </p:txBody>
      </p:sp>
      <p:pic>
        <p:nvPicPr>
          <p:cNvPr id="22" name="Picture 21"/>
          <p:cNvPicPr>
            <a:picLocks noChangeAspect="1"/>
          </p:cNvPicPr>
          <p:nvPr>
            <p:custDataLst>
              <p:tags r:id="rId5"/>
            </p:custDataLst>
          </p:nvPr>
        </p:nvPicPr>
        <p:blipFill rotWithShape="1">
          <a:blip r:embed="rId9">
            <a:extLst>
              <a:ext uri="{28A0092B-C50C-407E-A947-70E740481C1C}">
                <a14:useLocalDpi xmlns:a14="http://schemas.microsoft.com/office/drawing/2010/main" val="0"/>
              </a:ext>
            </a:extLst>
          </a:blip>
          <a:srcRect/>
          <a:stretch/>
        </p:blipFill>
        <p:spPr>
          <a:xfrm>
            <a:off x="848423" y="3384609"/>
            <a:ext cx="603498" cy="606567"/>
          </a:xfrm>
          <a:prstGeom prst="rect">
            <a:avLst/>
          </a:prstGeom>
        </p:spPr>
      </p:pic>
      <p:sp>
        <p:nvSpPr>
          <p:cNvPr id="23" name="TextBox 22"/>
          <p:cNvSpPr txBox="1"/>
          <p:nvPr/>
        </p:nvSpPr>
        <p:spPr>
          <a:xfrm>
            <a:off x="1464382" y="3503226"/>
            <a:ext cx="1464277" cy="369332"/>
          </a:xfrm>
          <a:prstGeom prst="rect">
            <a:avLst/>
          </a:prstGeom>
          <a:noFill/>
        </p:spPr>
        <p:txBody>
          <a:bodyPr wrap="square" rtlCol="0">
            <a:spAutoFit/>
          </a:bodyPr>
          <a:lstStyle/>
          <a:p>
            <a:r>
              <a:rPr lang="es-ES" dirty="0">
                <a:solidFill>
                  <a:schemeClr val="tx2"/>
                </a:solidFill>
                <a:latin typeface="Arial" panose="020B0604020202020204" pitchFamily="34" charset="0"/>
                <a:cs typeface="Arial" panose="020B0604020202020204" pitchFamily="34" charset="0"/>
              </a:rPr>
              <a:t>EPO</a:t>
            </a:r>
          </a:p>
        </p:txBody>
      </p:sp>
      <p:sp>
        <p:nvSpPr>
          <p:cNvPr id="8" name="Rectangle 7"/>
          <p:cNvSpPr/>
          <p:nvPr/>
        </p:nvSpPr>
        <p:spPr>
          <a:xfrm>
            <a:off x="745648" y="1517951"/>
            <a:ext cx="2105489" cy="2677297"/>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s-ES" dirty="0"/>
          </a:p>
        </p:txBody>
      </p:sp>
      <p:sp>
        <p:nvSpPr>
          <p:cNvPr id="24" name="TextBox 23"/>
          <p:cNvSpPr txBox="1"/>
          <p:nvPr/>
        </p:nvSpPr>
        <p:spPr>
          <a:xfrm>
            <a:off x="745648" y="1148619"/>
            <a:ext cx="1727539" cy="369332"/>
          </a:xfrm>
          <a:prstGeom prst="rect">
            <a:avLst/>
          </a:prstGeom>
          <a:noFill/>
        </p:spPr>
        <p:txBody>
          <a:bodyPr wrap="square" rtlCol="0">
            <a:spAutoFit/>
          </a:bodyPr>
          <a:lstStyle/>
          <a:p>
            <a:r>
              <a:rPr lang="es-ES" b="1" dirty="0">
                <a:solidFill>
                  <a:schemeClr val="tx2"/>
                </a:solidFill>
                <a:latin typeface="Arial" panose="020B0604020202020204" pitchFamily="34" charset="0"/>
                <a:cs typeface="Arial" panose="020B0604020202020204" pitchFamily="34" charset="0"/>
              </a:rPr>
              <a:t>WG Members</a:t>
            </a:r>
            <a:endParaRPr lang="es-ES" dirty="0">
              <a:solidFill>
                <a:schemeClr val="tx2"/>
              </a:solidFill>
              <a:latin typeface="Arial" panose="020B0604020202020204" pitchFamily="34" charset="0"/>
              <a:cs typeface="Arial" panose="020B0604020202020204" pitchFamily="34" charset="0"/>
            </a:endParaRPr>
          </a:p>
        </p:txBody>
      </p:sp>
      <p:graphicFrame>
        <p:nvGraphicFramePr>
          <p:cNvPr id="67" name="Chart 66"/>
          <p:cNvGraphicFramePr/>
          <p:nvPr>
            <p:extLst>
              <p:ext uri="{D42A27DB-BD31-4B8C-83A1-F6EECF244321}">
                <p14:modId xmlns:p14="http://schemas.microsoft.com/office/powerpoint/2010/main" val="2364136673"/>
              </p:ext>
            </p:extLst>
          </p:nvPr>
        </p:nvGraphicFramePr>
        <p:xfrm>
          <a:off x="4177257" y="1754028"/>
          <a:ext cx="2005841" cy="1598576"/>
        </p:xfrm>
        <a:graphic>
          <a:graphicData uri="http://schemas.openxmlformats.org/drawingml/2006/chart">
            <c:chart xmlns:c="http://schemas.openxmlformats.org/drawingml/2006/chart" xmlns:r="http://schemas.openxmlformats.org/officeDocument/2006/relationships" r:id="rId10"/>
          </a:graphicData>
        </a:graphic>
      </p:graphicFrame>
      <p:grpSp>
        <p:nvGrpSpPr>
          <p:cNvPr id="68" name="Group 67"/>
          <p:cNvGrpSpPr>
            <a:grpSpLocks noChangeAspect="1"/>
          </p:cNvGrpSpPr>
          <p:nvPr/>
        </p:nvGrpSpPr>
        <p:grpSpPr>
          <a:xfrm rot="16200000">
            <a:off x="4326166" y="2106223"/>
            <a:ext cx="390279" cy="388304"/>
            <a:chOff x="7504841" y="-248935"/>
            <a:chExt cx="896937" cy="896937"/>
          </a:xfrm>
          <a:solidFill>
            <a:srgbClr val="DCDCDC"/>
          </a:solidFill>
        </p:grpSpPr>
        <p:sp>
          <p:nvSpPr>
            <p:cNvPr id="69" name="Teardrop 68"/>
            <p:cNvSpPr/>
            <p:nvPr/>
          </p:nvSpPr>
          <p:spPr>
            <a:xfrm>
              <a:off x="7504841" y="-248935"/>
              <a:ext cx="896937" cy="896937"/>
            </a:xfrm>
            <a:prstGeom prst="teardrop">
              <a:avLst/>
            </a:prstGeom>
            <a:solidFill>
              <a:schemeClr val="accent6">
                <a:lumMod val="60000"/>
                <a:lumOff val="40000"/>
              </a:schemeClr>
            </a:solidFill>
            <a:ln w="952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Arial"/>
                <a:ea typeface="+mn-ea"/>
                <a:cs typeface="+mn-cs"/>
              </a:endParaRPr>
            </a:p>
          </p:txBody>
        </p:sp>
        <p:sp>
          <p:nvSpPr>
            <p:cNvPr id="70" name="Oval 69"/>
            <p:cNvSpPr/>
            <p:nvPr/>
          </p:nvSpPr>
          <p:spPr>
            <a:xfrm>
              <a:off x="7542008" y="-211767"/>
              <a:ext cx="822603" cy="822601"/>
            </a:xfrm>
            <a:prstGeom prst="ellipse">
              <a:avLst/>
            </a:prstGeom>
            <a:solidFill>
              <a:schemeClr val="accent6"/>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Arial"/>
                <a:ea typeface="+mn-ea"/>
                <a:cs typeface="+mn-cs"/>
              </a:endParaRPr>
            </a:p>
          </p:txBody>
        </p:sp>
      </p:grpSp>
      <p:sp>
        <p:nvSpPr>
          <p:cNvPr id="71" name="Teardrop 70"/>
          <p:cNvSpPr/>
          <p:nvPr/>
        </p:nvSpPr>
        <p:spPr>
          <a:xfrm rot="11152981">
            <a:off x="5041539" y="3010399"/>
            <a:ext cx="420793" cy="415134"/>
          </a:xfrm>
          <a:prstGeom prst="teardrop">
            <a:avLst/>
          </a:prstGeom>
          <a:solidFill>
            <a:schemeClr val="accent5">
              <a:lumMod val="60000"/>
              <a:lumOff val="40000"/>
            </a:schemeClr>
          </a:solidFill>
          <a:ln w="952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Arial"/>
              <a:ea typeface="+mn-ea"/>
              <a:cs typeface="+mn-cs"/>
            </a:endParaRPr>
          </a:p>
        </p:txBody>
      </p:sp>
      <p:sp>
        <p:nvSpPr>
          <p:cNvPr id="72" name="Oval 71"/>
          <p:cNvSpPr/>
          <p:nvPr/>
        </p:nvSpPr>
        <p:spPr>
          <a:xfrm rot="8350867">
            <a:off x="5083470" y="3032132"/>
            <a:ext cx="349460" cy="362287"/>
          </a:xfrm>
          <a:prstGeom prst="ellipse">
            <a:avLst/>
          </a:prstGeom>
          <a:solidFill>
            <a:schemeClr val="accent5"/>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Arial"/>
              <a:ea typeface="+mn-ea"/>
              <a:cs typeface="+mn-cs"/>
            </a:endParaRPr>
          </a:p>
        </p:txBody>
      </p:sp>
      <p:grpSp>
        <p:nvGrpSpPr>
          <p:cNvPr id="73" name="Group 72"/>
          <p:cNvGrpSpPr>
            <a:grpSpLocks noChangeAspect="1"/>
          </p:cNvGrpSpPr>
          <p:nvPr/>
        </p:nvGrpSpPr>
        <p:grpSpPr>
          <a:xfrm rot="16353175">
            <a:off x="5301286" y="1773401"/>
            <a:ext cx="390279" cy="388304"/>
            <a:chOff x="7606858" y="246064"/>
            <a:chExt cx="896937" cy="896937"/>
          </a:xfrm>
          <a:solidFill>
            <a:srgbClr val="72C7E7"/>
          </a:solidFill>
        </p:grpSpPr>
        <p:sp>
          <p:nvSpPr>
            <p:cNvPr id="74" name="Teardrop 73"/>
            <p:cNvSpPr/>
            <p:nvPr/>
          </p:nvSpPr>
          <p:spPr>
            <a:xfrm rot="1381780">
              <a:off x="7606858" y="246064"/>
              <a:ext cx="896937" cy="896937"/>
            </a:xfrm>
            <a:prstGeom prst="teardrop">
              <a:avLst/>
            </a:prstGeom>
            <a:solidFill>
              <a:schemeClr val="accent3">
                <a:lumMod val="40000"/>
                <a:lumOff val="60000"/>
              </a:schemeClr>
            </a:solidFill>
            <a:ln w="952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Arial"/>
                <a:ea typeface="+mn-ea"/>
                <a:cs typeface="+mn-cs"/>
              </a:endParaRPr>
            </a:p>
          </p:txBody>
        </p:sp>
        <p:sp>
          <p:nvSpPr>
            <p:cNvPr id="75" name="Oval 74"/>
            <p:cNvSpPr/>
            <p:nvPr/>
          </p:nvSpPr>
          <p:spPr>
            <a:xfrm>
              <a:off x="7647293" y="280458"/>
              <a:ext cx="822602" cy="822602"/>
            </a:xfrm>
            <a:prstGeom prst="ellipse">
              <a:avLst/>
            </a:prstGeom>
            <a:solidFill>
              <a:schemeClr val="accent3"/>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Arial"/>
                <a:ea typeface="+mn-ea"/>
                <a:cs typeface="+mn-cs"/>
              </a:endParaRPr>
            </a:p>
          </p:txBody>
        </p:sp>
      </p:grpSp>
      <p:sp>
        <p:nvSpPr>
          <p:cNvPr id="76" name="Rounded Rectangle 75"/>
          <p:cNvSpPr/>
          <p:nvPr/>
        </p:nvSpPr>
        <p:spPr>
          <a:xfrm>
            <a:off x="3284095" y="1583819"/>
            <a:ext cx="1005050" cy="508901"/>
          </a:xfrm>
          <a:prstGeom prst="roundRect">
            <a:avLst>
              <a:gd name="adj" fmla="val 50000"/>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ctr">
            <a:noAutofit/>
          </a:bodyPr>
          <a:lstStyle/>
          <a:p>
            <a:pPr algn="ctr"/>
            <a:r>
              <a:rPr lang="en-US" sz="1200" b="1" dirty="0">
                <a:solidFill>
                  <a:schemeClr val="accent2">
                    <a:lumMod val="50000"/>
                  </a:schemeClr>
                </a:solidFill>
                <a:latin typeface="Arial" panose="020B0604020202020204" pitchFamily="34" charset="0"/>
                <a:cs typeface="Arial" panose="020B0604020202020204" pitchFamily="34" charset="0"/>
              </a:rPr>
              <a:t>Existing practices</a:t>
            </a:r>
          </a:p>
        </p:txBody>
      </p:sp>
      <p:sp>
        <p:nvSpPr>
          <p:cNvPr id="77" name="Rounded Rectangle 76"/>
          <p:cNvSpPr/>
          <p:nvPr/>
        </p:nvSpPr>
        <p:spPr>
          <a:xfrm>
            <a:off x="4005719" y="3437347"/>
            <a:ext cx="1027919" cy="364930"/>
          </a:xfrm>
          <a:prstGeom prst="roundRect">
            <a:avLst>
              <a:gd name="adj" fmla="val 10178"/>
            </a:avLst>
          </a:pr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ctr">
            <a:noAutofit/>
          </a:bodyPr>
          <a:lstStyle/>
          <a:p>
            <a:pPr algn="ctr"/>
            <a:r>
              <a:rPr lang="en-US" sz="1200" b="1" dirty="0">
                <a:solidFill>
                  <a:schemeClr val="tx2"/>
                </a:solidFill>
                <a:latin typeface="Arial" panose="020B0604020202020204" pitchFamily="34" charset="0"/>
                <a:cs typeface="Arial" panose="020B0604020202020204" pitchFamily="34" charset="0"/>
              </a:rPr>
              <a:t>Feedback</a:t>
            </a:r>
          </a:p>
        </p:txBody>
      </p:sp>
      <p:sp>
        <p:nvSpPr>
          <p:cNvPr id="78" name="Rounded Rectangle 77"/>
          <p:cNvSpPr/>
          <p:nvPr/>
        </p:nvSpPr>
        <p:spPr>
          <a:xfrm>
            <a:off x="4805918" y="1289386"/>
            <a:ext cx="930424" cy="382920"/>
          </a:xfrm>
          <a:prstGeom prst="roundRect">
            <a:avLst>
              <a:gd name="adj" fmla="val 10178"/>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ctr">
            <a:noAutofit/>
          </a:bodyPr>
          <a:lstStyle/>
          <a:p>
            <a:pPr algn="ctr"/>
            <a:r>
              <a:rPr lang="en-US" sz="1200" b="1" dirty="0">
                <a:solidFill>
                  <a:schemeClr val="accent3">
                    <a:lumMod val="50000"/>
                  </a:schemeClr>
                </a:solidFill>
                <a:latin typeface="Arial" panose="020B0604020202020204" pitchFamily="34" charset="0"/>
                <a:cs typeface="Arial" panose="020B0604020202020204" pitchFamily="34" charset="0"/>
              </a:rPr>
              <a:t>Case-law</a:t>
            </a:r>
            <a:endParaRPr lang="en-US" sz="1100" dirty="0">
              <a:solidFill>
                <a:schemeClr val="accent3">
                  <a:lumMod val="50000"/>
                </a:schemeClr>
              </a:solidFill>
              <a:latin typeface="Arial" panose="020B0604020202020204" pitchFamily="34" charset="0"/>
              <a:cs typeface="Arial" panose="020B0604020202020204" pitchFamily="34" charset="0"/>
            </a:endParaRPr>
          </a:p>
        </p:txBody>
      </p:sp>
      <p:sp>
        <p:nvSpPr>
          <p:cNvPr id="79" name="TextBox 78"/>
          <p:cNvSpPr txBox="1"/>
          <p:nvPr/>
        </p:nvSpPr>
        <p:spPr>
          <a:xfrm>
            <a:off x="4578098" y="2300375"/>
            <a:ext cx="1157090" cy="523220"/>
          </a:xfrm>
          <a:prstGeom prst="rect">
            <a:avLst/>
          </a:prstGeom>
          <a:noFill/>
        </p:spPr>
        <p:txBody>
          <a:bodyPr wrap="square" rtlCol="0">
            <a:spAutoFit/>
          </a:bodyPr>
          <a:lstStyle/>
          <a:p>
            <a:pPr algn="ctr"/>
            <a:r>
              <a:rPr lang="es-ES" sz="1400" b="1" dirty="0">
                <a:solidFill>
                  <a:schemeClr val="tx2"/>
                </a:solidFill>
                <a:latin typeface="Arial" panose="020B0604020202020204" pitchFamily="34" charset="0"/>
                <a:cs typeface="Arial" panose="020B0604020202020204" pitchFamily="34" charset="0"/>
              </a:rPr>
              <a:t>Common Practice</a:t>
            </a:r>
          </a:p>
        </p:txBody>
      </p:sp>
      <p:sp>
        <p:nvSpPr>
          <p:cNvPr id="80" name="Rounded Rectangle 79"/>
          <p:cNvSpPr/>
          <p:nvPr/>
        </p:nvSpPr>
        <p:spPr>
          <a:xfrm>
            <a:off x="6658663" y="1901494"/>
            <a:ext cx="2096976" cy="1088432"/>
          </a:xfrm>
          <a:prstGeom prst="roundRect">
            <a:avLst>
              <a:gd name="adj" fmla="val 10178"/>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ctr">
            <a:noAutofit/>
          </a:bodyPr>
          <a:lstStyle/>
          <a:p>
            <a:r>
              <a:rPr lang="en-US" sz="1600" b="1" dirty="0">
                <a:solidFill>
                  <a:schemeClr val="bg1"/>
                </a:solidFill>
                <a:latin typeface="Arial" panose="020B0604020202020204" pitchFamily="34" charset="0"/>
                <a:cs typeface="Arial" panose="020B0604020202020204" pitchFamily="34" charset="0"/>
              </a:rPr>
              <a:t>EU judgments</a:t>
            </a:r>
            <a:endParaRPr lang="en-US" sz="16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General Court</a:t>
            </a:r>
          </a:p>
          <a:p>
            <a:pPr marL="285750" indent="-285750">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Court of Justice</a:t>
            </a:r>
          </a:p>
        </p:txBody>
      </p:sp>
      <p:sp>
        <p:nvSpPr>
          <p:cNvPr id="81" name="Right Arrow 80"/>
          <p:cNvSpPr/>
          <p:nvPr/>
        </p:nvSpPr>
        <p:spPr>
          <a:xfrm>
            <a:off x="5913688" y="2437136"/>
            <a:ext cx="647497" cy="205946"/>
          </a:xfrm>
          <a:prstGeom prst="rightArrow">
            <a:avLst/>
          </a:prstGeom>
          <a:solidFill>
            <a:schemeClr val="accent3">
              <a:lumMod val="60000"/>
              <a:lumOff val="40000"/>
            </a:schemeClr>
          </a:solidFill>
          <a:ln>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S" dirty="0"/>
          </a:p>
        </p:txBody>
      </p:sp>
      <p:sp>
        <p:nvSpPr>
          <p:cNvPr id="82" name="Rounded Rectangle 81"/>
          <p:cNvSpPr/>
          <p:nvPr/>
        </p:nvSpPr>
        <p:spPr>
          <a:xfrm>
            <a:off x="6658663" y="3575031"/>
            <a:ext cx="2096976" cy="972249"/>
          </a:xfrm>
          <a:prstGeom prst="roundRect">
            <a:avLst>
              <a:gd name="adj" fmla="val 10178"/>
            </a:avLst>
          </a:prstGeom>
          <a:solidFill>
            <a:schemeClr val="bg1">
              <a:lumMod val="6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ctr">
            <a:noAutofit/>
          </a:bodyPr>
          <a:lstStyle/>
          <a:p>
            <a:pPr marL="285750" indent="-285750">
              <a:buFont typeface="Arial" panose="020B0604020202020204" pitchFamily="34" charset="0"/>
              <a:buChar char="•"/>
            </a:pPr>
            <a:r>
              <a:rPr lang="en-US" sz="1200" b="1" dirty="0">
                <a:solidFill>
                  <a:schemeClr val="tx1"/>
                </a:solidFill>
                <a:latin typeface="Arial" panose="020B0604020202020204" pitchFamily="34" charset="0"/>
                <a:cs typeface="Arial" panose="020B0604020202020204" pitchFamily="34" charset="0"/>
              </a:rPr>
              <a:t>EUIPO</a:t>
            </a:r>
          </a:p>
          <a:p>
            <a:pPr marL="449263" lvl="1" indent="-182563">
              <a:buFont typeface="Courier New" panose="02070309020205020404" pitchFamily="49" charset="0"/>
              <a:buChar char="o"/>
            </a:pPr>
            <a:r>
              <a:rPr lang="en-US" sz="1200" dirty="0">
                <a:solidFill>
                  <a:schemeClr val="tx1"/>
                </a:solidFill>
                <a:latin typeface="Arial" panose="020B0604020202020204" pitchFamily="34" charset="0"/>
                <a:cs typeface="Arial" panose="020B0604020202020204" pitchFamily="34" charset="0"/>
              </a:rPr>
              <a:t>First instance </a:t>
            </a:r>
          </a:p>
          <a:p>
            <a:pPr marL="449263" lvl="1" indent="-182563">
              <a:buFont typeface="Courier New" panose="02070309020205020404" pitchFamily="49" charset="0"/>
              <a:buChar char="o"/>
            </a:pPr>
            <a:r>
              <a:rPr lang="en-US" sz="1200" dirty="0">
                <a:solidFill>
                  <a:schemeClr val="tx1"/>
                </a:solidFill>
                <a:latin typeface="Arial" panose="020B0604020202020204" pitchFamily="34" charset="0"/>
                <a:cs typeface="Arial" panose="020B0604020202020204" pitchFamily="34" charset="0"/>
              </a:rPr>
              <a:t>BOA</a:t>
            </a:r>
          </a:p>
          <a:p>
            <a:pPr marL="285750" indent="-285750">
              <a:buFont typeface="Arial" panose="020B0604020202020204" pitchFamily="34" charset="0"/>
              <a:buChar char="•"/>
            </a:pPr>
            <a:r>
              <a:rPr lang="en-US" sz="1200" b="1" dirty="0">
                <a:solidFill>
                  <a:schemeClr val="tx1"/>
                </a:solidFill>
                <a:latin typeface="Arial" panose="020B0604020202020204" pitchFamily="34" charset="0"/>
                <a:cs typeface="Arial" panose="020B0604020202020204" pitchFamily="34" charset="0"/>
              </a:rPr>
              <a:t>National decisions</a:t>
            </a:r>
          </a:p>
          <a:p>
            <a:pPr marL="285750" indent="-285750">
              <a:buFont typeface="Arial" panose="020B0604020202020204" pitchFamily="34" charset="0"/>
              <a:buChar char="•"/>
            </a:pPr>
            <a:r>
              <a:rPr lang="en-US" sz="1200" b="1" dirty="0">
                <a:solidFill>
                  <a:schemeClr val="tx1"/>
                </a:solidFill>
                <a:latin typeface="Arial" panose="020B0604020202020204" pitchFamily="34" charset="0"/>
                <a:cs typeface="Arial" panose="020B0604020202020204" pitchFamily="34" charset="0"/>
              </a:rPr>
              <a:t>EPO </a:t>
            </a:r>
          </a:p>
        </p:txBody>
      </p:sp>
      <p:sp>
        <p:nvSpPr>
          <p:cNvPr id="83" name="Rounded Rectangle 82"/>
          <p:cNvSpPr/>
          <p:nvPr/>
        </p:nvSpPr>
        <p:spPr>
          <a:xfrm>
            <a:off x="6658661" y="3282019"/>
            <a:ext cx="2096976" cy="272759"/>
          </a:xfrm>
          <a:prstGeom prst="roundRect">
            <a:avLst>
              <a:gd name="adj" fmla="val 10178"/>
            </a:avLst>
          </a:prstGeom>
          <a:solidFill>
            <a:schemeClr val="bg1">
              <a:lumMod val="6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ctr">
            <a:noAutofit/>
          </a:bodyPr>
          <a:lstStyle/>
          <a:p>
            <a:pPr marL="285750" indent="-285750">
              <a:buFont typeface="Arial" panose="020B0604020202020204" pitchFamily="34" charset="0"/>
              <a:buChar char="•"/>
            </a:pPr>
            <a:r>
              <a:rPr lang="en-US" sz="1200" b="1" dirty="0">
                <a:solidFill>
                  <a:schemeClr val="tx1"/>
                </a:solidFill>
                <a:latin typeface="Arial" panose="020B0604020202020204" pitchFamily="34" charset="0"/>
                <a:cs typeface="Arial" panose="020B0604020202020204" pitchFamily="34" charset="0"/>
              </a:rPr>
              <a:t>Also consulted:</a:t>
            </a:r>
          </a:p>
        </p:txBody>
      </p:sp>
    </p:spTree>
    <p:extLst>
      <p:ext uri="{BB962C8B-B14F-4D97-AF65-F5344CB8AC3E}">
        <p14:creationId xmlns:p14="http://schemas.microsoft.com/office/powerpoint/2010/main" val="40613669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9" name="Rectangle 8"/>
          <p:cNvSpPr>
            <a:spLocks/>
          </p:cNvSpPr>
          <p:nvPr/>
        </p:nvSpPr>
        <p:spPr bwMode="auto">
          <a:xfrm>
            <a:off x="652210" y="1015623"/>
            <a:ext cx="8103429" cy="270030"/>
          </a:xfrm>
          <a:prstGeom prst="rect">
            <a:avLst/>
          </a:prstGeom>
          <a:noFill/>
          <a:ln w="28575">
            <a:solidFill>
              <a:schemeClr val="accent1">
                <a:lumMod val="60000"/>
                <a:lumOff val="40000"/>
              </a:schemeClr>
            </a:solidFill>
          </a:ln>
        </p:spPr>
        <p:txBody>
          <a:bodyPr lIns="0" tIns="0" rIns="0" bIns="0" anchor="ctr"/>
          <a:lstStyle/>
          <a:p>
            <a:pPr marL="85725"/>
            <a:r>
              <a:rPr lang="en-US" sz="1500" b="1" spc="-71" dirty="0">
                <a:solidFill>
                  <a:schemeClr val="accent1">
                    <a:lumMod val="60000"/>
                    <a:lumOff val="40000"/>
                  </a:schemeClr>
                </a:solidFill>
                <a:latin typeface="Arial"/>
                <a:ea typeface="Open Sans" panose="020B0606030504020204" pitchFamily="34" charset="0"/>
                <a:cs typeface="Arial"/>
              </a:rPr>
              <a:t>Means for establishing the date of disclosure</a:t>
            </a:r>
          </a:p>
        </p:txBody>
      </p:sp>
      <p:sp>
        <p:nvSpPr>
          <p:cNvPr id="3" name="Rectangle 2"/>
          <p:cNvSpPr>
            <a:spLocks/>
          </p:cNvSpPr>
          <p:nvPr/>
        </p:nvSpPr>
        <p:spPr bwMode="auto">
          <a:xfrm>
            <a:off x="652210" y="710901"/>
            <a:ext cx="8103428" cy="270030"/>
          </a:xfrm>
          <a:prstGeom prst="rect">
            <a:avLst/>
          </a:prstGeom>
          <a:solidFill>
            <a:srgbClr val="024DA1"/>
          </a:solidFill>
          <a:ln>
            <a:noFill/>
          </a:ln>
        </p:spPr>
        <p:txBody>
          <a:bodyPr lIns="0" tIns="0" rIns="0" bIns="0" anchor="ctr"/>
          <a:lstStyle/>
          <a:p>
            <a:pPr marL="85725"/>
            <a:r>
              <a:rPr lang="en-IE" sz="1500" b="1" spc="-71" dirty="0">
                <a:solidFill>
                  <a:srgbClr val="FFFCF6"/>
                </a:solidFill>
                <a:latin typeface="Arial"/>
                <a:ea typeface="Open Sans" panose="020B0606030504020204" pitchFamily="34" charset="0"/>
                <a:cs typeface="Arial"/>
              </a:rPr>
              <a:t>CP10: Common Practice Principles</a:t>
            </a:r>
          </a:p>
        </p:txBody>
      </p:sp>
      <p:sp>
        <p:nvSpPr>
          <p:cNvPr id="5" name="Rectangle 4"/>
          <p:cNvSpPr/>
          <p:nvPr/>
        </p:nvSpPr>
        <p:spPr>
          <a:xfrm>
            <a:off x="1242760" y="1875290"/>
            <a:ext cx="7512878" cy="1015663"/>
          </a:xfrm>
          <a:prstGeom prst="rect">
            <a:avLst/>
          </a:prstGeom>
        </p:spPr>
        <p:txBody>
          <a:bodyPr wrap="square">
            <a:spAutoFit/>
          </a:bodyPr>
          <a:lstStyle/>
          <a:p>
            <a:r>
              <a:rPr lang="en-GB" b="1" dirty="0">
                <a:solidFill>
                  <a:schemeClr val="tx2"/>
                </a:solidFill>
                <a:latin typeface="Arial" panose="020B0604020202020204" pitchFamily="34" charset="0"/>
                <a:cs typeface="Arial" panose="020B0604020202020204" pitchFamily="34" charset="0"/>
              </a:rPr>
              <a:t>Recommendations</a:t>
            </a:r>
          </a:p>
          <a:p>
            <a:endParaRPr lang="en-GB" sz="1400" b="1" dirty="0">
              <a:solidFill>
                <a:schemeClr val="tx2"/>
              </a:solidFill>
              <a:latin typeface="Arial" panose="020B0604020202020204" pitchFamily="34" charset="0"/>
              <a:cs typeface="Arial" panose="020B0604020202020204" pitchFamily="34" charset="0"/>
            </a:endParaRPr>
          </a:p>
          <a:p>
            <a:r>
              <a:rPr lang="en-US" sz="1400" dirty="0">
                <a:solidFill>
                  <a:schemeClr val="tx2"/>
                </a:solidFill>
                <a:latin typeface="Arial" panose="020B0604020202020204" pitchFamily="34" charset="0"/>
                <a:cs typeface="Arial" panose="020B0604020202020204" pitchFamily="34" charset="0"/>
              </a:rPr>
              <a:t>Statements in writing should be supported by additional evidence</a:t>
            </a:r>
          </a:p>
          <a:p>
            <a:pPr marL="1200150" lvl="2" indent="-285750">
              <a:buFont typeface="Arial" panose="020B0604020202020204" pitchFamily="34" charset="0"/>
              <a:buChar char="•"/>
            </a:pPr>
            <a:endParaRPr lang="en-US" sz="1400" dirty="0">
              <a:solidFill>
                <a:schemeClr val="tx2"/>
              </a:solidFill>
              <a:latin typeface="Arial" panose="020B0604020202020204" pitchFamily="34" charset="0"/>
              <a:cs typeface="Arial" panose="020B0604020202020204" pitchFamily="34" charset="0"/>
            </a:endParaRPr>
          </a:p>
        </p:txBody>
      </p:sp>
      <p:sp>
        <p:nvSpPr>
          <p:cNvPr id="19" name="Rectangle 16"/>
          <p:cNvSpPr>
            <a:spLocks/>
          </p:cNvSpPr>
          <p:nvPr/>
        </p:nvSpPr>
        <p:spPr bwMode="auto">
          <a:xfrm>
            <a:off x="1067144" y="271164"/>
            <a:ext cx="7688494"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UltraLight"/>
              </a:rPr>
              <a:t>Convergence Project: </a:t>
            </a: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pitchFamily="2" charset="0"/>
              </a:rPr>
              <a:t>CP10. </a:t>
            </a:r>
            <a:r>
              <a:rPr lang="en-GB" sz="1100" spc="-71" dirty="0">
                <a:solidFill>
                  <a:srgbClr val="FFFFFF">
                    <a:lumMod val="65000"/>
                  </a:srgbClr>
                </a:solidFill>
                <a:latin typeface="Arial" panose="020B0604020202020204" pitchFamily="34" charset="0"/>
                <a:ea typeface="Helvetica Neue UltraLight"/>
                <a:cs typeface="Arial" panose="020B0604020202020204" pitchFamily="34" charset="0"/>
              </a:rPr>
              <a:t>Criteria for assessing disclosure of designs on the internet</a:t>
            </a:r>
          </a:p>
        </p:txBody>
      </p:sp>
      <p:sp>
        <p:nvSpPr>
          <p:cNvPr id="20" name="Rectangle 19"/>
          <p:cNvSpPr/>
          <p:nvPr/>
        </p:nvSpPr>
        <p:spPr>
          <a:xfrm rot="16200000">
            <a:off x="-958193" y="2881854"/>
            <a:ext cx="3530957" cy="338554"/>
          </a:xfrm>
          <a:prstGeom prst="rect">
            <a:avLst/>
          </a:prstGeom>
          <a:solidFill>
            <a:schemeClr val="tx2">
              <a:lumMod val="40000"/>
              <a:lumOff val="60000"/>
            </a:schemeClr>
          </a:solidFill>
        </p:spPr>
        <p:txBody>
          <a:bodyPr wrap="square">
            <a:spAutoFit/>
          </a:bodyPr>
          <a:lstStyle/>
          <a:p>
            <a:pPr marL="85725" algn="ctr"/>
            <a:r>
              <a:rPr lang="en-US" sz="1600" b="1" spc="-71" dirty="0">
                <a:solidFill>
                  <a:schemeClr val="bg1"/>
                </a:solidFill>
                <a:latin typeface="Arial"/>
                <a:ea typeface="Open Sans" panose="020B0606030504020204" pitchFamily="34" charset="0"/>
                <a:cs typeface="Arial"/>
              </a:rPr>
              <a:t>Statements in writing</a:t>
            </a:r>
          </a:p>
        </p:txBody>
      </p:sp>
    </p:spTree>
    <p:extLst>
      <p:ext uri="{BB962C8B-B14F-4D97-AF65-F5344CB8AC3E}">
        <p14:creationId xmlns:p14="http://schemas.microsoft.com/office/powerpoint/2010/main" val="10621331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4214805" y="3777671"/>
            <a:ext cx="436825" cy="1121464"/>
          </a:xfrm>
          <a:prstGeom prst="rect">
            <a:avLst/>
          </a:prstGeom>
        </p:spPr>
      </p:pic>
      <p:pic>
        <p:nvPicPr>
          <p:cNvPr id="3" name="Picture 2"/>
          <p:cNvPicPr>
            <a:picLocks noChangeAspect="1"/>
          </p:cNvPicPr>
          <p:nvPr/>
        </p:nvPicPr>
        <p:blipFill rotWithShape="1">
          <a:blip r:embed="rId5"/>
          <a:srcRect r="4819"/>
          <a:stretch/>
        </p:blipFill>
        <p:spPr>
          <a:xfrm>
            <a:off x="3787322" y="2192410"/>
            <a:ext cx="906478" cy="974392"/>
          </a:xfrm>
          <a:prstGeom prst="rect">
            <a:avLst/>
          </a:prstGeom>
        </p:spPr>
      </p:pic>
      <p:sp>
        <p:nvSpPr>
          <p:cNvPr id="7" name="Rectangle 6"/>
          <p:cNvSpPr/>
          <p:nvPr/>
        </p:nvSpPr>
        <p:spPr>
          <a:xfrm>
            <a:off x="1243152" y="2293346"/>
            <a:ext cx="3145968" cy="2677656"/>
          </a:xfrm>
          <a:prstGeom prst="rect">
            <a:avLst/>
          </a:prstGeom>
        </p:spPr>
        <p:txBody>
          <a:bodyPr wrap="square">
            <a:spAutoFit/>
          </a:bodyPr>
          <a:lstStyle/>
          <a:p>
            <a:r>
              <a:rPr lang="en-US" sz="1200" dirty="0">
                <a:solidFill>
                  <a:schemeClr val="tx2"/>
                </a:solidFill>
                <a:latin typeface="Arial" panose="020B0604020202020204" pitchFamily="34" charset="0"/>
                <a:cs typeface="Arial" panose="020B0604020202020204" pitchFamily="34" charset="0"/>
                <a:hlinkClick r:id="rId6"/>
              </a:rPr>
              <a:t>T-813/14</a:t>
            </a:r>
            <a:r>
              <a:rPr lang="en-US" sz="1200" dirty="0">
                <a:solidFill>
                  <a:schemeClr val="tx2"/>
                </a:solidFill>
                <a:latin typeface="Arial" panose="020B0604020202020204" pitchFamily="34" charset="0"/>
                <a:cs typeface="Arial" panose="020B0604020202020204" pitchFamily="34" charset="0"/>
              </a:rPr>
              <a:t> of 18/11/2015 </a:t>
            </a:r>
            <a:r>
              <a:rPr lang="en-US" sz="1200" b="1" dirty="0">
                <a:solidFill>
                  <a:schemeClr val="tx2"/>
                </a:solidFill>
                <a:latin typeface="Arial" panose="020B0604020202020204" pitchFamily="34" charset="0"/>
                <a:cs typeface="Arial" panose="020B0604020202020204" pitchFamily="34" charset="0"/>
              </a:rPr>
              <a:t>(‘Cases for portable computers’)</a:t>
            </a:r>
            <a:r>
              <a:rPr lang="en-US" sz="1200" dirty="0">
                <a:solidFill>
                  <a:schemeClr val="tx2"/>
                </a:solidFill>
                <a:latin typeface="Arial" panose="020B0604020202020204" pitchFamily="34" charset="0"/>
                <a:cs typeface="Arial" panose="020B0604020202020204" pitchFamily="34" charset="0"/>
              </a:rPr>
              <a:t>, </a:t>
            </a:r>
            <a:r>
              <a:rPr lang="en-US" sz="1200" dirty="0">
                <a:solidFill>
                  <a:srgbClr val="183D8C"/>
                </a:solidFill>
                <a:latin typeface="Arial" panose="020B0604020202020204" pitchFamily="34" charset="0"/>
                <a:cs typeface="Arial" panose="020B0604020202020204" pitchFamily="34" charset="0"/>
              </a:rPr>
              <a:t>§ 29</a:t>
            </a:r>
            <a:endParaRPr lang="en-US" sz="1200" dirty="0">
              <a:solidFill>
                <a:schemeClr val="tx2"/>
              </a:solidFill>
              <a:latin typeface="Arial" panose="020B0604020202020204" pitchFamily="34" charset="0"/>
              <a:cs typeface="Arial" panose="020B0604020202020204" pitchFamily="34" charset="0"/>
            </a:endParaRPr>
          </a:p>
          <a:p>
            <a:pPr algn="just"/>
            <a:r>
              <a:rPr lang="es-ES" sz="1200" dirty="0">
                <a:solidFill>
                  <a:schemeClr val="tx2"/>
                </a:solidFill>
                <a:latin typeface="Arial" panose="020B0604020202020204" pitchFamily="34" charset="0"/>
                <a:cs typeface="Arial" panose="020B0604020202020204" pitchFamily="34" charset="0"/>
              </a:rPr>
              <a:t>General Court</a:t>
            </a:r>
          </a:p>
          <a:p>
            <a:pPr algn="just"/>
            <a:endParaRPr lang="es-ES" sz="1200" dirty="0">
              <a:solidFill>
                <a:schemeClr val="tx2"/>
              </a:solidFill>
              <a:latin typeface="Arial" panose="020B0604020202020204" pitchFamily="34" charset="0"/>
              <a:cs typeface="Arial" panose="020B0604020202020204" pitchFamily="34" charset="0"/>
            </a:endParaRPr>
          </a:p>
          <a:p>
            <a:pPr algn="just"/>
            <a:endParaRPr lang="es-ES" sz="1200" dirty="0">
              <a:solidFill>
                <a:schemeClr val="tx2"/>
              </a:solidFill>
              <a:latin typeface="Arial" panose="020B0604020202020204" pitchFamily="34" charset="0"/>
              <a:cs typeface="Arial" panose="020B0604020202020204" pitchFamily="34" charset="0"/>
            </a:endParaRPr>
          </a:p>
          <a:p>
            <a:pPr algn="just"/>
            <a:r>
              <a:rPr lang="es-ES" sz="1200" dirty="0">
                <a:solidFill>
                  <a:schemeClr val="tx2"/>
                </a:solidFill>
                <a:latin typeface="Arial" panose="020B0604020202020204" pitchFamily="34" charset="0"/>
                <a:cs typeface="Arial" panose="020B0604020202020204" pitchFamily="34" charset="0"/>
                <a:hlinkClick r:id="rId7"/>
              </a:rPr>
              <a:t>T‑498/13</a:t>
            </a:r>
            <a:r>
              <a:rPr lang="es-ES" sz="1200" dirty="0">
                <a:solidFill>
                  <a:schemeClr val="tx2"/>
                </a:solidFill>
                <a:latin typeface="Arial" panose="020B0604020202020204" pitchFamily="34" charset="0"/>
                <a:cs typeface="Arial" panose="020B0604020202020204" pitchFamily="34" charset="0"/>
              </a:rPr>
              <a:t> of 11/12/2014 </a:t>
            </a:r>
            <a:r>
              <a:rPr lang="es-ES" sz="1200" b="1" dirty="0">
                <a:solidFill>
                  <a:schemeClr val="tx2"/>
                </a:solidFill>
                <a:latin typeface="Arial" panose="020B0604020202020204" pitchFamily="34" charset="0"/>
                <a:cs typeface="Arial" panose="020B0604020202020204" pitchFamily="34" charset="0"/>
              </a:rPr>
              <a:t>(‘NAMMU’)</a:t>
            </a:r>
            <a:r>
              <a:rPr lang="es-ES" sz="1200" dirty="0">
                <a:solidFill>
                  <a:schemeClr val="tx2"/>
                </a:solidFill>
                <a:latin typeface="Arial" panose="020B0604020202020204" pitchFamily="34" charset="0"/>
                <a:cs typeface="Arial" panose="020B0604020202020204" pitchFamily="34" charset="0"/>
              </a:rPr>
              <a:t>, </a:t>
            </a:r>
          </a:p>
          <a:p>
            <a:pPr algn="just"/>
            <a:r>
              <a:rPr lang="en-US" sz="1200" dirty="0">
                <a:solidFill>
                  <a:srgbClr val="183D8C"/>
                </a:solidFill>
                <a:latin typeface="Arial" panose="020B0604020202020204" pitchFamily="34" charset="0"/>
                <a:cs typeface="Arial" panose="020B0604020202020204" pitchFamily="34" charset="0"/>
              </a:rPr>
              <a:t>§ 38</a:t>
            </a:r>
            <a:endParaRPr lang="es-ES" sz="1200" b="1" dirty="0">
              <a:solidFill>
                <a:schemeClr val="tx2"/>
              </a:solidFill>
              <a:latin typeface="Arial" panose="020B0604020202020204" pitchFamily="34" charset="0"/>
              <a:cs typeface="Arial" panose="020B0604020202020204" pitchFamily="34" charset="0"/>
            </a:endParaRPr>
          </a:p>
          <a:p>
            <a:pPr algn="just"/>
            <a:r>
              <a:rPr lang="es-ES" sz="1200" dirty="0">
                <a:solidFill>
                  <a:schemeClr val="tx2"/>
                </a:solidFill>
                <a:latin typeface="Arial" panose="020B0604020202020204" pitchFamily="34" charset="0"/>
                <a:cs typeface="Arial" panose="020B0604020202020204" pitchFamily="34" charset="0"/>
              </a:rPr>
              <a:t>General Court</a:t>
            </a:r>
          </a:p>
          <a:p>
            <a:pPr algn="just"/>
            <a:endParaRPr lang="es-ES" sz="1200" dirty="0">
              <a:solidFill>
                <a:schemeClr val="tx2"/>
              </a:solidFill>
              <a:latin typeface="Arial" panose="020B0604020202020204" pitchFamily="34" charset="0"/>
              <a:cs typeface="Arial" panose="020B0604020202020204" pitchFamily="34" charset="0"/>
            </a:endParaRPr>
          </a:p>
          <a:p>
            <a:pPr algn="just"/>
            <a:endParaRPr lang="es-ES" sz="1200" dirty="0">
              <a:solidFill>
                <a:schemeClr val="tx2"/>
              </a:solidFill>
              <a:latin typeface="Arial" panose="020B0604020202020204" pitchFamily="34" charset="0"/>
              <a:cs typeface="Arial" panose="020B0604020202020204" pitchFamily="34" charset="0"/>
            </a:endParaRPr>
          </a:p>
          <a:p>
            <a:pPr algn="just"/>
            <a:r>
              <a:rPr lang="es-ES" sz="1200" dirty="0">
                <a:solidFill>
                  <a:schemeClr val="tx2"/>
                </a:solidFill>
                <a:latin typeface="Arial" panose="020B0604020202020204" pitchFamily="34" charset="0"/>
                <a:cs typeface="Arial" panose="020B0604020202020204" pitchFamily="34" charset="0"/>
                <a:hlinkClick r:id="rId8"/>
              </a:rPr>
              <a:t>T-450/08</a:t>
            </a:r>
            <a:r>
              <a:rPr lang="es-ES" sz="1200" dirty="0">
                <a:solidFill>
                  <a:schemeClr val="tx2"/>
                </a:solidFill>
                <a:latin typeface="Arial" panose="020B0604020202020204" pitchFamily="34" charset="0"/>
                <a:cs typeface="Arial" panose="020B0604020202020204" pitchFamily="34" charset="0"/>
              </a:rPr>
              <a:t> of 09/07/2012 </a:t>
            </a:r>
            <a:r>
              <a:rPr lang="es-ES" sz="1200" b="1" dirty="0">
                <a:solidFill>
                  <a:schemeClr val="tx2"/>
                </a:solidFill>
                <a:latin typeface="Arial" panose="020B0604020202020204" pitchFamily="34" charset="0"/>
                <a:cs typeface="Arial" panose="020B0604020202020204" pitchFamily="34" charset="0"/>
              </a:rPr>
              <a:t>(‘Phials’)</a:t>
            </a:r>
            <a:r>
              <a:rPr lang="es-ES" sz="1200" dirty="0">
                <a:solidFill>
                  <a:schemeClr val="tx2"/>
                </a:solidFill>
                <a:latin typeface="Arial" panose="020B0604020202020204" pitchFamily="34" charset="0"/>
                <a:cs typeface="Arial" panose="020B0604020202020204" pitchFamily="34" charset="0"/>
              </a:rPr>
              <a:t>, </a:t>
            </a:r>
            <a:r>
              <a:rPr lang="en-US" sz="1200" dirty="0">
                <a:solidFill>
                  <a:srgbClr val="183D8C"/>
                </a:solidFill>
                <a:latin typeface="Arial" panose="020B0604020202020204" pitchFamily="34" charset="0"/>
                <a:cs typeface="Arial" panose="020B0604020202020204" pitchFamily="34" charset="0"/>
              </a:rPr>
              <a:t>§ 39-40</a:t>
            </a:r>
          </a:p>
          <a:p>
            <a:pPr algn="just"/>
            <a:r>
              <a:rPr lang="en-US" sz="1200" dirty="0">
                <a:solidFill>
                  <a:srgbClr val="183D8C"/>
                </a:solidFill>
                <a:latin typeface="Arial" panose="020B0604020202020204" pitchFamily="34" charset="0"/>
                <a:cs typeface="Arial" panose="020B0604020202020204" pitchFamily="34" charset="0"/>
              </a:rPr>
              <a:t>General Court</a:t>
            </a:r>
            <a:endParaRPr lang="en-US" sz="1200" dirty="0">
              <a:solidFill>
                <a:schemeClr val="tx2"/>
              </a:solidFill>
              <a:latin typeface="Arial" panose="020B0604020202020204" pitchFamily="34" charset="0"/>
              <a:cs typeface="Arial" panose="020B0604020202020204" pitchFamily="34" charset="0"/>
            </a:endParaRPr>
          </a:p>
          <a:p>
            <a:pPr algn="just"/>
            <a:endParaRPr lang="es-ES" sz="1200" dirty="0">
              <a:solidFill>
                <a:schemeClr val="tx2"/>
              </a:solidFill>
              <a:latin typeface="Arial" panose="020B0604020202020204" pitchFamily="34" charset="0"/>
              <a:cs typeface="Arial" panose="020B0604020202020204" pitchFamily="34" charset="0"/>
            </a:endParaRPr>
          </a:p>
          <a:p>
            <a:pPr algn="just"/>
            <a:endParaRPr lang="en-US" sz="1200" dirty="0">
              <a:solidFill>
                <a:schemeClr val="tx2"/>
              </a:solidFill>
              <a:latin typeface="Arial" panose="020B0604020202020204" pitchFamily="34" charset="0"/>
              <a:cs typeface="Arial" panose="020B0604020202020204" pitchFamily="34" charset="0"/>
            </a:endParaRPr>
          </a:p>
        </p:txBody>
      </p:sp>
      <p:sp>
        <p:nvSpPr>
          <p:cNvPr id="2" name="Rectangle 1"/>
          <p:cNvSpPr/>
          <p:nvPr/>
        </p:nvSpPr>
        <p:spPr>
          <a:xfrm>
            <a:off x="4911391" y="2513403"/>
            <a:ext cx="3844247" cy="461665"/>
          </a:xfrm>
          <a:prstGeom prst="rect">
            <a:avLst/>
          </a:prstGeom>
          <a:solidFill>
            <a:schemeClr val="accent1">
              <a:lumMod val="20000"/>
              <a:lumOff val="80000"/>
            </a:schemeClr>
          </a:solidFill>
        </p:spPr>
        <p:txBody>
          <a:bodyPr wrap="square">
            <a:spAutoFit/>
          </a:bodyPr>
          <a:lstStyle/>
          <a:p>
            <a:pPr algn="just"/>
            <a:r>
              <a:rPr lang="en-US" sz="1200" i="1" dirty="0">
                <a:solidFill>
                  <a:srgbClr val="183D8C"/>
                </a:solidFill>
                <a:latin typeface="Arial" panose="020B0604020202020204" pitchFamily="34" charset="0"/>
                <a:cs typeface="Arial" panose="020B0604020202020204" pitchFamily="34" charset="0"/>
              </a:rPr>
              <a:t>Statements in writing would not be sufficient on its own to prove an event of disclosure</a:t>
            </a:r>
          </a:p>
        </p:txBody>
      </p:sp>
      <p:sp>
        <p:nvSpPr>
          <p:cNvPr id="11" name="TextBox 10"/>
          <p:cNvSpPr txBox="1"/>
          <p:nvPr/>
        </p:nvSpPr>
        <p:spPr>
          <a:xfrm>
            <a:off x="5055521" y="1770037"/>
            <a:ext cx="2557300" cy="338554"/>
          </a:xfrm>
          <a:prstGeom prst="rect">
            <a:avLst/>
          </a:prstGeom>
          <a:noFill/>
        </p:spPr>
        <p:txBody>
          <a:bodyPr wrap="square" rtlCol="0">
            <a:spAutoFit/>
          </a:bodyPr>
          <a:lstStyle/>
          <a:p>
            <a:r>
              <a:rPr lang="es-ES" sz="1600" b="1" dirty="0">
                <a:solidFill>
                  <a:schemeClr val="tx2"/>
                </a:solidFill>
                <a:latin typeface="Arial" panose="020B0604020202020204" pitchFamily="34" charset="0"/>
                <a:cs typeface="Arial" panose="020B0604020202020204" pitchFamily="34" charset="0"/>
              </a:rPr>
              <a:t>CP10</a:t>
            </a:r>
          </a:p>
        </p:txBody>
      </p:sp>
      <p:cxnSp>
        <p:nvCxnSpPr>
          <p:cNvPr id="12" name="Straight Connector 11"/>
          <p:cNvCxnSpPr/>
          <p:nvPr/>
        </p:nvCxnSpPr>
        <p:spPr>
          <a:xfrm>
            <a:off x="1243152" y="2169733"/>
            <a:ext cx="7336478"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Rectangle 13"/>
          <p:cNvSpPr>
            <a:spLocks/>
          </p:cNvSpPr>
          <p:nvPr/>
        </p:nvSpPr>
        <p:spPr bwMode="auto">
          <a:xfrm>
            <a:off x="642087" y="720723"/>
            <a:ext cx="8103428" cy="270030"/>
          </a:xfrm>
          <a:prstGeom prst="rect">
            <a:avLst/>
          </a:prstGeom>
          <a:solidFill>
            <a:srgbClr val="024DA1"/>
          </a:solidFill>
          <a:ln>
            <a:noFill/>
          </a:ln>
        </p:spPr>
        <p:txBody>
          <a:bodyPr lIns="0" tIns="0" rIns="0" bIns="0" anchor="ctr"/>
          <a:lstStyle/>
          <a:p>
            <a:pPr marL="85725"/>
            <a:r>
              <a:rPr lang="en-IE" sz="1500" b="1" spc="-71" dirty="0">
                <a:solidFill>
                  <a:srgbClr val="FFFCF6"/>
                </a:solidFill>
                <a:latin typeface="Arial"/>
                <a:ea typeface="Open Sans" panose="020B0606030504020204" pitchFamily="34" charset="0"/>
                <a:cs typeface="Arial"/>
              </a:rPr>
              <a:t>CP10: Common Practice Principles</a:t>
            </a:r>
          </a:p>
        </p:txBody>
      </p:sp>
      <p:sp>
        <p:nvSpPr>
          <p:cNvPr id="15" name="Rectangle 14"/>
          <p:cNvSpPr>
            <a:spLocks/>
          </p:cNvSpPr>
          <p:nvPr/>
        </p:nvSpPr>
        <p:spPr bwMode="auto">
          <a:xfrm>
            <a:off x="642086" y="1039796"/>
            <a:ext cx="8103429" cy="270030"/>
          </a:xfrm>
          <a:prstGeom prst="rect">
            <a:avLst/>
          </a:prstGeom>
          <a:noFill/>
          <a:ln w="28575">
            <a:solidFill>
              <a:schemeClr val="accent1">
                <a:lumMod val="60000"/>
                <a:lumOff val="40000"/>
              </a:schemeClr>
            </a:solidFill>
          </a:ln>
        </p:spPr>
        <p:txBody>
          <a:bodyPr lIns="0" tIns="0" rIns="0" bIns="0" anchor="ctr"/>
          <a:lstStyle/>
          <a:p>
            <a:pPr marL="85725"/>
            <a:r>
              <a:rPr lang="en-US" sz="1500" b="1" spc="-71" dirty="0">
                <a:solidFill>
                  <a:schemeClr val="accent1">
                    <a:lumMod val="60000"/>
                    <a:lumOff val="40000"/>
                  </a:schemeClr>
                </a:solidFill>
                <a:latin typeface="Arial"/>
                <a:ea typeface="Open Sans" panose="020B0606030504020204" pitchFamily="34" charset="0"/>
                <a:cs typeface="Arial"/>
              </a:rPr>
              <a:t>Means for establishing the date of disclosure. Relevant case-law</a:t>
            </a:r>
          </a:p>
        </p:txBody>
      </p:sp>
      <p:sp>
        <p:nvSpPr>
          <p:cNvPr id="16" name="Rectangle 15"/>
          <p:cNvSpPr/>
          <p:nvPr/>
        </p:nvSpPr>
        <p:spPr>
          <a:xfrm rot="16200000">
            <a:off x="-943550" y="2895463"/>
            <a:ext cx="3509829" cy="338554"/>
          </a:xfrm>
          <a:prstGeom prst="rect">
            <a:avLst/>
          </a:prstGeom>
          <a:solidFill>
            <a:schemeClr val="tx2">
              <a:lumMod val="40000"/>
              <a:lumOff val="60000"/>
            </a:schemeClr>
          </a:solidFill>
        </p:spPr>
        <p:txBody>
          <a:bodyPr wrap="square">
            <a:spAutoFit/>
          </a:bodyPr>
          <a:lstStyle/>
          <a:p>
            <a:pPr marL="85725" algn="ctr"/>
            <a:r>
              <a:rPr lang="en-US" sz="1600" b="1" spc="-71" dirty="0">
                <a:solidFill>
                  <a:schemeClr val="bg1"/>
                </a:solidFill>
                <a:latin typeface="Arial"/>
                <a:ea typeface="Open Sans" panose="020B0606030504020204" pitchFamily="34" charset="0"/>
                <a:cs typeface="Arial"/>
              </a:rPr>
              <a:t>Statements in Writing</a:t>
            </a:r>
          </a:p>
        </p:txBody>
      </p:sp>
      <p:sp>
        <p:nvSpPr>
          <p:cNvPr id="10" name="Rectangle 16"/>
          <p:cNvSpPr>
            <a:spLocks/>
          </p:cNvSpPr>
          <p:nvPr/>
        </p:nvSpPr>
        <p:spPr bwMode="auto">
          <a:xfrm>
            <a:off x="1067144" y="271164"/>
            <a:ext cx="7688494"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UltraLight"/>
              </a:rPr>
              <a:t>Convergence Project: </a:t>
            </a: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pitchFamily="2" charset="0"/>
              </a:rPr>
              <a:t>CP10. </a:t>
            </a:r>
            <a:r>
              <a:rPr lang="en-GB" sz="1100" spc="-71" dirty="0">
                <a:solidFill>
                  <a:srgbClr val="FFFFFF">
                    <a:lumMod val="65000"/>
                  </a:srgbClr>
                </a:solidFill>
                <a:latin typeface="Arial" panose="020B0604020202020204" pitchFamily="34" charset="0"/>
                <a:ea typeface="Helvetica Neue UltraLight"/>
                <a:cs typeface="Arial" panose="020B0604020202020204" pitchFamily="34" charset="0"/>
              </a:rPr>
              <a:t>Criteria for assessing disclosure of designs on the internet</a:t>
            </a:r>
          </a:p>
        </p:txBody>
      </p:sp>
    </p:spTree>
    <p:extLst>
      <p:ext uri="{BB962C8B-B14F-4D97-AF65-F5344CB8AC3E}">
        <p14:creationId xmlns:p14="http://schemas.microsoft.com/office/powerpoint/2010/main" val="19770338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5" name="Rectangle 16"/>
          <p:cNvSpPr>
            <a:spLocks/>
          </p:cNvSpPr>
          <p:nvPr/>
        </p:nvSpPr>
        <p:spPr bwMode="auto">
          <a:xfrm>
            <a:off x="1067144" y="271164"/>
            <a:ext cx="7688494"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UltraLight"/>
              </a:rPr>
              <a:t>Convergence Project: </a:t>
            </a: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pitchFamily="2" charset="0"/>
              </a:rPr>
              <a:t>CP10. </a:t>
            </a:r>
            <a:r>
              <a:rPr lang="en-GB" sz="1100" spc="-71" dirty="0">
                <a:solidFill>
                  <a:srgbClr val="FFFFFF">
                    <a:lumMod val="65000"/>
                  </a:srgbClr>
                </a:solidFill>
                <a:latin typeface="Arial" panose="020B0604020202020204" pitchFamily="34" charset="0"/>
                <a:ea typeface="Helvetica Neue UltraLight"/>
                <a:cs typeface="Arial" panose="020B0604020202020204" pitchFamily="34" charset="0"/>
              </a:rPr>
              <a:t>Criteria for assessing disclosure of designs on the internet</a:t>
            </a: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522" y="899160"/>
            <a:ext cx="7371228" cy="3916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38725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a:spLocks/>
          </p:cNvSpPr>
          <p:nvPr/>
        </p:nvSpPr>
        <p:spPr bwMode="auto">
          <a:xfrm>
            <a:off x="652210" y="710901"/>
            <a:ext cx="8103428" cy="270030"/>
          </a:xfrm>
          <a:prstGeom prst="rect">
            <a:avLst/>
          </a:prstGeom>
          <a:solidFill>
            <a:srgbClr val="024DA1"/>
          </a:solidFill>
          <a:ln>
            <a:noFill/>
          </a:ln>
        </p:spPr>
        <p:txBody>
          <a:bodyPr lIns="0" tIns="0" rIns="0" bIns="0" anchor="ctr"/>
          <a:lstStyle/>
          <a:p>
            <a:pPr marL="85725"/>
            <a:r>
              <a:rPr lang="en-IE" sz="1500" b="1" spc="-71" dirty="0">
                <a:solidFill>
                  <a:srgbClr val="FFFCF6"/>
                </a:solidFill>
                <a:latin typeface="Arial"/>
                <a:ea typeface="Open Sans" panose="020B0606030504020204" pitchFamily="34" charset="0"/>
                <a:cs typeface="Arial"/>
              </a:rPr>
              <a:t>CP10: Common Practice Principles</a:t>
            </a:r>
          </a:p>
        </p:txBody>
      </p:sp>
      <p:sp>
        <p:nvSpPr>
          <p:cNvPr id="4" name="Rectangle 3"/>
          <p:cNvSpPr/>
          <p:nvPr/>
        </p:nvSpPr>
        <p:spPr>
          <a:xfrm>
            <a:off x="652210" y="1898536"/>
            <a:ext cx="8103428" cy="2308324"/>
          </a:xfrm>
          <a:prstGeom prst="rect">
            <a:avLst/>
          </a:prstGeom>
        </p:spPr>
        <p:txBody>
          <a:bodyPr wrap="square">
            <a:spAutoFit/>
          </a:bodyPr>
          <a:lstStyle/>
          <a:p>
            <a:pPr algn="just"/>
            <a:r>
              <a:rPr lang="en-GB" b="1" dirty="0">
                <a:solidFill>
                  <a:schemeClr val="tx2"/>
                </a:solidFill>
                <a:latin typeface="Arial" panose="020B0604020202020204" pitchFamily="34" charset="0"/>
                <a:cs typeface="Arial" panose="020B0604020202020204" pitchFamily="34" charset="0"/>
              </a:rPr>
              <a:t>Exceptions</a:t>
            </a:r>
          </a:p>
          <a:p>
            <a:pPr algn="just"/>
            <a:endParaRPr lang="en-US" dirty="0">
              <a:solidFill>
                <a:schemeClr val="tx2"/>
              </a:solidFill>
              <a:latin typeface="Arial" panose="020B0604020202020204" pitchFamily="34" charset="0"/>
              <a:cs typeface="Arial" panose="020B0604020202020204" pitchFamily="34" charset="0"/>
            </a:endParaRPr>
          </a:p>
          <a:p>
            <a:pPr marL="742950" lvl="1" indent="-285750" algn="jus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Not reasonably known in the normal course of business</a:t>
            </a:r>
          </a:p>
          <a:p>
            <a:pPr marL="742950" lvl="1" indent="-285750" algn="jus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Under explicit/implicit confidentiality conditions</a:t>
            </a:r>
          </a:p>
          <a:p>
            <a:pPr marL="742950" lvl="1" indent="-285750" algn="jus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Made available by designer/successor in title/third person during      12-month grace period</a:t>
            </a:r>
          </a:p>
          <a:p>
            <a:pPr marL="742950" lvl="1" indent="-285750" algn="jus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Consequence of an abuse in relation</a:t>
            </a:r>
          </a:p>
          <a:p>
            <a:pPr marL="1200150" lvl="2" indent="-285750" algn="just">
              <a:buFont typeface="Arial" panose="020B0604020202020204" pitchFamily="34" charset="0"/>
              <a:buChar char="•"/>
            </a:pPr>
            <a:endParaRPr lang="en-US" dirty="0">
              <a:solidFill>
                <a:schemeClr val="tx2"/>
              </a:solidFill>
              <a:latin typeface="Arial" panose="020B0604020202020204" pitchFamily="34" charset="0"/>
              <a:cs typeface="Arial" panose="020B0604020202020204" pitchFamily="34" charset="0"/>
            </a:endParaRPr>
          </a:p>
        </p:txBody>
      </p:sp>
      <p:sp>
        <p:nvSpPr>
          <p:cNvPr id="7" name="Rectangle 6"/>
          <p:cNvSpPr>
            <a:spLocks/>
          </p:cNvSpPr>
          <p:nvPr/>
        </p:nvSpPr>
        <p:spPr bwMode="auto">
          <a:xfrm>
            <a:off x="652210" y="1042556"/>
            <a:ext cx="8103428" cy="270030"/>
          </a:xfrm>
          <a:prstGeom prst="rect">
            <a:avLst/>
          </a:prstGeom>
          <a:noFill/>
          <a:ln w="28575">
            <a:solidFill>
              <a:schemeClr val="accent3">
                <a:lumMod val="60000"/>
                <a:lumOff val="40000"/>
              </a:schemeClr>
            </a:solidFill>
          </a:ln>
        </p:spPr>
        <p:txBody>
          <a:bodyPr lIns="0" tIns="0" rIns="0" bIns="0" anchor="ctr"/>
          <a:lstStyle/>
          <a:p>
            <a:pPr marL="85725"/>
            <a:r>
              <a:rPr lang="en-US" sz="1500" b="1" spc="-71" dirty="0">
                <a:solidFill>
                  <a:schemeClr val="accent3">
                    <a:lumMod val="50000"/>
                  </a:schemeClr>
                </a:solidFill>
                <a:latin typeface="Arial"/>
                <a:ea typeface="Open Sans" panose="020B0606030504020204" pitchFamily="34" charset="0"/>
                <a:cs typeface="Arial"/>
              </a:rPr>
              <a:t>Exceptions to the availability of designs on the internet</a:t>
            </a:r>
          </a:p>
        </p:txBody>
      </p:sp>
      <p:sp>
        <p:nvSpPr>
          <p:cNvPr id="8" name="Rectangle 16"/>
          <p:cNvSpPr>
            <a:spLocks/>
          </p:cNvSpPr>
          <p:nvPr/>
        </p:nvSpPr>
        <p:spPr bwMode="auto">
          <a:xfrm>
            <a:off x="1067144" y="271164"/>
            <a:ext cx="7688494"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UltraLight"/>
              </a:rPr>
              <a:t>Convergence Project: </a:t>
            </a: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pitchFamily="2" charset="0"/>
              </a:rPr>
              <a:t>CP10. </a:t>
            </a:r>
            <a:r>
              <a:rPr lang="en-GB" sz="1100" spc="-71" dirty="0">
                <a:solidFill>
                  <a:srgbClr val="FFFFFF">
                    <a:lumMod val="65000"/>
                  </a:srgbClr>
                </a:solidFill>
                <a:latin typeface="Arial" panose="020B0604020202020204" pitchFamily="34" charset="0"/>
                <a:ea typeface="Helvetica Neue UltraLight"/>
                <a:cs typeface="Arial" panose="020B0604020202020204" pitchFamily="34" charset="0"/>
              </a:rPr>
              <a:t>Criteria for assessing disclosure of designs on the internet</a:t>
            </a:r>
          </a:p>
        </p:txBody>
      </p:sp>
    </p:spTree>
    <p:extLst>
      <p:ext uri="{BB962C8B-B14F-4D97-AF65-F5344CB8AC3E}">
        <p14:creationId xmlns:p14="http://schemas.microsoft.com/office/powerpoint/2010/main" val="18779522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1060347" y="2770635"/>
            <a:ext cx="3837450" cy="1015663"/>
          </a:xfrm>
          <a:prstGeom prst="rect">
            <a:avLst/>
          </a:prstGeom>
        </p:spPr>
        <p:txBody>
          <a:bodyPr wrap="square">
            <a:spAutoFit/>
          </a:bodyPr>
          <a:lstStyle/>
          <a:p>
            <a:pPr algn="just"/>
            <a:r>
              <a:rPr lang="en-US" sz="1200" dirty="0">
                <a:solidFill>
                  <a:schemeClr val="tx2"/>
                </a:solidFill>
                <a:latin typeface="Arial" panose="020B0604020202020204" pitchFamily="34" charset="0"/>
                <a:cs typeface="Arial" panose="020B0604020202020204" pitchFamily="34" charset="0"/>
                <a:hlinkClick r:id="rId4"/>
              </a:rPr>
              <a:t>R 853/2014-3 </a:t>
            </a:r>
            <a:r>
              <a:rPr lang="en-US" sz="1200" dirty="0">
                <a:solidFill>
                  <a:schemeClr val="tx2"/>
                </a:solidFill>
                <a:latin typeface="Arial" panose="020B0604020202020204" pitchFamily="34" charset="0"/>
                <a:cs typeface="Arial" panose="020B0604020202020204" pitchFamily="34" charset="0"/>
              </a:rPr>
              <a:t>of 06/06/2016 </a:t>
            </a:r>
            <a:r>
              <a:rPr lang="en-US" sz="1200" b="1" dirty="0">
                <a:solidFill>
                  <a:schemeClr val="tx2"/>
                </a:solidFill>
                <a:latin typeface="Arial" panose="020B0604020202020204" pitchFamily="34" charset="0"/>
                <a:cs typeface="Arial" panose="020B0604020202020204" pitchFamily="34" charset="0"/>
              </a:rPr>
              <a:t>(‘Footwear’), </a:t>
            </a:r>
            <a:r>
              <a:rPr lang="en-US" sz="1200" dirty="0">
                <a:solidFill>
                  <a:srgbClr val="183D8C"/>
                </a:solidFill>
                <a:latin typeface="Arial" panose="020B0604020202020204" pitchFamily="34" charset="0"/>
                <a:cs typeface="Arial" panose="020B0604020202020204" pitchFamily="34" charset="0"/>
              </a:rPr>
              <a:t>§  83 – 84</a:t>
            </a:r>
            <a:r>
              <a:rPr lang="en-US" sz="1200" b="1" dirty="0">
                <a:solidFill>
                  <a:schemeClr val="tx2"/>
                </a:solidFill>
                <a:latin typeface="Arial" panose="020B0604020202020204" pitchFamily="34" charset="0"/>
                <a:cs typeface="Arial" panose="020B0604020202020204" pitchFamily="34" charset="0"/>
              </a:rPr>
              <a:t> </a:t>
            </a:r>
          </a:p>
          <a:p>
            <a:pPr algn="just"/>
            <a:r>
              <a:rPr lang="es-ES" sz="1200" dirty="0">
                <a:solidFill>
                  <a:schemeClr val="tx2"/>
                </a:solidFill>
                <a:latin typeface="Arial" panose="020B0604020202020204" pitchFamily="34" charset="0"/>
                <a:cs typeface="Arial" panose="020B0604020202020204" pitchFamily="34" charset="0"/>
              </a:rPr>
              <a:t>EUIPO</a:t>
            </a:r>
          </a:p>
          <a:p>
            <a:pPr algn="just"/>
            <a:endParaRPr lang="es-ES" sz="1200" dirty="0">
              <a:solidFill>
                <a:schemeClr val="tx2"/>
              </a:solidFill>
              <a:latin typeface="Arial" panose="020B0604020202020204" pitchFamily="34" charset="0"/>
              <a:cs typeface="Arial" panose="020B0604020202020204" pitchFamily="34" charset="0"/>
            </a:endParaRPr>
          </a:p>
          <a:p>
            <a:pPr algn="just"/>
            <a:endParaRPr lang="es-ES" sz="1200" dirty="0">
              <a:solidFill>
                <a:schemeClr val="tx2"/>
              </a:solidFill>
              <a:latin typeface="Arial" panose="020B0604020202020204" pitchFamily="34" charset="0"/>
              <a:cs typeface="Arial" panose="020B0604020202020204" pitchFamily="34" charset="0"/>
            </a:endParaRPr>
          </a:p>
          <a:p>
            <a:pPr algn="just"/>
            <a:endParaRPr lang="es-ES" sz="1200" dirty="0">
              <a:solidFill>
                <a:schemeClr val="tx2"/>
              </a:solidFill>
              <a:latin typeface="Arial" panose="020B0604020202020204" pitchFamily="34" charset="0"/>
              <a:cs typeface="Arial" panose="020B0604020202020204" pitchFamily="34" charset="0"/>
            </a:endParaRPr>
          </a:p>
        </p:txBody>
      </p:sp>
      <p:sp>
        <p:nvSpPr>
          <p:cNvPr id="8" name="Rectangle 7"/>
          <p:cNvSpPr/>
          <p:nvPr/>
        </p:nvSpPr>
        <p:spPr>
          <a:xfrm>
            <a:off x="5040048" y="2724828"/>
            <a:ext cx="3715590" cy="938719"/>
          </a:xfrm>
          <a:prstGeom prst="rect">
            <a:avLst/>
          </a:prstGeom>
          <a:solidFill>
            <a:schemeClr val="accent1">
              <a:lumMod val="20000"/>
              <a:lumOff val="80000"/>
            </a:schemeClr>
          </a:solidFill>
        </p:spPr>
        <p:txBody>
          <a:bodyPr wrap="square">
            <a:spAutoFit/>
          </a:bodyPr>
          <a:lstStyle/>
          <a:p>
            <a:pPr marL="171450" indent="-171450" algn="just">
              <a:buFont typeface="Arial" panose="020B0604020202020204" pitchFamily="34" charset="0"/>
              <a:buChar char="•"/>
            </a:pPr>
            <a:r>
              <a:rPr lang="en-US" sz="1100" i="1" dirty="0">
                <a:solidFill>
                  <a:srgbClr val="183D8C"/>
                </a:solidFill>
                <a:latin typeface="Arial" panose="020B0604020202020204" pitchFamily="34" charset="0"/>
                <a:cs typeface="Arial" panose="020B0604020202020204" pitchFamily="34" charset="0"/>
              </a:rPr>
              <a:t>Taking into account the global nature of the internet, in general, o</a:t>
            </a:r>
            <a:r>
              <a:rPr lang="es-ES" sz="1100" i="1" dirty="0">
                <a:solidFill>
                  <a:srgbClr val="183D8C"/>
                </a:solidFill>
                <a:latin typeface="Arial" panose="020B0604020202020204" pitchFamily="34" charset="0"/>
                <a:cs typeface="Arial" panose="020B0604020202020204" pitchFamily="34" charset="0"/>
              </a:rPr>
              <a:t>nline content is avaliable worldwide. </a:t>
            </a:r>
          </a:p>
          <a:p>
            <a:pPr algn="just"/>
            <a:endParaRPr lang="es-ES" sz="1100" i="1" dirty="0">
              <a:solidFill>
                <a:srgbClr val="183D8C"/>
              </a:solidFill>
              <a:latin typeface="Arial" panose="020B0604020202020204" pitchFamily="34" charset="0"/>
              <a:cs typeface="Arial" panose="020B0604020202020204" pitchFamily="34" charset="0"/>
            </a:endParaRPr>
          </a:p>
          <a:p>
            <a:pPr marL="171450" indent="-171450" algn="just">
              <a:buFont typeface="Arial" panose="020B0604020202020204" pitchFamily="34" charset="0"/>
              <a:buChar char="•"/>
            </a:pPr>
            <a:r>
              <a:rPr lang="en-US" sz="1100" i="1" dirty="0">
                <a:solidFill>
                  <a:srgbClr val="183D8C"/>
                </a:solidFill>
                <a:latin typeface="Arial" panose="020B0604020202020204" pitchFamily="34" charset="0"/>
                <a:cs typeface="Arial" panose="020B0604020202020204" pitchFamily="34" charset="0"/>
              </a:rPr>
              <a:t>To refute the presumption of disclosure, the exception has to be proven by submitting respective evidence.</a:t>
            </a:r>
            <a:endParaRPr lang="es-ES" sz="1100" i="1" dirty="0">
              <a:solidFill>
                <a:srgbClr val="183D8C"/>
              </a:solidFill>
              <a:latin typeface="Arial" panose="020B0604020202020204" pitchFamily="34" charset="0"/>
              <a:cs typeface="Arial" panose="020B0604020202020204" pitchFamily="34" charset="0"/>
            </a:endParaRPr>
          </a:p>
        </p:txBody>
      </p:sp>
      <p:sp>
        <p:nvSpPr>
          <p:cNvPr id="10" name="TextBox 9"/>
          <p:cNvSpPr txBox="1"/>
          <p:nvPr/>
        </p:nvSpPr>
        <p:spPr>
          <a:xfrm>
            <a:off x="5040048" y="2171341"/>
            <a:ext cx="2248727" cy="338554"/>
          </a:xfrm>
          <a:prstGeom prst="rect">
            <a:avLst/>
          </a:prstGeom>
          <a:noFill/>
        </p:spPr>
        <p:txBody>
          <a:bodyPr wrap="square" rtlCol="0">
            <a:spAutoFit/>
          </a:bodyPr>
          <a:lstStyle/>
          <a:p>
            <a:r>
              <a:rPr lang="es-ES" sz="1600" b="1" dirty="0">
                <a:solidFill>
                  <a:srgbClr val="002060"/>
                </a:solidFill>
                <a:latin typeface="Arial" panose="020B0604020202020204" pitchFamily="34" charset="0"/>
                <a:cs typeface="Arial" panose="020B0604020202020204" pitchFamily="34" charset="0"/>
              </a:rPr>
              <a:t>CP10</a:t>
            </a:r>
          </a:p>
        </p:txBody>
      </p:sp>
      <p:cxnSp>
        <p:nvCxnSpPr>
          <p:cNvPr id="11" name="Straight Connector 10"/>
          <p:cNvCxnSpPr/>
          <p:nvPr/>
        </p:nvCxnSpPr>
        <p:spPr>
          <a:xfrm>
            <a:off x="1060347" y="2610954"/>
            <a:ext cx="7688494" cy="0"/>
          </a:xfrm>
          <a:prstGeom prst="line">
            <a:avLst/>
          </a:prstGeom>
        </p:spPr>
        <p:style>
          <a:lnRef idx="2">
            <a:schemeClr val="accent1"/>
          </a:lnRef>
          <a:fillRef idx="0">
            <a:schemeClr val="accent1"/>
          </a:fillRef>
          <a:effectRef idx="1">
            <a:schemeClr val="accent1"/>
          </a:effectRef>
          <a:fontRef idx="minor">
            <a:schemeClr val="tx1"/>
          </a:fontRef>
        </p:style>
      </p:cxnSp>
      <p:sp>
        <p:nvSpPr>
          <p:cNvPr id="13" name="Rectangle 12"/>
          <p:cNvSpPr>
            <a:spLocks/>
          </p:cNvSpPr>
          <p:nvPr/>
        </p:nvSpPr>
        <p:spPr bwMode="auto">
          <a:xfrm>
            <a:off x="652210" y="715017"/>
            <a:ext cx="8103428" cy="270030"/>
          </a:xfrm>
          <a:prstGeom prst="rect">
            <a:avLst/>
          </a:prstGeom>
          <a:solidFill>
            <a:srgbClr val="024DA1"/>
          </a:solidFill>
          <a:ln>
            <a:noFill/>
          </a:ln>
        </p:spPr>
        <p:txBody>
          <a:bodyPr lIns="0" tIns="0" rIns="0" bIns="0" anchor="ctr"/>
          <a:lstStyle/>
          <a:p>
            <a:pPr marL="85725"/>
            <a:r>
              <a:rPr lang="en-IE" sz="1500" b="1" spc="-71" dirty="0">
                <a:solidFill>
                  <a:srgbClr val="FFFCF6"/>
                </a:solidFill>
                <a:latin typeface="Arial"/>
                <a:ea typeface="Open Sans" panose="020B0606030504020204" pitchFamily="34" charset="0"/>
                <a:cs typeface="Arial"/>
              </a:rPr>
              <a:t>CP10: Common Practice Principles</a:t>
            </a:r>
          </a:p>
        </p:txBody>
      </p:sp>
      <p:sp>
        <p:nvSpPr>
          <p:cNvPr id="14" name="Rectangle 13"/>
          <p:cNvSpPr>
            <a:spLocks/>
          </p:cNvSpPr>
          <p:nvPr/>
        </p:nvSpPr>
        <p:spPr bwMode="auto">
          <a:xfrm>
            <a:off x="652210" y="1022634"/>
            <a:ext cx="8103428" cy="270030"/>
          </a:xfrm>
          <a:prstGeom prst="rect">
            <a:avLst/>
          </a:prstGeom>
          <a:noFill/>
          <a:ln w="28575">
            <a:solidFill>
              <a:schemeClr val="accent3">
                <a:lumMod val="60000"/>
                <a:lumOff val="40000"/>
              </a:schemeClr>
            </a:solidFill>
          </a:ln>
        </p:spPr>
        <p:txBody>
          <a:bodyPr lIns="0" tIns="0" rIns="0" bIns="0" anchor="ctr"/>
          <a:lstStyle/>
          <a:p>
            <a:pPr marL="85725"/>
            <a:r>
              <a:rPr lang="en-US" sz="1500" b="1" spc="-71" dirty="0">
                <a:solidFill>
                  <a:schemeClr val="accent3">
                    <a:lumMod val="50000"/>
                  </a:schemeClr>
                </a:solidFill>
                <a:latin typeface="Arial"/>
                <a:ea typeface="Open Sans" panose="020B0606030504020204" pitchFamily="34" charset="0"/>
                <a:cs typeface="Arial"/>
              </a:rPr>
              <a:t>Exceptions to the availability of designs on the internet</a:t>
            </a:r>
          </a:p>
        </p:txBody>
      </p:sp>
      <p:sp>
        <p:nvSpPr>
          <p:cNvPr id="15" name="Rectangle 14"/>
          <p:cNvSpPr>
            <a:spLocks/>
          </p:cNvSpPr>
          <p:nvPr/>
        </p:nvSpPr>
        <p:spPr bwMode="auto">
          <a:xfrm rot="16200000">
            <a:off x="-1089061" y="3033537"/>
            <a:ext cx="3674927" cy="193179"/>
          </a:xfrm>
          <a:prstGeom prst="rect">
            <a:avLst/>
          </a:prstGeom>
          <a:solidFill>
            <a:schemeClr val="accent3">
              <a:lumMod val="50000"/>
            </a:schemeClr>
          </a:solidFill>
          <a:ln w="28575">
            <a:solidFill>
              <a:schemeClr val="accent3">
                <a:lumMod val="60000"/>
                <a:lumOff val="40000"/>
              </a:schemeClr>
            </a:solidFill>
          </a:ln>
        </p:spPr>
        <p:txBody>
          <a:bodyPr lIns="0" tIns="0" rIns="0" bIns="0" anchor="ctr"/>
          <a:lstStyle/>
          <a:p>
            <a:pPr marL="85725" algn="ctr"/>
            <a:r>
              <a:rPr lang="en-US" sz="1500" b="1" spc="-71" dirty="0">
                <a:solidFill>
                  <a:schemeClr val="bg1"/>
                </a:solidFill>
                <a:latin typeface="Arial"/>
                <a:ea typeface="Open Sans" panose="020B0606030504020204" pitchFamily="34" charset="0"/>
                <a:cs typeface="Arial"/>
              </a:rPr>
              <a:t>Searchability</a:t>
            </a:r>
          </a:p>
        </p:txBody>
      </p:sp>
      <p:sp>
        <p:nvSpPr>
          <p:cNvPr id="16" name="Rectangle 16"/>
          <p:cNvSpPr>
            <a:spLocks/>
          </p:cNvSpPr>
          <p:nvPr/>
        </p:nvSpPr>
        <p:spPr bwMode="auto">
          <a:xfrm>
            <a:off x="1067144" y="271164"/>
            <a:ext cx="7688494"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UltraLight"/>
              </a:rPr>
              <a:t>Convergence Project: </a:t>
            </a: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pitchFamily="2" charset="0"/>
              </a:rPr>
              <a:t>CP10. </a:t>
            </a:r>
            <a:r>
              <a:rPr lang="en-GB" sz="1100" spc="-71" dirty="0">
                <a:solidFill>
                  <a:srgbClr val="FFFFFF">
                    <a:lumMod val="65000"/>
                  </a:srgbClr>
                </a:solidFill>
                <a:latin typeface="Arial" panose="020B0604020202020204" pitchFamily="34" charset="0"/>
                <a:ea typeface="Helvetica Neue UltraLight"/>
                <a:cs typeface="Arial" panose="020B0604020202020204" pitchFamily="34" charset="0"/>
              </a:rPr>
              <a:t>Criteria for assessing disclosure of designs on the internet</a:t>
            </a:r>
          </a:p>
        </p:txBody>
      </p:sp>
      <p:pic>
        <p:nvPicPr>
          <p:cNvPr id="12" name="Picture 11"/>
          <p:cNvPicPr>
            <a:picLocks noChangeAspect="1"/>
          </p:cNvPicPr>
          <p:nvPr/>
        </p:nvPicPr>
        <p:blipFill>
          <a:blip r:embed="rId5"/>
          <a:stretch>
            <a:fillRect/>
          </a:stretch>
        </p:blipFill>
        <p:spPr>
          <a:xfrm>
            <a:off x="2190262" y="1393723"/>
            <a:ext cx="1344241" cy="1039854"/>
          </a:xfrm>
          <a:prstGeom prst="rect">
            <a:avLst/>
          </a:prstGeom>
        </p:spPr>
      </p:pic>
      <p:sp>
        <p:nvSpPr>
          <p:cNvPr id="2" name="Rectangle 1"/>
          <p:cNvSpPr/>
          <p:nvPr/>
        </p:nvSpPr>
        <p:spPr>
          <a:xfrm>
            <a:off x="1060347" y="3783760"/>
            <a:ext cx="3830653" cy="461665"/>
          </a:xfrm>
          <a:prstGeom prst="rect">
            <a:avLst/>
          </a:prstGeom>
        </p:spPr>
        <p:txBody>
          <a:bodyPr wrap="square">
            <a:spAutoFit/>
          </a:bodyPr>
          <a:lstStyle/>
          <a:p>
            <a:r>
              <a:rPr lang="en-US" sz="1200" dirty="0">
                <a:solidFill>
                  <a:srgbClr val="183D8C"/>
                </a:solidFill>
                <a:latin typeface="Arial" panose="020B0604020202020204" pitchFamily="34" charset="0"/>
                <a:cs typeface="Arial" panose="020B0604020202020204" pitchFamily="34" charset="0"/>
                <a:hlinkClick r:id="rId6"/>
              </a:rPr>
              <a:t>T-651/16</a:t>
            </a:r>
            <a:r>
              <a:rPr lang="en-US" sz="1200" dirty="0">
                <a:solidFill>
                  <a:srgbClr val="183D8C"/>
                </a:solidFill>
                <a:latin typeface="Arial" panose="020B0604020202020204" pitchFamily="34" charset="0"/>
                <a:cs typeface="Arial" panose="020B0604020202020204" pitchFamily="34" charset="0"/>
              </a:rPr>
              <a:t> of 14/03/2018 </a:t>
            </a:r>
            <a:r>
              <a:rPr lang="en-US" sz="1200" b="1" dirty="0">
                <a:solidFill>
                  <a:srgbClr val="183D8C"/>
                </a:solidFill>
                <a:latin typeface="Arial" panose="020B0604020202020204" pitchFamily="34" charset="0"/>
                <a:cs typeface="Arial" panose="020B0604020202020204" pitchFamily="34" charset="0"/>
              </a:rPr>
              <a:t>(‘Footwear’)</a:t>
            </a:r>
            <a:r>
              <a:rPr lang="en-US" sz="1200" dirty="0">
                <a:solidFill>
                  <a:srgbClr val="183D8C"/>
                </a:solidFill>
                <a:latin typeface="Arial" panose="020B0604020202020204" pitchFamily="34" charset="0"/>
                <a:cs typeface="Arial" panose="020B0604020202020204" pitchFamily="34" charset="0"/>
              </a:rPr>
              <a:t>, § 54, 56, 61</a:t>
            </a:r>
          </a:p>
          <a:p>
            <a:r>
              <a:rPr lang="en-US" sz="1200" dirty="0">
                <a:solidFill>
                  <a:srgbClr val="183D8C"/>
                </a:solidFill>
                <a:latin typeface="Arial" panose="020B0604020202020204" pitchFamily="34" charset="0"/>
                <a:cs typeface="Arial" panose="020B0604020202020204" pitchFamily="34" charset="0"/>
              </a:rPr>
              <a:t>General Court</a:t>
            </a:r>
          </a:p>
        </p:txBody>
      </p:sp>
      <p:sp>
        <p:nvSpPr>
          <p:cNvPr id="17" name="Rectangle 16"/>
          <p:cNvSpPr/>
          <p:nvPr/>
        </p:nvSpPr>
        <p:spPr>
          <a:xfrm>
            <a:off x="5040048" y="3783760"/>
            <a:ext cx="3715590" cy="1107996"/>
          </a:xfrm>
          <a:prstGeom prst="rect">
            <a:avLst/>
          </a:prstGeom>
          <a:solidFill>
            <a:schemeClr val="accent1">
              <a:lumMod val="20000"/>
              <a:lumOff val="80000"/>
            </a:schemeClr>
          </a:solidFill>
        </p:spPr>
        <p:txBody>
          <a:bodyPr wrap="square">
            <a:spAutoFit/>
          </a:bodyPr>
          <a:lstStyle/>
          <a:p>
            <a:pPr marL="171450" indent="-171450" algn="just">
              <a:buFont typeface="Arial" panose="020B0604020202020204" pitchFamily="34" charset="0"/>
              <a:buChar char="•"/>
            </a:pPr>
            <a:r>
              <a:rPr lang="en-US" sz="1100" i="1" dirty="0">
                <a:solidFill>
                  <a:srgbClr val="183D8C"/>
                </a:solidFill>
                <a:latin typeface="Arial" panose="020B0604020202020204" pitchFamily="34" charset="0"/>
                <a:cs typeface="Arial" panose="020B0604020202020204" pitchFamily="34" charset="0"/>
              </a:rPr>
              <a:t>“When analysing whether events of disclosure of a design could not have reasonably become known to the circles specialised in the sector concerned, examine whether it was not actually possible for those circles to be aware of the events constituting disclosure of a design.” </a:t>
            </a:r>
            <a:endParaRPr lang="es-ES" sz="1100" i="1" dirty="0">
              <a:solidFill>
                <a:srgbClr val="183D8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83204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9"/>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custDataLst>
              <p:tags r:id="rId2"/>
            </p:custDataLst>
          </p:nvPr>
        </p:nvPicPr>
        <p:blipFill rotWithShape="1">
          <a:blip r:embed="rId10">
            <a:extLst>
              <a:ext uri="{28A0092B-C50C-407E-A947-70E740481C1C}">
                <a14:useLocalDpi xmlns:a14="http://schemas.microsoft.com/office/drawing/2010/main" val="0"/>
              </a:ext>
            </a:extLst>
          </a:blip>
          <a:srcRect/>
          <a:stretch/>
        </p:blipFill>
        <p:spPr>
          <a:xfrm>
            <a:off x="2385566" y="1984779"/>
            <a:ext cx="1241781" cy="1241781"/>
          </a:xfrm>
          <a:prstGeom prst="rect">
            <a:avLst/>
          </a:prstGeom>
        </p:spPr>
      </p:pic>
      <p:sp>
        <p:nvSpPr>
          <p:cNvPr id="4" name="Rectangle 8"/>
          <p:cNvSpPr>
            <a:spLocks/>
          </p:cNvSpPr>
          <p:nvPr/>
        </p:nvSpPr>
        <p:spPr bwMode="auto">
          <a:xfrm>
            <a:off x="651189" y="719391"/>
            <a:ext cx="8104450" cy="270030"/>
          </a:xfrm>
          <a:prstGeom prst="rect">
            <a:avLst/>
          </a:prstGeom>
          <a:solidFill>
            <a:srgbClr val="024DA1"/>
          </a:solidFill>
          <a:ln>
            <a:noFill/>
          </a:ln>
        </p:spPr>
        <p:txBody>
          <a:bodyPr lIns="0" tIns="0" rIns="0" bIns="0" anchor="ctr"/>
          <a:lstStyle/>
          <a:p>
            <a:pPr marL="85725"/>
            <a:r>
              <a:rPr lang="en-US" sz="1500" b="1" spc="-71" dirty="0">
                <a:solidFill>
                  <a:srgbClr val="FFFCF6"/>
                </a:solidFill>
                <a:latin typeface="Arial"/>
                <a:ea typeface="Open Sans" panose="020B0606030504020204" pitchFamily="34" charset="0"/>
                <a:cs typeface="Arial"/>
              </a:rPr>
              <a:t>Exceptions to the availability of the design</a:t>
            </a:r>
          </a:p>
        </p:txBody>
      </p:sp>
      <p:pic>
        <p:nvPicPr>
          <p:cNvPr id="2" name="Picture 1"/>
          <p:cNvPicPr>
            <a:picLocks noChangeAspect="1"/>
          </p:cNvPicPr>
          <p:nvPr>
            <p:custDataLst>
              <p:tags r:id="rId3"/>
            </p:custDataLst>
          </p:nvPr>
        </p:nvPicPr>
        <p:blipFill rotWithShape="1">
          <a:blip r:embed="rId11">
            <a:extLst>
              <a:ext uri="{28A0092B-C50C-407E-A947-70E740481C1C}">
                <a14:useLocalDpi xmlns:a14="http://schemas.microsoft.com/office/drawing/2010/main" val="0"/>
              </a:ext>
            </a:extLst>
          </a:blip>
          <a:srcRect/>
          <a:stretch/>
        </p:blipFill>
        <p:spPr>
          <a:xfrm>
            <a:off x="3784374" y="1958844"/>
            <a:ext cx="1200750" cy="1200750"/>
          </a:xfrm>
          <a:prstGeom prst="rect">
            <a:avLst/>
          </a:prstGeom>
        </p:spPr>
      </p:pic>
      <p:pic>
        <p:nvPicPr>
          <p:cNvPr id="6" name="Picture 5"/>
          <p:cNvPicPr>
            <a:picLocks noChangeAspect="1"/>
          </p:cNvPicPr>
          <p:nvPr>
            <p:custDataLst>
              <p:tags r:id="rId4"/>
            </p:custDataLst>
          </p:nvPr>
        </p:nvPicPr>
        <p:blipFill rotWithShape="1">
          <a:blip r:embed="rId12">
            <a:extLst>
              <a:ext uri="{28A0092B-C50C-407E-A947-70E740481C1C}">
                <a14:useLocalDpi xmlns:a14="http://schemas.microsoft.com/office/drawing/2010/main" val="0"/>
              </a:ext>
            </a:extLst>
          </a:blip>
          <a:srcRect/>
          <a:stretch/>
        </p:blipFill>
        <p:spPr>
          <a:xfrm>
            <a:off x="6598772" y="1952070"/>
            <a:ext cx="1214298" cy="1214298"/>
          </a:xfrm>
          <a:prstGeom prst="rect">
            <a:avLst/>
          </a:prstGeom>
        </p:spPr>
      </p:pic>
      <p:pic>
        <p:nvPicPr>
          <p:cNvPr id="7" name="Picture 6"/>
          <p:cNvPicPr>
            <a:picLocks noChangeAspect="1"/>
          </p:cNvPicPr>
          <p:nvPr>
            <p:custDataLst>
              <p:tags r:id="rId5"/>
            </p:custDataLst>
          </p:nvPr>
        </p:nvPicPr>
        <p:blipFill rotWithShape="1">
          <a:blip r:embed="rId13">
            <a:extLst>
              <a:ext uri="{28A0092B-C50C-407E-A947-70E740481C1C}">
                <a14:useLocalDpi xmlns:a14="http://schemas.microsoft.com/office/drawing/2010/main" val="0"/>
              </a:ext>
            </a:extLst>
          </a:blip>
          <a:srcRect/>
          <a:stretch/>
        </p:blipFill>
        <p:spPr>
          <a:xfrm>
            <a:off x="5247572" y="1978362"/>
            <a:ext cx="1203684" cy="1203684"/>
          </a:xfrm>
          <a:prstGeom prst="rect">
            <a:avLst/>
          </a:prstGeom>
        </p:spPr>
      </p:pic>
      <p:pic>
        <p:nvPicPr>
          <p:cNvPr id="9" name="Picture 8"/>
          <p:cNvPicPr>
            <a:picLocks noChangeAspect="1"/>
          </p:cNvPicPr>
          <p:nvPr>
            <p:custDataLst>
              <p:tags r:id="rId6"/>
            </p:custDataLst>
          </p:nvPr>
        </p:nvPicPr>
        <p:blipFill rotWithShape="1">
          <a:blip r:embed="rId14">
            <a:extLst>
              <a:ext uri="{28A0092B-C50C-407E-A947-70E740481C1C}">
                <a14:useLocalDpi xmlns:a14="http://schemas.microsoft.com/office/drawing/2010/main" val="0"/>
              </a:ext>
            </a:extLst>
          </a:blip>
          <a:srcRect/>
          <a:stretch/>
        </p:blipFill>
        <p:spPr>
          <a:xfrm>
            <a:off x="1067144" y="1962684"/>
            <a:ext cx="1219362" cy="1219362"/>
          </a:xfrm>
          <a:prstGeom prst="rect">
            <a:avLst/>
          </a:prstGeom>
        </p:spPr>
      </p:pic>
      <p:sp>
        <p:nvSpPr>
          <p:cNvPr id="10" name="TextBox 9"/>
          <p:cNvSpPr txBox="1"/>
          <p:nvPr/>
        </p:nvSpPr>
        <p:spPr>
          <a:xfrm>
            <a:off x="651188" y="3055205"/>
            <a:ext cx="1717614" cy="738664"/>
          </a:xfrm>
          <a:prstGeom prst="rect">
            <a:avLst/>
          </a:prstGeom>
          <a:noFill/>
        </p:spPr>
        <p:txBody>
          <a:bodyPr wrap="square" rtlCol="0">
            <a:spAutoFit/>
          </a:bodyPr>
          <a:lstStyle/>
          <a:p>
            <a:pPr algn="ctr"/>
            <a:r>
              <a:rPr lang="en-GB" sz="1050" b="1" dirty="0">
                <a:solidFill>
                  <a:schemeClr val="tx2"/>
                </a:solidFill>
                <a:latin typeface="Arial" panose="020B0604020202020204" pitchFamily="34" charset="0"/>
                <a:ea typeface="Tahoma" panose="020B0604030504040204" pitchFamily="34" charset="0"/>
                <a:cs typeface="Arial" panose="020B0604020202020204" pitchFamily="34" charset="0"/>
              </a:rPr>
              <a:t>Passwords </a:t>
            </a:r>
          </a:p>
          <a:p>
            <a:pPr algn="ctr"/>
            <a:r>
              <a:rPr lang="en-GB" sz="1050" b="1" dirty="0">
                <a:solidFill>
                  <a:schemeClr val="tx2"/>
                </a:solidFill>
                <a:latin typeface="Arial" panose="020B0604020202020204" pitchFamily="34" charset="0"/>
                <a:ea typeface="Tahoma" panose="020B0604030504040204" pitchFamily="34" charset="0"/>
                <a:cs typeface="Arial" panose="020B0604020202020204" pitchFamily="34" charset="0"/>
              </a:rPr>
              <a:t>&amp; </a:t>
            </a:r>
          </a:p>
          <a:p>
            <a:pPr algn="ctr"/>
            <a:r>
              <a:rPr lang="en-GB" sz="1050" b="1" dirty="0">
                <a:solidFill>
                  <a:schemeClr val="tx2"/>
                </a:solidFill>
                <a:latin typeface="Arial" panose="020B0604020202020204" pitchFamily="34" charset="0"/>
                <a:ea typeface="Tahoma" panose="020B0604030504040204" pitchFamily="34" charset="0"/>
                <a:cs typeface="Arial" panose="020B0604020202020204" pitchFamily="34" charset="0"/>
              </a:rPr>
              <a:t>payments</a:t>
            </a:r>
          </a:p>
          <a:p>
            <a:pPr algn="ctr"/>
            <a:endParaRPr lang="es-ES" sz="1050" b="1" dirty="0"/>
          </a:p>
        </p:txBody>
      </p:sp>
      <p:sp>
        <p:nvSpPr>
          <p:cNvPr id="11" name="TextBox 10"/>
          <p:cNvSpPr txBox="1"/>
          <p:nvPr/>
        </p:nvSpPr>
        <p:spPr>
          <a:xfrm>
            <a:off x="2017594" y="3081087"/>
            <a:ext cx="1977723" cy="900246"/>
          </a:xfrm>
          <a:prstGeom prst="rect">
            <a:avLst/>
          </a:prstGeom>
          <a:noFill/>
        </p:spPr>
        <p:txBody>
          <a:bodyPr wrap="square" rtlCol="0">
            <a:spAutoFit/>
          </a:bodyPr>
          <a:lstStyle/>
          <a:p>
            <a:pPr algn="ctr"/>
            <a:r>
              <a:rPr lang="en-US" sz="1050" b="1" dirty="0">
                <a:solidFill>
                  <a:schemeClr val="tx2"/>
                </a:solidFill>
                <a:latin typeface="Arial" panose="020B0604020202020204" pitchFamily="34" charset="0"/>
                <a:ea typeface="Tahoma" panose="020B0604030504040204" pitchFamily="34" charset="0"/>
                <a:cs typeface="Arial" panose="020B0604020202020204" pitchFamily="34" charset="0"/>
              </a:rPr>
              <a:t>Languages </a:t>
            </a:r>
          </a:p>
          <a:p>
            <a:pPr algn="ctr"/>
            <a:r>
              <a:rPr lang="en-US" sz="1050" b="1" dirty="0">
                <a:solidFill>
                  <a:schemeClr val="tx2"/>
                </a:solidFill>
                <a:latin typeface="Arial" panose="020B0604020202020204" pitchFamily="34" charset="0"/>
                <a:ea typeface="Tahoma" panose="020B0604030504040204" pitchFamily="34" charset="0"/>
                <a:cs typeface="Arial" panose="020B0604020202020204" pitchFamily="34" charset="0"/>
              </a:rPr>
              <a:t>&amp; </a:t>
            </a:r>
          </a:p>
          <a:p>
            <a:pPr algn="ctr"/>
            <a:r>
              <a:rPr lang="en-US" sz="1050" b="1" dirty="0">
                <a:solidFill>
                  <a:schemeClr val="tx2"/>
                </a:solidFill>
                <a:latin typeface="Arial" panose="020B0604020202020204" pitchFamily="34" charset="0"/>
                <a:ea typeface="Tahoma" panose="020B0604030504040204" pitchFamily="34" charset="0"/>
                <a:cs typeface="Arial" panose="020B0604020202020204" pitchFamily="34" charset="0"/>
              </a:rPr>
              <a:t>top-level </a:t>
            </a:r>
          </a:p>
          <a:p>
            <a:pPr algn="ctr"/>
            <a:r>
              <a:rPr lang="en-US" sz="1050" b="1" dirty="0">
                <a:solidFill>
                  <a:schemeClr val="tx2"/>
                </a:solidFill>
                <a:latin typeface="Arial" panose="020B0604020202020204" pitchFamily="34" charset="0"/>
                <a:ea typeface="Tahoma" panose="020B0604030504040204" pitchFamily="34" charset="0"/>
                <a:cs typeface="Arial" panose="020B0604020202020204" pitchFamily="34" charset="0"/>
              </a:rPr>
              <a:t>domain names</a:t>
            </a:r>
          </a:p>
          <a:p>
            <a:pPr algn="ctr"/>
            <a:endParaRPr lang="es-ES" sz="1050" b="1" dirty="0"/>
          </a:p>
        </p:txBody>
      </p:sp>
      <p:sp>
        <p:nvSpPr>
          <p:cNvPr id="12" name="TextBox 11"/>
          <p:cNvSpPr txBox="1"/>
          <p:nvPr/>
        </p:nvSpPr>
        <p:spPr>
          <a:xfrm>
            <a:off x="3529958" y="3072503"/>
            <a:ext cx="1717614" cy="430887"/>
          </a:xfrm>
          <a:prstGeom prst="rect">
            <a:avLst/>
          </a:prstGeom>
          <a:noFill/>
        </p:spPr>
        <p:txBody>
          <a:bodyPr wrap="square" rtlCol="0">
            <a:spAutoFit/>
          </a:bodyPr>
          <a:lstStyle/>
          <a:p>
            <a:pPr algn="ctr"/>
            <a:r>
              <a:rPr lang="en-GB" sz="1050" b="1" dirty="0">
                <a:solidFill>
                  <a:schemeClr val="tx2"/>
                </a:solidFill>
                <a:latin typeface="Arial" panose="020B0604020202020204" pitchFamily="34" charset="0"/>
                <a:ea typeface="Tahoma" panose="020B0604030504040204" pitchFamily="34" charset="0"/>
                <a:cs typeface="Arial" panose="020B0604020202020204" pitchFamily="34" charset="0"/>
              </a:rPr>
              <a:t>Searchability</a:t>
            </a:r>
          </a:p>
          <a:p>
            <a:pPr algn="ctr"/>
            <a:endParaRPr lang="es-ES" sz="1050" b="1" dirty="0"/>
          </a:p>
        </p:txBody>
      </p:sp>
      <p:sp>
        <p:nvSpPr>
          <p:cNvPr id="13" name="TextBox 12"/>
          <p:cNvSpPr txBox="1"/>
          <p:nvPr/>
        </p:nvSpPr>
        <p:spPr>
          <a:xfrm>
            <a:off x="4986855" y="3081232"/>
            <a:ext cx="1717614" cy="430887"/>
          </a:xfrm>
          <a:prstGeom prst="rect">
            <a:avLst/>
          </a:prstGeom>
          <a:noFill/>
        </p:spPr>
        <p:txBody>
          <a:bodyPr wrap="square" rtlCol="0">
            <a:spAutoFit/>
          </a:bodyPr>
          <a:lstStyle/>
          <a:p>
            <a:pPr algn="ctr"/>
            <a:r>
              <a:rPr lang="en-GB" sz="1050" b="1" dirty="0">
                <a:solidFill>
                  <a:schemeClr val="tx2"/>
                </a:solidFill>
                <a:latin typeface="Arial" panose="020B0604020202020204" pitchFamily="34" charset="0"/>
                <a:ea typeface="Tahoma" panose="020B0604030504040204" pitchFamily="34" charset="0"/>
                <a:cs typeface="Arial" panose="020B0604020202020204" pitchFamily="34" charset="0"/>
              </a:rPr>
              <a:t>Geo-blocking</a:t>
            </a:r>
          </a:p>
          <a:p>
            <a:pPr algn="ctr"/>
            <a:endParaRPr lang="es-ES" sz="1050" b="1" dirty="0"/>
          </a:p>
        </p:txBody>
      </p:sp>
      <p:sp>
        <p:nvSpPr>
          <p:cNvPr id="14" name="TextBox 13"/>
          <p:cNvSpPr txBox="1"/>
          <p:nvPr/>
        </p:nvSpPr>
        <p:spPr>
          <a:xfrm>
            <a:off x="6347114" y="3065379"/>
            <a:ext cx="1717614" cy="430887"/>
          </a:xfrm>
          <a:prstGeom prst="rect">
            <a:avLst/>
          </a:prstGeom>
          <a:noFill/>
        </p:spPr>
        <p:txBody>
          <a:bodyPr wrap="square" rtlCol="0">
            <a:spAutoFit/>
          </a:bodyPr>
          <a:lstStyle/>
          <a:p>
            <a:pPr algn="ctr"/>
            <a:r>
              <a:rPr lang="en-GB" sz="1050" b="1" dirty="0">
                <a:solidFill>
                  <a:schemeClr val="tx2"/>
                </a:solidFill>
                <a:latin typeface="Arial" panose="020B0604020202020204" pitchFamily="34" charset="0"/>
                <a:ea typeface="Tahoma" panose="020B0604030504040204" pitchFamily="34" charset="0"/>
                <a:cs typeface="Arial" panose="020B0604020202020204" pitchFamily="34" charset="0"/>
              </a:rPr>
              <a:t>Confidentiality</a:t>
            </a:r>
          </a:p>
          <a:p>
            <a:pPr algn="ctr"/>
            <a:endParaRPr lang="es-ES" sz="1050" b="1" dirty="0"/>
          </a:p>
        </p:txBody>
      </p:sp>
      <p:sp>
        <p:nvSpPr>
          <p:cNvPr id="15" name="Rectangle 14"/>
          <p:cNvSpPr>
            <a:spLocks/>
          </p:cNvSpPr>
          <p:nvPr/>
        </p:nvSpPr>
        <p:spPr bwMode="auto">
          <a:xfrm>
            <a:off x="652210" y="1062153"/>
            <a:ext cx="8103428" cy="270030"/>
          </a:xfrm>
          <a:prstGeom prst="rect">
            <a:avLst/>
          </a:prstGeom>
          <a:noFill/>
          <a:ln w="28575">
            <a:solidFill>
              <a:schemeClr val="accent3">
                <a:lumMod val="60000"/>
                <a:lumOff val="40000"/>
              </a:schemeClr>
            </a:solidFill>
          </a:ln>
        </p:spPr>
        <p:txBody>
          <a:bodyPr lIns="0" tIns="0" rIns="0" bIns="0" anchor="ctr"/>
          <a:lstStyle/>
          <a:p>
            <a:pPr marL="85725"/>
            <a:r>
              <a:rPr lang="en-US" sz="1500" b="1" spc="-71" dirty="0">
                <a:solidFill>
                  <a:schemeClr val="accent3">
                    <a:lumMod val="50000"/>
                  </a:schemeClr>
                </a:solidFill>
                <a:latin typeface="Arial"/>
                <a:ea typeface="Open Sans" panose="020B0606030504020204" pitchFamily="34" charset="0"/>
                <a:cs typeface="Arial"/>
              </a:rPr>
              <a:t>Exceptions to the availability of designs on the internet</a:t>
            </a:r>
          </a:p>
        </p:txBody>
      </p:sp>
      <p:sp>
        <p:nvSpPr>
          <p:cNvPr id="16" name="Rectangle 16"/>
          <p:cNvSpPr>
            <a:spLocks/>
          </p:cNvSpPr>
          <p:nvPr/>
        </p:nvSpPr>
        <p:spPr bwMode="auto">
          <a:xfrm>
            <a:off x="1067144" y="271164"/>
            <a:ext cx="7688494"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UltraLight"/>
              </a:rPr>
              <a:t>Convergence Project: </a:t>
            </a: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pitchFamily="2" charset="0"/>
              </a:rPr>
              <a:t>CP10. </a:t>
            </a:r>
            <a:r>
              <a:rPr lang="en-GB" sz="1100" spc="-71" dirty="0">
                <a:solidFill>
                  <a:srgbClr val="FFFFFF">
                    <a:lumMod val="65000"/>
                  </a:srgbClr>
                </a:solidFill>
                <a:latin typeface="Arial" panose="020B0604020202020204" pitchFamily="34" charset="0"/>
                <a:ea typeface="Helvetica Neue UltraLight"/>
                <a:cs typeface="Arial" panose="020B0604020202020204" pitchFamily="34" charset="0"/>
              </a:rPr>
              <a:t>Criteria for assessing disclosure of designs on the internet</a:t>
            </a:r>
          </a:p>
        </p:txBody>
      </p:sp>
    </p:spTree>
    <p:extLst>
      <p:ext uri="{BB962C8B-B14F-4D97-AF65-F5344CB8AC3E}">
        <p14:creationId xmlns:p14="http://schemas.microsoft.com/office/powerpoint/2010/main" val="1211072105"/>
      </p:ext>
    </p:extLst>
  </p:cSld>
  <p:clrMapOvr>
    <a:overrideClrMapping bg1="lt1" tx1="dk1" bg2="lt2" tx2="dk2" accent1="accent1" accent2="accent2" accent3="accent3" accent4="accent4" accent5="accent5" accent6="accent6" hlink="hlink" folHlink="folHlink"/>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5"/>
          <a:srcRect/>
          <a:stretch>
            <a:fillRect/>
          </a:stretch>
        </a:blipFill>
        <a:effectLst/>
      </p:bgPr>
    </p:bg>
    <p:spTree>
      <p:nvGrpSpPr>
        <p:cNvPr id="1" name=""/>
        <p:cNvGrpSpPr/>
        <p:nvPr/>
      </p:nvGrpSpPr>
      <p:grpSpPr>
        <a:xfrm>
          <a:off x="0" y="0"/>
          <a:ext cx="0" cy="0"/>
          <a:chOff x="0" y="0"/>
          <a:chExt cx="0" cy="0"/>
        </a:xfrm>
      </p:grpSpPr>
      <p:sp>
        <p:nvSpPr>
          <p:cNvPr id="7" name="Rectangle 6"/>
          <p:cNvSpPr>
            <a:spLocks/>
          </p:cNvSpPr>
          <p:nvPr/>
        </p:nvSpPr>
        <p:spPr bwMode="auto">
          <a:xfrm>
            <a:off x="639488" y="1042119"/>
            <a:ext cx="8103428" cy="270030"/>
          </a:xfrm>
          <a:prstGeom prst="rect">
            <a:avLst/>
          </a:prstGeom>
          <a:noFill/>
          <a:ln w="28575">
            <a:solidFill>
              <a:schemeClr val="accent3">
                <a:lumMod val="60000"/>
                <a:lumOff val="40000"/>
              </a:schemeClr>
            </a:solidFill>
          </a:ln>
        </p:spPr>
        <p:txBody>
          <a:bodyPr lIns="0" tIns="0" rIns="0" bIns="0" anchor="ctr"/>
          <a:lstStyle/>
          <a:p>
            <a:pPr marL="85725"/>
            <a:r>
              <a:rPr lang="en-US" sz="1500" b="1" spc="-71" dirty="0">
                <a:solidFill>
                  <a:schemeClr val="accent3">
                    <a:lumMod val="50000"/>
                  </a:schemeClr>
                </a:solidFill>
                <a:latin typeface="Arial"/>
                <a:ea typeface="Open Sans" panose="020B0606030504020204" pitchFamily="34" charset="0"/>
                <a:cs typeface="Arial"/>
              </a:rPr>
              <a:t>Exceptions to the availability of designs on the internet</a:t>
            </a:r>
          </a:p>
        </p:txBody>
      </p:sp>
      <p:pic>
        <p:nvPicPr>
          <p:cNvPr id="2" name="Picture 1"/>
          <p:cNvPicPr>
            <a:picLocks noChangeAspect="1"/>
          </p:cNvPicPr>
          <p:nvPr>
            <p:custDataLst>
              <p:tags r:id="rId2"/>
            </p:custDataLst>
          </p:nvPr>
        </p:nvPicPr>
        <p:blipFill rotWithShape="1">
          <a:blip r:embed="rId6">
            <a:extLst>
              <a:ext uri="{28A0092B-C50C-407E-A947-70E740481C1C}">
                <a14:useLocalDpi xmlns:a14="http://schemas.microsoft.com/office/drawing/2010/main" val="0"/>
              </a:ext>
            </a:extLst>
          </a:blip>
          <a:srcRect/>
          <a:stretch/>
        </p:blipFill>
        <p:spPr>
          <a:xfrm>
            <a:off x="7075870" y="3155794"/>
            <a:ext cx="1800226" cy="1800226"/>
          </a:xfrm>
          <a:prstGeom prst="rect">
            <a:avLst/>
          </a:prstGeom>
        </p:spPr>
      </p:pic>
      <p:sp>
        <p:nvSpPr>
          <p:cNvPr id="3" name="Rectangle 2"/>
          <p:cNvSpPr>
            <a:spLocks/>
          </p:cNvSpPr>
          <p:nvPr/>
        </p:nvSpPr>
        <p:spPr bwMode="auto">
          <a:xfrm>
            <a:off x="650876" y="720192"/>
            <a:ext cx="8103428" cy="270030"/>
          </a:xfrm>
          <a:prstGeom prst="rect">
            <a:avLst/>
          </a:prstGeom>
          <a:solidFill>
            <a:srgbClr val="024DA1"/>
          </a:solidFill>
          <a:ln>
            <a:noFill/>
          </a:ln>
        </p:spPr>
        <p:txBody>
          <a:bodyPr lIns="0" tIns="0" rIns="0" bIns="0" anchor="ctr"/>
          <a:lstStyle/>
          <a:p>
            <a:pPr marL="85725"/>
            <a:r>
              <a:rPr lang="en-IE" sz="1500" b="1" spc="-71" dirty="0">
                <a:solidFill>
                  <a:srgbClr val="FFFCF6"/>
                </a:solidFill>
                <a:latin typeface="Arial"/>
                <a:ea typeface="Open Sans" panose="020B0606030504020204" pitchFamily="34" charset="0"/>
                <a:cs typeface="Arial"/>
              </a:rPr>
              <a:t>CP10: Common Practice Principles</a:t>
            </a:r>
          </a:p>
        </p:txBody>
      </p:sp>
      <p:sp>
        <p:nvSpPr>
          <p:cNvPr id="4" name="Rectangle 3"/>
          <p:cNvSpPr/>
          <p:nvPr/>
        </p:nvSpPr>
        <p:spPr>
          <a:xfrm>
            <a:off x="1504645" y="1836985"/>
            <a:ext cx="6813491" cy="1668214"/>
          </a:xfrm>
          <a:prstGeom prst="rect">
            <a:avLst/>
          </a:prstGeom>
        </p:spPr>
        <p:txBody>
          <a:bodyPr wrap="square">
            <a:spAutoFit/>
          </a:bodyPr>
          <a:lstStyle/>
          <a:p>
            <a:pPr algn="just"/>
            <a:r>
              <a:rPr lang="en-IE" sz="1400" dirty="0">
                <a:solidFill>
                  <a:schemeClr val="tx2"/>
                </a:solidFill>
                <a:latin typeface="Arial" panose="020B0604020202020204" pitchFamily="34" charset="0"/>
                <a:cs typeface="Arial" panose="020B0604020202020204" pitchFamily="34" charset="0"/>
              </a:rPr>
              <a:t>In general, neither restricting access to a limited circle of people by password protection, nor requiring payment for access would prevent a design that has been made available on a webpage, app or file sharing platform from forming the prior art.</a:t>
            </a:r>
          </a:p>
          <a:p>
            <a:pPr>
              <a:lnSpc>
                <a:spcPct val="150000"/>
              </a:lnSpc>
            </a:pPr>
            <a:endParaRPr lang="en-US" sz="1400" dirty="0">
              <a:solidFill>
                <a:schemeClr val="tx2"/>
              </a:solidFill>
              <a:latin typeface="Arial" panose="020B0604020202020204" pitchFamily="34" charset="0"/>
              <a:cs typeface="Arial" panose="020B0604020202020204" pitchFamily="34" charset="0"/>
            </a:endParaRPr>
          </a:p>
          <a:p>
            <a:pPr marL="625475" lvl="1" indent="-266700">
              <a:lnSpc>
                <a:spcPct val="150000"/>
              </a:lnSpc>
              <a:buFont typeface="Arial" panose="020B0604020202020204" pitchFamily="34" charset="0"/>
              <a:buChar char="•"/>
            </a:pPr>
            <a:r>
              <a:rPr lang="en-US" sz="1400" dirty="0">
                <a:solidFill>
                  <a:schemeClr val="tx2"/>
                </a:solidFill>
                <a:latin typeface="Arial" panose="020B0604020202020204" pitchFamily="34" charset="0"/>
                <a:cs typeface="Arial" panose="020B0604020202020204" pitchFamily="34" charset="0"/>
              </a:rPr>
              <a:t>Exception: internal databases used by employees of a company </a:t>
            </a:r>
          </a:p>
          <a:p>
            <a:pPr marL="1200150" lvl="2" indent="-285750">
              <a:lnSpc>
                <a:spcPct val="150000"/>
              </a:lnSpc>
              <a:buFont typeface="Arial" panose="020B0604020202020204" pitchFamily="34" charset="0"/>
              <a:buChar char="•"/>
            </a:pPr>
            <a:endParaRPr lang="en-US" sz="1400" dirty="0">
              <a:solidFill>
                <a:schemeClr val="tx2"/>
              </a:solidFill>
              <a:latin typeface="Arial" panose="020B0604020202020204" pitchFamily="34" charset="0"/>
              <a:cs typeface="Arial" panose="020B0604020202020204" pitchFamily="34" charset="0"/>
            </a:endParaRPr>
          </a:p>
        </p:txBody>
      </p:sp>
      <p:sp>
        <p:nvSpPr>
          <p:cNvPr id="18" name="Rectangle 16"/>
          <p:cNvSpPr>
            <a:spLocks/>
          </p:cNvSpPr>
          <p:nvPr/>
        </p:nvSpPr>
        <p:spPr bwMode="auto">
          <a:xfrm>
            <a:off x="1067144" y="271164"/>
            <a:ext cx="7688494"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UltraLight"/>
              </a:rPr>
              <a:t>Convergence Project: </a:t>
            </a: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pitchFamily="2" charset="0"/>
              </a:rPr>
              <a:t>CP10. </a:t>
            </a:r>
            <a:r>
              <a:rPr lang="en-GB" sz="1100" spc="-71" dirty="0">
                <a:solidFill>
                  <a:srgbClr val="FFFFFF">
                    <a:lumMod val="65000"/>
                  </a:srgbClr>
                </a:solidFill>
                <a:latin typeface="Arial" panose="020B0604020202020204" pitchFamily="34" charset="0"/>
                <a:ea typeface="Helvetica Neue UltraLight"/>
                <a:cs typeface="Arial" panose="020B0604020202020204" pitchFamily="34" charset="0"/>
              </a:rPr>
              <a:t>Criteria for assessing disclosure of designs on the internet</a:t>
            </a:r>
          </a:p>
        </p:txBody>
      </p:sp>
      <p:sp>
        <p:nvSpPr>
          <p:cNvPr id="19" name="Rectangle 18"/>
          <p:cNvSpPr>
            <a:spLocks/>
          </p:cNvSpPr>
          <p:nvPr/>
        </p:nvSpPr>
        <p:spPr bwMode="auto">
          <a:xfrm rot="16200000">
            <a:off x="-1071034" y="3034060"/>
            <a:ext cx="3636999" cy="193178"/>
          </a:xfrm>
          <a:prstGeom prst="rect">
            <a:avLst/>
          </a:prstGeom>
          <a:solidFill>
            <a:schemeClr val="accent3">
              <a:lumMod val="50000"/>
            </a:schemeClr>
          </a:solidFill>
          <a:ln w="28575">
            <a:solidFill>
              <a:schemeClr val="accent3">
                <a:lumMod val="60000"/>
                <a:lumOff val="40000"/>
              </a:schemeClr>
            </a:solidFill>
          </a:ln>
        </p:spPr>
        <p:txBody>
          <a:bodyPr lIns="0" tIns="0" rIns="0" bIns="0" anchor="ctr"/>
          <a:lstStyle/>
          <a:p>
            <a:pPr marL="85725" algn="ctr"/>
            <a:r>
              <a:rPr lang="en-US" sz="1500" b="1" spc="-71" dirty="0">
                <a:solidFill>
                  <a:schemeClr val="bg1"/>
                </a:solidFill>
                <a:latin typeface="Arial"/>
                <a:ea typeface="Open Sans" panose="020B0606030504020204" pitchFamily="34" charset="0"/>
                <a:cs typeface="Arial"/>
              </a:rPr>
              <a:t>Passwords and Payments</a:t>
            </a:r>
          </a:p>
        </p:txBody>
      </p:sp>
    </p:spTree>
    <p:extLst>
      <p:ext uri="{BB962C8B-B14F-4D97-AF65-F5344CB8AC3E}">
        <p14:creationId xmlns:p14="http://schemas.microsoft.com/office/powerpoint/2010/main" val="27712906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4" name="TextBox 23"/>
          <p:cNvSpPr txBox="1"/>
          <p:nvPr/>
        </p:nvSpPr>
        <p:spPr>
          <a:xfrm>
            <a:off x="1067144" y="2592062"/>
            <a:ext cx="4929796" cy="1569660"/>
          </a:xfrm>
          <a:prstGeom prst="rect">
            <a:avLst/>
          </a:prstGeom>
          <a:noFill/>
        </p:spPr>
        <p:txBody>
          <a:bodyPr wrap="square" rtlCol="0">
            <a:spAutoFit/>
          </a:bodyPr>
          <a:lstStyle/>
          <a:p>
            <a:r>
              <a:rPr lang="en-US" sz="1200" dirty="0">
                <a:solidFill>
                  <a:schemeClr val="tx2"/>
                </a:solidFill>
                <a:latin typeface="Arial" panose="020B0604020202020204" pitchFamily="34" charset="0"/>
                <a:cs typeface="Arial" panose="020B0604020202020204" pitchFamily="34" charset="0"/>
                <a:hlinkClick r:id="rId4"/>
              </a:rPr>
              <a:t>ICD No 9862 </a:t>
            </a:r>
            <a:r>
              <a:rPr lang="en-US" sz="1200" dirty="0">
                <a:solidFill>
                  <a:schemeClr val="tx2"/>
                </a:solidFill>
                <a:latin typeface="Arial" panose="020B0604020202020204" pitchFamily="34" charset="0"/>
                <a:cs typeface="Arial" panose="020B0604020202020204" pitchFamily="34" charset="0"/>
              </a:rPr>
              <a:t>of 03/03/2016 </a:t>
            </a:r>
            <a:r>
              <a:rPr lang="en-US" sz="1200" b="1" dirty="0">
                <a:solidFill>
                  <a:schemeClr val="tx2"/>
                </a:solidFill>
                <a:latin typeface="Arial" panose="020B0604020202020204" pitchFamily="34" charset="0"/>
                <a:cs typeface="Arial" panose="020B0604020202020204" pitchFamily="34" charset="0"/>
              </a:rPr>
              <a:t>(‘Fireplaces (indoor -)’)</a:t>
            </a:r>
            <a:r>
              <a:rPr lang="en-US" sz="1200" dirty="0">
                <a:solidFill>
                  <a:schemeClr val="tx2"/>
                </a:solidFill>
                <a:latin typeface="Arial" panose="020B0604020202020204" pitchFamily="34" charset="0"/>
                <a:cs typeface="Arial" panose="020B0604020202020204" pitchFamily="34" charset="0"/>
              </a:rPr>
              <a:t>, </a:t>
            </a:r>
            <a:r>
              <a:rPr lang="en-US" sz="1200" dirty="0">
                <a:solidFill>
                  <a:srgbClr val="183D8C"/>
                </a:solidFill>
                <a:latin typeface="Arial" panose="020B0604020202020204" pitchFamily="34" charset="0"/>
                <a:cs typeface="Arial" panose="020B0604020202020204" pitchFamily="34" charset="0"/>
              </a:rPr>
              <a:t>pg. 4</a:t>
            </a:r>
            <a:endParaRPr lang="en-US" sz="1200" b="1" dirty="0">
              <a:solidFill>
                <a:schemeClr val="tx2"/>
              </a:solidFill>
              <a:latin typeface="Arial" panose="020B0604020202020204" pitchFamily="34" charset="0"/>
              <a:cs typeface="Arial" panose="020B0604020202020204" pitchFamily="34" charset="0"/>
            </a:endParaRPr>
          </a:p>
          <a:p>
            <a:r>
              <a:rPr lang="en-US" sz="1200" dirty="0">
                <a:solidFill>
                  <a:schemeClr val="tx2"/>
                </a:solidFill>
                <a:latin typeface="Arial" panose="020B0604020202020204" pitchFamily="34" charset="0"/>
                <a:cs typeface="Arial" panose="020B0604020202020204" pitchFamily="34" charset="0"/>
              </a:rPr>
              <a:t>EUIPO </a:t>
            </a:r>
          </a:p>
          <a:p>
            <a:endParaRPr lang="en-US" sz="1200" dirty="0">
              <a:solidFill>
                <a:schemeClr val="tx2"/>
              </a:solidFill>
              <a:latin typeface="Arial" panose="020B0604020202020204" pitchFamily="34" charset="0"/>
              <a:cs typeface="Arial" panose="020B0604020202020204" pitchFamily="34" charset="0"/>
            </a:endParaRPr>
          </a:p>
          <a:p>
            <a:endParaRPr lang="en-US" sz="1200" dirty="0">
              <a:solidFill>
                <a:schemeClr val="tx2"/>
              </a:solidFill>
              <a:latin typeface="Arial" panose="020B0604020202020204" pitchFamily="34" charset="0"/>
              <a:cs typeface="Arial" panose="020B0604020202020204" pitchFamily="34" charset="0"/>
            </a:endParaRPr>
          </a:p>
          <a:p>
            <a:endParaRPr lang="en-IE" sz="1200" dirty="0">
              <a:solidFill>
                <a:schemeClr val="tx2"/>
              </a:solidFill>
              <a:latin typeface="Arial" panose="020B0604020202020204" pitchFamily="34" charset="0"/>
              <a:cs typeface="Arial" panose="020B0604020202020204" pitchFamily="34" charset="0"/>
            </a:endParaRPr>
          </a:p>
          <a:p>
            <a:endParaRPr lang="en-IE" sz="1200" dirty="0">
              <a:solidFill>
                <a:schemeClr val="tx2"/>
              </a:solidFill>
              <a:latin typeface="Arial" panose="020B0604020202020204" pitchFamily="34" charset="0"/>
              <a:cs typeface="Arial" panose="020B0604020202020204" pitchFamily="34" charset="0"/>
            </a:endParaRPr>
          </a:p>
          <a:p>
            <a:r>
              <a:rPr lang="en-IE" sz="1200" dirty="0">
                <a:solidFill>
                  <a:schemeClr val="tx2"/>
                </a:solidFill>
                <a:latin typeface="Arial" panose="020B0604020202020204" pitchFamily="34" charset="0"/>
                <a:cs typeface="Arial" panose="020B0604020202020204" pitchFamily="34" charset="0"/>
                <a:hlinkClick r:id="rId5"/>
              </a:rPr>
              <a:t>ICD 10 388 </a:t>
            </a:r>
            <a:r>
              <a:rPr lang="en-IE" sz="1200" dirty="0">
                <a:solidFill>
                  <a:schemeClr val="tx2"/>
                </a:solidFill>
                <a:latin typeface="Arial" panose="020B0604020202020204" pitchFamily="34" charset="0"/>
                <a:cs typeface="Arial" panose="020B0604020202020204" pitchFamily="34" charset="0"/>
              </a:rPr>
              <a:t>of 23/11/2017 </a:t>
            </a:r>
            <a:r>
              <a:rPr lang="en-IE" sz="1200" b="1" dirty="0">
                <a:solidFill>
                  <a:schemeClr val="tx2"/>
                </a:solidFill>
                <a:latin typeface="Arial" panose="020B0604020202020204" pitchFamily="34" charset="0"/>
                <a:cs typeface="Arial" panose="020B0604020202020204" pitchFamily="34" charset="0"/>
              </a:rPr>
              <a:t>(‘Jars’)</a:t>
            </a:r>
            <a:r>
              <a:rPr lang="en-IE" sz="1200" dirty="0">
                <a:solidFill>
                  <a:schemeClr val="tx2"/>
                </a:solidFill>
                <a:latin typeface="Arial" panose="020B0604020202020204" pitchFamily="34" charset="0"/>
                <a:cs typeface="Arial" panose="020B0604020202020204" pitchFamily="34" charset="0"/>
              </a:rPr>
              <a:t>, </a:t>
            </a:r>
            <a:r>
              <a:rPr lang="en-US" sz="1200" dirty="0">
                <a:solidFill>
                  <a:srgbClr val="183D8C"/>
                </a:solidFill>
                <a:latin typeface="Arial" panose="020B0604020202020204" pitchFamily="34" charset="0"/>
                <a:cs typeface="Arial" panose="020B0604020202020204" pitchFamily="34" charset="0"/>
              </a:rPr>
              <a:t>pg. 7</a:t>
            </a:r>
            <a:endParaRPr lang="en-IE" sz="1200" b="1" dirty="0">
              <a:solidFill>
                <a:schemeClr val="tx2"/>
              </a:solidFill>
              <a:latin typeface="Arial" panose="020B0604020202020204" pitchFamily="34" charset="0"/>
              <a:cs typeface="Arial" panose="020B0604020202020204" pitchFamily="34" charset="0"/>
            </a:endParaRPr>
          </a:p>
          <a:p>
            <a:r>
              <a:rPr lang="en-US" sz="1200" dirty="0">
                <a:solidFill>
                  <a:schemeClr val="tx2"/>
                </a:solidFill>
                <a:latin typeface="Arial" panose="020B0604020202020204" pitchFamily="34" charset="0"/>
                <a:cs typeface="Arial" panose="020B0604020202020204" pitchFamily="34" charset="0"/>
              </a:rPr>
              <a:t>EUIPO </a:t>
            </a:r>
            <a:endParaRPr lang="en-IE" sz="1200" b="1" dirty="0">
              <a:solidFill>
                <a:schemeClr val="tx2"/>
              </a:solidFill>
              <a:latin typeface="Arial" panose="020B0604020202020204" pitchFamily="34" charset="0"/>
              <a:cs typeface="Arial" panose="020B0604020202020204" pitchFamily="34" charset="0"/>
            </a:endParaRPr>
          </a:p>
        </p:txBody>
      </p:sp>
      <p:sp>
        <p:nvSpPr>
          <p:cNvPr id="2" name="Rectangle 1"/>
          <p:cNvSpPr/>
          <p:nvPr/>
        </p:nvSpPr>
        <p:spPr>
          <a:xfrm>
            <a:off x="5433403" y="2660003"/>
            <a:ext cx="3322233" cy="646331"/>
          </a:xfrm>
          <a:prstGeom prst="rect">
            <a:avLst/>
          </a:prstGeom>
          <a:solidFill>
            <a:schemeClr val="accent1">
              <a:lumMod val="20000"/>
              <a:lumOff val="80000"/>
            </a:schemeClr>
          </a:solidFill>
        </p:spPr>
        <p:txBody>
          <a:bodyPr wrap="square">
            <a:spAutoFit/>
          </a:bodyPr>
          <a:lstStyle/>
          <a:p>
            <a:r>
              <a:rPr lang="es-ES" sz="1200" i="1" dirty="0">
                <a:solidFill>
                  <a:schemeClr val="tx2"/>
                </a:solidFill>
                <a:latin typeface="Arial" panose="020B0604020202020204" pitchFamily="34" charset="0"/>
                <a:cs typeface="Arial" panose="020B0604020202020204" pitchFamily="34" charset="0"/>
              </a:rPr>
              <a:t>Password protection/payment for access does not prevent a design from forming part of the prior art</a:t>
            </a:r>
          </a:p>
        </p:txBody>
      </p:sp>
      <p:sp>
        <p:nvSpPr>
          <p:cNvPr id="10" name="TextBox 9"/>
          <p:cNvSpPr txBox="1"/>
          <p:nvPr/>
        </p:nvSpPr>
        <p:spPr>
          <a:xfrm>
            <a:off x="5433404" y="1876648"/>
            <a:ext cx="1473004" cy="338554"/>
          </a:xfrm>
          <a:prstGeom prst="rect">
            <a:avLst/>
          </a:prstGeom>
          <a:noFill/>
        </p:spPr>
        <p:txBody>
          <a:bodyPr wrap="square" rtlCol="0">
            <a:spAutoFit/>
          </a:bodyPr>
          <a:lstStyle/>
          <a:p>
            <a:r>
              <a:rPr lang="es-ES" sz="1600" b="1" dirty="0">
                <a:solidFill>
                  <a:schemeClr val="tx2"/>
                </a:solidFill>
                <a:latin typeface="Arial" panose="020B0604020202020204" pitchFamily="34" charset="0"/>
                <a:cs typeface="Arial" panose="020B0604020202020204" pitchFamily="34" charset="0"/>
              </a:rPr>
              <a:t>CP10</a:t>
            </a:r>
          </a:p>
        </p:txBody>
      </p:sp>
      <p:cxnSp>
        <p:nvCxnSpPr>
          <p:cNvPr id="11" name="Straight Connector 10"/>
          <p:cNvCxnSpPr/>
          <p:nvPr/>
        </p:nvCxnSpPr>
        <p:spPr>
          <a:xfrm>
            <a:off x="1067144" y="2299422"/>
            <a:ext cx="7688492" cy="0"/>
          </a:xfrm>
          <a:prstGeom prst="line">
            <a:avLst/>
          </a:prstGeom>
        </p:spPr>
        <p:style>
          <a:lnRef idx="2">
            <a:schemeClr val="accent1"/>
          </a:lnRef>
          <a:fillRef idx="0">
            <a:schemeClr val="accent1"/>
          </a:fillRef>
          <a:effectRef idx="1">
            <a:schemeClr val="accent1"/>
          </a:effectRef>
          <a:fontRef idx="minor">
            <a:schemeClr val="tx1"/>
          </a:fontRef>
        </p:style>
      </p:cxnSp>
      <p:sp>
        <p:nvSpPr>
          <p:cNvPr id="13" name="Rectangle 12"/>
          <p:cNvSpPr>
            <a:spLocks/>
          </p:cNvSpPr>
          <p:nvPr/>
        </p:nvSpPr>
        <p:spPr bwMode="auto">
          <a:xfrm>
            <a:off x="652210" y="1034785"/>
            <a:ext cx="8103427" cy="270030"/>
          </a:xfrm>
          <a:prstGeom prst="rect">
            <a:avLst/>
          </a:prstGeom>
          <a:noFill/>
          <a:ln w="28575">
            <a:solidFill>
              <a:schemeClr val="accent3">
                <a:lumMod val="60000"/>
                <a:lumOff val="40000"/>
              </a:schemeClr>
            </a:solidFill>
          </a:ln>
        </p:spPr>
        <p:txBody>
          <a:bodyPr lIns="0" tIns="0" rIns="0" bIns="0" anchor="ctr"/>
          <a:lstStyle/>
          <a:p>
            <a:pPr marL="85725"/>
            <a:r>
              <a:rPr lang="en-US" sz="1500" b="1" spc="-71" dirty="0">
                <a:solidFill>
                  <a:schemeClr val="accent3">
                    <a:lumMod val="50000"/>
                  </a:schemeClr>
                </a:solidFill>
                <a:latin typeface="Arial"/>
                <a:ea typeface="Open Sans" panose="020B0606030504020204" pitchFamily="34" charset="0"/>
                <a:cs typeface="Arial"/>
              </a:rPr>
              <a:t>Exceptions to the availability of designs on the internet. Relevant case-law</a:t>
            </a:r>
          </a:p>
        </p:txBody>
      </p:sp>
      <p:sp>
        <p:nvSpPr>
          <p:cNvPr id="14" name="Rectangle 13"/>
          <p:cNvSpPr>
            <a:spLocks/>
          </p:cNvSpPr>
          <p:nvPr/>
        </p:nvSpPr>
        <p:spPr bwMode="auto">
          <a:xfrm>
            <a:off x="652209" y="710901"/>
            <a:ext cx="8103428" cy="270030"/>
          </a:xfrm>
          <a:prstGeom prst="rect">
            <a:avLst/>
          </a:prstGeom>
          <a:solidFill>
            <a:srgbClr val="024DA1"/>
          </a:solidFill>
          <a:ln>
            <a:noFill/>
          </a:ln>
        </p:spPr>
        <p:txBody>
          <a:bodyPr lIns="0" tIns="0" rIns="0" bIns="0" anchor="ctr"/>
          <a:lstStyle/>
          <a:p>
            <a:pPr marL="85725"/>
            <a:r>
              <a:rPr lang="en-IE" sz="1500" b="1" spc="-71" dirty="0">
                <a:solidFill>
                  <a:srgbClr val="FFFCF6"/>
                </a:solidFill>
                <a:latin typeface="Arial"/>
                <a:ea typeface="Open Sans" panose="020B0606030504020204" pitchFamily="34" charset="0"/>
                <a:cs typeface="Arial"/>
              </a:rPr>
              <a:t>CP10: Common Practice Principles</a:t>
            </a:r>
          </a:p>
        </p:txBody>
      </p:sp>
      <p:sp>
        <p:nvSpPr>
          <p:cNvPr id="15" name="Rectangle 14"/>
          <p:cNvSpPr>
            <a:spLocks/>
          </p:cNvSpPr>
          <p:nvPr/>
        </p:nvSpPr>
        <p:spPr bwMode="auto">
          <a:xfrm rot="16200000">
            <a:off x="-1009876" y="2966904"/>
            <a:ext cx="3517352" cy="193178"/>
          </a:xfrm>
          <a:prstGeom prst="rect">
            <a:avLst/>
          </a:prstGeom>
          <a:solidFill>
            <a:schemeClr val="accent3">
              <a:lumMod val="50000"/>
            </a:schemeClr>
          </a:solidFill>
          <a:ln w="28575">
            <a:solidFill>
              <a:schemeClr val="accent3">
                <a:lumMod val="60000"/>
                <a:lumOff val="40000"/>
              </a:schemeClr>
            </a:solidFill>
          </a:ln>
        </p:spPr>
        <p:txBody>
          <a:bodyPr lIns="0" tIns="0" rIns="0" bIns="0" anchor="ctr"/>
          <a:lstStyle/>
          <a:p>
            <a:pPr marL="85725" algn="ctr"/>
            <a:r>
              <a:rPr lang="en-US" sz="1500" b="1" spc="-71" dirty="0">
                <a:solidFill>
                  <a:schemeClr val="bg1"/>
                </a:solidFill>
                <a:latin typeface="Arial"/>
                <a:ea typeface="Open Sans" panose="020B0606030504020204" pitchFamily="34" charset="0"/>
                <a:cs typeface="Arial"/>
              </a:rPr>
              <a:t>Passwords and Payments</a:t>
            </a:r>
          </a:p>
        </p:txBody>
      </p:sp>
      <p:sp>
        <p:nvSpPr>
          <p:cNvPr id="16" name="Rectangle 16"/>
          <p:cNvSpPr>
            <a:spLocks/>
          </p:cNvSpPr>
          <p:nvPr/>
        </p:nvSpPr>
        <p:spPr bwMode="auto">
          <a:xfrm>
            <a:off x="1067144" y="271164"/>
            <a:ext cx="7688494"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UltraLight"/>
              </a:rPr>
              <a:t>Convergence Project: </a:t>
            </a: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pitchFamily="2" charset="0"/>
              </a:rPr>
              <a:t>CP10. </a:t>
            </a:r>
            <a:r>
              <a:rPr lang="en-GB" sz="1100" spc="-71" dirty="0">
                <a:solidFill>
                  <a:srgbClr val="FFFFFF">
                    <a:lumMod val="65000"/>
                  </a:srgbClr>
                </a:solidFill>
                <a:latin typeface="Arial" panose="020B0604020202020204" pitchFamily="34" charset="0"/>
                <a:ea typeface="Helvetica Neue UltraLight"/>
                <a:cs typeface="Arial" panose="020B0604020202020204" pitchFamily="34" charset="0"/>
              </a:rPr>
              <a:t>Criteria for assessing disclosure of designs on the internet</a:t>
            </a:r>
          </a:p>
        </p:txBody>
      </p:sp>
      <p:pic>
        <p:nvPicPr>
          <p:cNvPr id="3" name="Picture 2"/>
          <p:cNvPicPr>
            <a:picLocks noChangeAspect="1"/>
          </p:cNvPicPr>
          <p:nvPr/>
        </p:nvPicPr>
        <p:blipFill>
          <a:blip r:embed="rId6"/>
          <a:stretch>
            <a:fillRect/>
          </a:stretch>
        </p:blipFill>
        <p:spPr>
          <a:xfrm>
            <a:off x="2977733" y="3005044"/>
            <a:ext cx="1108615" cy="602579"/>
          </a:xfrm>
          <a:prstGeom prst="rect">
            <a:avLst/>
          </a:prstGeom>
        </p:spPr>
      </p:pic>
      <p:pic>
        <p:nvPicPr>
          <p:cNvPr id="4" name="Picture 3"/>
          <p:cNvPicPr>
            <a:picLocks noChangeAspect="1"/>
          </p:cNvPicPr>
          <p:nvPr/>
        </p:nvPicPr>
        <p:blipFill>
          <a:blip r:embed="rId7"/>
          <a:stretch>
            <a:fillRect/>
          </a:stretch>
        </p:blipFill>
        <p:spPr>
          <a:xfrm>
            <a:off x="3143561" y="4179926"/>
            <a:ext cx="776961" cy="642243"/>
          </a:xfrm>
          <a:prstGeom prst="rect">
            <a:avLst/>
          </a:prstGeom>
        </p:spPr>
      </p:pic>
    </p:spTree>
    <p:extLst>
      <p:ext uri="{BB962C8B-B14F-4D97-AF65-F5344CB8AC3E}">
        <p14:creationId xmlns:p14="http://schemas.microsoft.com/office/powerpoint/2010/main" val="16639801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5"/>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custDataLst>
              <p:tags r:id="rId2"/>
            </p:custDataLst>
          </p:nvPr>
        </p:nvPicPr>
        <p:blipFill rotWithShape="1">
          <a:blip r:embed="rId6">
            <a:extLst>
              <a:ext uri="{28A0092B-C50C-407E-A947-70E740481C1C}">
                <a14:useLocalDpi xmlns:a14="http://schemas.microsoft.com/office/drawing/2010/main" val="0"/>
              </a:ext>
            </a:extLst>
          </a:blip>
          <a:srcRect/>
          <a:stretch/>
        </p:blipFill>
        <p:spPr>
          <a:xfrm>
            <a:off x="6821087" y="2122319"/>
            <a:ext cx="1798021" cy="1907163"/>
          </a:xfrm>
          <a:prstGeom prst="rect">
            <a:avLst/>
          </a:prstGeom>
        </p:spPr>
      </p:pic>
      <p:sp>
        <p:nvSpPr>
          <p:cNvPr id="3" name="Rectangle 2"/>
          <p:cNvSpPr>
            <a:spLocks/>
          </p:cNvSpPr>
          <p:nvPr/>
        </p:nvSpPr>
        <p:spPr bwMode="auto">
          <a:xfrm>
            <a:off x="651813" y="715231"/>
            <a:ext cx="8103428" cy="270030"/>
          </a:xfrm>
          <a:prstGeom prst="rect">
            <a:avLst/>
          </a:prstGeom>
          <a:solidFill>
            <a:srgbClr val="024DA1"/>
          </a:solidFill>
          <a:ln>
            <a:noFill/>
          </a:ln>
        </p:spPr>
        <p:txBody>
          <a:bodyPr lIns="0" tIns="0" rIns="0" bIns="0" anchor="ctr"/>
          <a:lstStyle/>
          <a:p>
            <a:pPr marL="85725"/>
            <a:r>
              <a:rPr lang="en-IE" sz="1500" b="1" spc="-71" dirty="0">
                <a:solidFill>
                  <a:srgbClr val="FFFCF6"/>
                </a:solidFill>
                <a:latin typeface="Arial"/>
                <a:ea typeface="Open Sans" panose="020B0606030504020204" pitchFamily="34" charset="0"/>
                <a:cs typeface="Arial"/>
              </a:rPr>
              <a:t>CP10: Common Practice Principles</a:t>
            </a:r>
          </a:p>
        </p:txBody>
      </p:sp>
      <p:sp>
        <p:nvSpPr>
          <p:cNvPr id="4" name="Rectangle 3"/>
          <p:cNvSpPr/>
          <p:nvPr/>
        </p:nvSpPr>
        <p:spPr>
          <a:xfrm>
            <a:off x="960192" y="1601339"/>
            <a:ext cx="7795446" cy="738664"/>
          </a:xfrm>
          <a:prstGeom prst="rect">
            <a:avLst/>
          </a:prstGeom>
        </p:spPr>
        <p:txBody>
          <a:bodyPr wrap="square">
            <a:spAutoFit/>
          </a:bodyPr>
          <a:lstStyle/>
          <a:p>
            <a:r>
              <a:rPr lang="en-US" sz="1400" b="1" dirty="0">
                <a:solidFill>
                  <a:schemeClr val="tx2"/>
                </a:solidFill>
                <a:latin typeface="Arial" panose="020B0604020202020204" pitchFamily="34" charset="0"/>
                <a:cs typeface="Arial" panose="020B0604020202020204" pitchFamily="34" charset="0"/>
              </a:rPr>
              <a:t>Languages:</a:t>
            </a:r>
          </a:p>
          <a:p>
            <a:pPr marL="742950" lvl="1" indent="-285750">
              <a:buFont typeface="Arial" panose="020B0604020202020204" pitchFamily="34" charset="0"/>
              <a:buChar char="•"/>
            </a:pPr>
            <a:r>
              <a:rPr lang="en-US" sz="1400" dirty="0">
                <a:solidFill>
                  <a:schemeClr val="tx2"/>
                </a:solidFill>
                <a:latin typeface="Arial" panose="020B0604020202020204" pitchFamily="34" charset="0"/>
                <a:cs typeface="Arial" panose="020B0604020202020204" pitchFamily="34" charset="0"/>
              </a:rPr>
              <a:t>Do not (in principle) affect perception of a design – but can impair the possibility to find them on the internet</a:t>
            </a:r>
          </a:p>
        </p:txBody>
      </p:sp>
      <p:sp>
        <p:nvSpPr>
          <p:cNvPr id="5" name="Rectangle 4"/>
          <p:cNvSpPr/>
          <p:nvPr/>
        </p:nvSpPr>
        <p:spPr>
          <a:xfrm>
            <a:off x="1127802" y="3380911"/>
            <a:ext cx="7627439" cy="1169551"/>
          </a:xfrm>
          <a:prstGeom prst="rect">
            <a:avLst/>
          </a:prstGeom>
        </p:spPr>
        <p:txBody>
          <a:bodyPr wrap="square">
            <a:spAutoFit/>
          </a:bodyPr>
          <a:lstStyle/>
          <a:p>
            <a:r>
              <a:rPr lang="en-US" sz="1400" b="1" dirty="0">
                <a:solidFill>
                  <a:schemeClr val="tx2"/>
                </a:solidFill>
                <a:latin typeface="Arial" panose="020B0604020202020204" pitchFamily="34" charset="0"/>
                <a:cs typeface="Arial" panose="020B0604020202020204" pitchFamily="34" charset="0"/>
              </a:rPr>
              <a:t>Top-level domain:</a:t>
            </a:r>
          </a:p>
          <a:p>
            <a:pPr marL="742950" lvl="1" indent="-285750">
              <a:buFont typeface="Arial" panose="020B0604020202020204" pitchFamily="34" charset="0"/>
              <a:buChar char="•"/>
            </a:pPr>
            <a:r>
              <a:rPr lang="en-US" sz="1400" dirty="0">
                <a:solidFill>
                  <a:schemeClr val="tx2"/>
                </a:solidFill>
                <a:latin typeface="Arial" panose="020B0604020202020204" pitchFamily="34" charset="0"/>
                <a:cs typeface="Arial" panose="020B0604020202020204" pitchFamily="34" charset="0"/>
              </a:rPr>
              <a:t>In principle, not an obstacle to find designs on the Internet</a:t>
            </a:r>
          </a:p>
          <a:p>
            <a:pPr marL="742950" lvl="1" indent="-285750">
              <a:buFont typeface="Arial" panose="020B0604020202020204" pitchFamily="34" charset="0"/>
              <a:buChar char="•"/>
            </a:pPr>
            <a:endParaRPr lang="en-US" sz="1400" dirty="0">
              <a:solidFill>
                <a:schemeClr val="tx2"/>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1400" dirty="0">
                <a:solidFill>
                  <a:schemeClr val="tx2"/>
                </a:solidFill>
                <a:latin typeface="Arial" panose="020B0604020202020204" pitchFamily="34" charset="0"/>
                <a:cs typeface="Arial" panose="020B0604020202020204" pitchFamily="34" charset="0"/>
              </a:rPr>
              <a:t>But can serve as an indicator of the likelihood of the specialized circle accessing the site</a:t>
            </a:r>
          </a:p>
        </p:txBody>
      </p:sp>
      <p:sp>
        <p:nvSpPr>
          <p:cNvPr id="8" name="Rectangle 7"/>
          <p:cNvSpPr>
            <a:spLocks/>
          </p:cNvSpPr>
          <p:nvPr/>
        </p:nvSpPr>
        <p:spPr bwMode="auto">
          <a:xfrm>
            <a:off x="651813" y="1065619"/>
            <a:ext cx="8103428" cy="270030"/>
          </a:xfrm>
          <a:prstGeom prst="rect">
            <a:avLst/>
          </a:prstGeom>
          <a:noFill/>
          <a:ln w="28575">
            <a:solidFill>
              <a:schemeClr val="accent3">
                <a:lumMod val="60000"/>
                <a:lumOff val="40000"/>
              </a:schemeClr>
            </a:solidFill>
          </a:ln>
        </p:spPr>
        <p:txBody>
          <a:bodyPr lIns="0" tIns="0" rIns="0" bIns="0" anchor="ctr"/>
          <a:lstStyle/>
          <a:p>
            <a:pPr marL="85725"/>
            <a:r>
              <a:rPr lang="en-US" sz="1500" b="1" spc="-71" dirty="0">
                <a:solidFill>
                  <a:schemeClr val="accent3">
                    <a:lumMod val="50000"/>
                  </a:schemeClr>
                </a:solidFill>
                <a:latin typeface="Arial"/>
                <a:ea typeface="Open Sans" panose="020B0606030504020204" pitchFamily="34" charset="0"/>
                <a:cs typeface="Arial"/>
              </a:rPr>
              <a:t>Exceptions to the availability of designs on the internet</a:t>
            </a:r>
          </a:p>
        </p:txBody>
      </p:sp>
      <p:sp>
        <p:nvSpPr>
          <p:cNvPr id="7" name="Rectangle 6"/>
          <p:cNvSpPr/>
          <p:nvPr/>
        </p:nvSpPr>
        <p:spPr>
          <a:xfrm>
            <a:off x="904851" y="2432861"/>
            <a:ext cx="5856377" cy="523220"/>
          </a:xfrm>
          <a:prstGeom prst="rect">
            <a:avLst/>
          </a:prstGeom>
        </p:spPr>
        <p:txBody>
          <a:bodyPr wrap="square">
            <a:spAutoFit/>
          </a:bodyPr>
          <a:lstStyle/>
          <a:p>
            <a:pPr marL="742950" lvl="1" indent="-285750">
              <a:buFont typeface="Arial" panose="020B0604020202020204" pitchFamily="34" charset="0"/>
              <a:buChar char="•"/>
            </a:pPr>
            <a:r>
              <a:rPr lang="en-US" sz="1400" dirty="0">
                <a:solidFill>
                  <a:schemeClr val="tx2"/>
                </a:solidFill>
                <a:latin typeface="Arial" panose="020B0604020202020204" pitchFamily="34" charset="0"/>
                <a:cs typeface="Arial" panose="020B0604020202020204" pitchFamily="34" charset="0"/>
              </a:rPr>
              <a:t>Image search technology allows designs published in different languages to be found</a:t>
            </a:r>
          </a:p>
        </p:txBody>
      </p:sp>
      <p:sp>
        <p:nvSpPr>
          <p:cNvPr id="19" name="Rectangle 16"/>
          <p:cNvSpPr>
            <a:spLocks/>
          </p:cNvSpPr>
          <p:nvPr/>
        </p:nvSpPr>
        <p:spPr bwMode="auto">
          <a:xfrm>
            <a:off x="1067144" y="271164"/>
            <a:ext cx="7688494"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UltraLight"/>
              </a:rPr>
              <a:t>Convergence Project: </a:t>
            </a: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pitchFamily="2" charset="0"/>
              </a:rPr>
              <a:t>CP10. </a:t>
            </a:r>
            <a:r>
              <a:rPr lang="en-GB" sz="1100" spc="-71" dirty="0">
                <a:solidFill>
                  <a:srgbClr val="FFFFFF">
                    <a:lumMod val="65000"/>
                  </a:srgbClr>
                </a:solidFill>
                <a:latin typeface="Arial" panose="020B0604020202020204" pitchFamily="34" charset="0"/>
                <a:ea typeface="Helvetica Neue UltraLight"/>
                <a:cs typeface="Arial" panose="020B0604020202020204" pitchFamily="34" charset="0"/>
              </a:rPr>
              <a:t>Criteria for assessing disclosure of designs on the internet</a:t>
            </a:r>
          </a:p>
        </p:txBody>
      </p:sp>
      <p:sp>
        <p:nvSpPr>
          <p:cNvPr id="20" name="Rectangle 19"/>
          <p:cNvSpPr>
            <a:spLocks/>
          </p:cNvSpPr>
          <p:nvPr/>
        </p:nvSpPr>
        <p:spPr bwMode="auto">
          <a:xfrm rot="16200000">
            <a:off x="-1038386" y="3025849"/>
            <a:ext cx="3573577" cy="193178"/>
          </a:xfrm>
          <a:prstGeom prst="rect">
            <a:avLst/>
          </a:prstGeom>
          <a:solidFill>
            <a:schemeClr val="accent3">
              <a:lumMod val="50000"/>
            </a:schemeClr>
          </a:solidFill>
          <a:ln w="28575">
            <a:solidFill>
              <a:schemeClr val="accent3">
                <a:lumMod val="60000"/>
                <a:lumOff val="40000"/>
              </a:schemeClr>
            </a:solidFill>
          </a:ln>
        </p:spPr>
        <p:txBody>
          <a:bodyPr lIns="0" tIns="0" rIns="0" bIns="0" anchor="ctr"/>
          <a:lstStyle/>
          <a:p>
            <a:pPr marL="85725" algn="ctr"/>
            <a:r>
              <a:rPr lang="en-US" sz="1500" b="1" spc="-71" dirty="0">
                <a:solidFill>
                  <a:schemeClr val="bg1"/>
                </a:solidFill>
                <a:latin typeface="Arial"/>
                <a:ea typeface="Open Sans" panose="020B0606030504020204" pitchFamily="34" charset="0"/>
                <a:cs typeface="Arial"/>
              </a:rPr>
              <a:t>Language and Top-level Domains</a:t>
            </a:r>
          </a:p>
        </p:txBody>
      </p:sp>
    </p:spTree>
    <p:extLst>
      <p:ext uri="{BB962C8B-B14F-4D97-AF65-F5344CB8AC3E}">
        <p14:creationId xmlns:p14="http://schemas.microsoft.com/office/powerpoint/2010/main" val="33186508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3801" y="2427665"/>
            <a:ext cx="1386123" cy="1002173"/>
          </a:xfrm>
          <a:prstGeom prst="rect">
            <a:avLst/>
          </a:prstGeom>
        </p:spPr>
      </p:pic>
      <p:sp>
        <p:nvSpPr>
          <p:cNvPr id="14" name="TextBox 13"/>
          <p:cNvSpPr txBox="1"/>
          <p:nvPr/>
        </p:nvSpPr>
        <p:spPr>
          <a:xfrm>
            <a:off x="1067144" y="3717224"/>
            <a:ext cx="4411636" cy="461665"/>
          </a:xfrm>
          <a:prstGeom prst="rect">
            <a:avLst/>
          </a:prstGeom>
          <a:noFill/>
        </p:spPr>
        <p:txBody>
          <a:bodyPr wrap="square" rtlCol="0">
            <a:spAutoFit/>
          </a:bodyPr>
          <a:lstStyle/>
          <a:p>
            <a:r>
              <a:rPr lang="en-US" sz="1200" dirty="0">
                <a:solidFill>
                  <a:srgbClr val="183D8C"/>
                </a:solidFill>
                <a:latin typeface="Arial" panose="020B0604020202020204" pitchFamily="34" charset="0"/>
                <a:cs typeface="Arial" panose="020B0604020202020204" pitchFamily="34" charset="0"/>
                <a:hlinkClick r:id="rId6"/>
              </a:rPr>
              <a:t>R 1750/2016-3 </a:t>
            </a:r>
            <a:r>
              <a:rPr lang="en-US" sz="1200" dirty="0">
                <a:solidFill>
                  <a:srgbClr val="183D8C"/>
                </a:solidFill>
                <a:latin typeface="Arial" panose="020B0604020202020204" pitchFamily="34" charset="0"/>
                <a:cs typeface="Arial" panose="020B0604020202020204" pitchFamily="34" charset="0"/>
              </a:rPr>
              <a:t>of 04/01/2018 </a:t>
            </a:r>
            <a:r>
              <a:rPr lang="en-US" sz="1200" b="1" dirty="0">
                <a:solidFill>
                  <a:srgbClr val="183D8C"/>
                </a:solidFill>
                <a:latin typeface="Arial" panose="020B0604020202020204" pitchFamily="34" charset="0"/>
                <a:cs typeface="Arial" panose="020B0604020202020204" pitchFamily="34" charset="0"/>
              </a:rPr>
              <a:t>(‘Locks’)</a:t>
            </a:r>
            <a:r>
              <a:rPr lang="en-US" sz="1200" dirty="0">
                <a:solidFill>
                  <a:srgbClr val="183D8C"/>
                </a:solidFill>
                <a:latin typeface="Arial" panose="020B0604020202020204" pitchFamily="34" charset="0"/>
                <a:cs typeface="Arial" panose="020B0604020202020204" pitchFamily="34" charset="0"/>
              </a:rPr>
              <a:t>, § 13 - 15</a:t>
            </a:r>
            <a:r>
              <a:rPr lang="en-US" sz="1200" b="1" dirty="0">
                <a:solidFill>
                  <a:srgbClr val="183D8C"/>
                </a:solidFill>
                <a:latin typeface="Arial" panose="020B0604020202020204" pitchFamily="34" charset="0"/>
                <a:cs typeface="Arial" panose="020B0604020202020204" pitchFamily="34" charset="0"/>
              </a:rPr>
              <a:t> </a:t>
            </a:r>
          </a:p>
          <a:p>
            <a:r>
              <a:rPr lang="en-US" sz="1200" dirty="0">
                <a:solidFill>
                  <a:srgbClr val="183D8C"/>
                </a:solidFill>
                <a:latin typeface="Arial" panose="020B0604020202020204" pitchFamily="34" charset="0"/>
                <a:cs typeface="Arial" panose="020B0604020202020204" pitchFamily="34" charset="0"/>
              </a:rPr>
              <a:t>EUIPO </a:t>
            </a:r>
          </a:p>
        </p:txBody>
      </p:sp>
      <p:sp>
        <p:nvSpPr>
          <p:cNvPr id="15" name="TextBox 14"/>
          <p:cNvSpPr txBox="1"/>
          <p:nvPr/>
        </p:nvSpPr>
        <p:spPr>
          <a:xfrm>
            <a:off x="1067144" y="2196833"/>
            <a:ext cx="4411636" cy="461665"/>
          </a:xfrm>
          <a:prstGeom prst="rect">
            <a:avLst/>
          </a:prstGeom>
          <a:noFill/>
        </p:spPr>
        <p:txBody>
          <a:bodyPr wrap="square" rtlCol="0">
            <a:spAutoFit/>
          </a:bodyPr>
          <a:lstStyle/>
          <a:p>
            <a:r>
              <a:rPr lang="en-US" sz="1200" dirty="0">
                <a:solidFill>
                  <a:srgbClr val="183D8C"/>
                </a:solidFill>
                <a:latin typeface="Arial" panose="020B0604020202020204" pitchFamily="34" charset="0"/>
                <a:cs typeface="Arial" panose="020B0604020202020204" pitchFamily="34" charset="0"/>
                <a:hlinkClick r:id="rId7"/>
              </a:rPr>
              <a:t>T-227/16</a:t>
            </a:r>
            <a:r>
              <a:rPr lang="en-US" sz="1200" dirty="0">
                <a:solidFill>
                  <a:srgbClr val="183D8C"/>
                </a:solidFill>
                <a:latin typeface="Arial" panose="020B0604020202020204" pitchFamily="34" charset="0"/>
                <a:cs typeface="Arial" panose="020B0604020202020204" pitchFamily="34" charset="0"/>
              </a:rPr>
              <a:t> of 21/06/2018 </a:t>
            </a:r>
            <a:r>
              <a:rPr lang="en-US" sz="1200" b="1" dirty="0">
                <a:solidFill>
                  <a:srgbClr val="183D8C"/>
                </a:solidFill>
                <a:latin typeface="Arial" panose="020B0604020202020204" pitchFamily="34" charset="0"/>
                <a:cs typeface="Arial" panose="020B0604020202020204" pitchFamily="34" charset="0"/>
              </a:rPr>
              <a:t>(‘Floor covering’)</a:t>
            </a:r>
            <a:r>
              <a:rPr lang="en-US" sz="1200" dirty="0">
                <a:solidFill>
                  <a:srgbClr val="183D8C"/>
                </a:solidFill>
                <a:latin typeface="Arial" panose="020B0604020202020204" pitchFamily="34" charset="0"/>
                <a:cs typeface="Arial" panose="020B0604020202020204" pitchFamily="34" charset="0"/>
              </a:rPr>
              <a:t>, § 28</a:t>
            </a:r>
            <a:r>
              <a:rPr lang="en-US" sz="1200" b="1" dirty="0">
                <a:solidFill>
                  <a:srgbClr val="183D8C"/>
                </a:solidFill>
                <a:latin typeface="Arial" panose="020B0604020202020204" pitchFamily="34" charset="0"/>
                <a:cs typeface="Arial" panose="020B0604020202020204" pitchFamily="34" charset="0"/>
              </a:rPr>
              <a:t> </a:t>
            </a:r>
          </a:p>
          <a:p>
            <a:r>
              <a:rPr lang="en-US" sz="1200" dirty="0">
                <a:solidFill>
                  <a:srgbClr val="183D8C"/>
                </a:solidFill>
                <a:latin typeface="Arial" panose="020B0604020202020204" pitchFamily="34" charset="0"/>
                <a:cs typeface="Arial" panose="020B0604020202020204" pitchFamily="34" charset="0"/>
              </a:rPr>
              <a:t>General Court</a:t>
            </a:r>
          </a:p>
        </p:txBody>
      </p:sp>
      <p:sp>
        <p:nvSpPr>
          <p:cNvPr id="5" name="Rectangle 4"/>
          <p:cNvSpPr/>
          <p:nvPr/>
        </p:nvSpPr>
        <p:spPr>
          <a:xfrm>
            <a:off x="4911391" y="2196833"/>
            <a:ext cx="3844247" cy="1815882"/>
          </a:xfrm>
          <a:prstGeom prst="rect">
            <a:avLst/>
          </a:prstGeom>
          <a:solidFill>
            <a:schemeClr val="accent1">
              <a:lumMod val="20000"/>
              <a:lumOff val="80000"/>
            </a:schemeClr>
          </a:solidFill>
        </p:spPr>
        <p:txBody>
          <a:bodyPr wrap="square">
            <a:spAutoFit/>
          </a:bodyPr>
          <a:lstStyle/>
          <a:p>
            <a:pPr marL="285750" indent="-285750" algn="just">
              <a:buFont typeface="Arial" panose="020B0604020202020204" pitchFamily="34" charset="0"/>
              <a:buChar char="•"/>
            </a:pPr>
            <a:r>
              <a:rPr lang="es-ES" sz="1400" i="1" dirty="0">
                <a:solidFill>
                  <a:srgbClr val="183D8C"/>
                </a:solidFill>
                <a:latin typeface="Arial" panose="020B0604020202020204" pitchFamily="34" charset="0"/>
                <a:cs typeface="Arial" panose="020B0604020202020204" pitchFamily="34" charset="0"/>
              </a:rPr>
              <a:t>Establish whether the specialized circle is expected to search for information in the respective language</a:t>
            </a:r>
          </a:p>
          <a:p>
            <a:pPr algn="just"/>
            <a:endParaRPr lang="es-ES" sz="1400" i="1" dirty="0">
              <a:solidFill>
                <a:srgbClr val="183D8C"/>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s-ES" sz="1400" i="1" dirty="0">
                <a:solidFill>
                  <a:srgbClr val="183D8C"/>
                </a:solidFill>
                <a:latin typeface="Arial" panose="020B0604020202020204" pitchFamily="34" charset="0"/>
                <a:cs typeface="Arial" panose="020B0604020202020204" pitchFamily="34" charset="0"/>
              </a:rPr>
              <a:t>Depending on the sector concerned, it can be usual or not for the specialised circles to consult information in non-EU languages</a:t>
            </a:r>
            <a:endParaRPr lang="en-US" sz="1400" i="1" dirty="0">
              <a:solidFill>
                <a:srgbClr val="183D8C"/>
              </a:solidFill>
              <a:latin typeface="Arial" panose="020B0604020202020204" pitchFamily="34" charset="0"/>
              <a:cs typeface="Arial" panose="020B0604020202020204" pitchFamily="34" charset="0"/>
            </a:endParaRPr>
          </a:p>
        </p:txBody>
      </p:sp>
      <p:sp>
        <p:nvSpPr>
          <p:cNvPr id="19" name="TextBox 18"/>
          <p:cNvSpPr txBox="1"/>
          <p:nvPr/>
        </p:nvSpPr>
        <p:spPr>
          <a:xfrm>
            <a:off x="4911391" y="1602604"/>
            <a:ext cx="2187600" cy="338554"/>
          </a:xfrm>
          <a:prstGeom prst="rect">
            <a:avLst/>
          </a:prstGeom>
          <a:noFill/>
        </p:spPr>
        <p:txBody>
          <a:bodyPr wrap="square" rtlCol="0">
            <a:spAutoFit/>
          </a:bodyPr>
          <a:lstStyle/>
          <a:p>
            <a:r>
              <a:rPr lang="es-ES" sz="1600" b="1" dirty="0">
                <a:solidFill>
                  <a:srgbClr val="002060"/>
                </a:solidFill>
                <a:latin typeface="Arial" panose="020B0604020202020204" pitchFamily="34" charset="0"/>
                <a:cs typeface="Arial" panose="020B0604020202020204" pitchFamily="34" charset="0"/>
              </a:rPr>
              <a:t>CP10</a:t>
            </a:r>
          </a:p>
        </p:txBody>
      </p:sp>
      <p:cxnSp>
        <p:nvCxnSpPr>
          <p:cNvPr id="20" name="Straight Connector 19"/>
          <p:cNvCxnSpPr/>
          <p:nvPr/>
        </p:nvCxnSpPr>
        <p:spPr>
          <a:xfrm>
            <a:off x="1067144" y="2026585"/>
            <a:ext cx="7688494" cy="0"/>
          </a:xfrm>
          <a:prstGeom prst="line">
            <a:avLst/>
          </a:prstGeom>
        </p:spPr>
        <p:style>
          <a:lnRef idx="2">
            <a:schemeClr val="accent1"/>
          </a:lnRef>
          <a:fillRef idx="0">
            <a:schemeClr val="accent1"/>
          </a:fillRef>
          <a:effectRef idx="1">
            <a:schemeClr val="accent1"/>
          </a:effectRef>
          <a:fontRef idx="minor">
            <a:schemeClr val="tx1"/>
          </a:fontRef>
        </p:style>
      </p:cxnSp>
      <p:sp>
        <p:nvSpPr>
          <p:cNvPr id="16" name="Rectangle 15"/>
          <p:cNvSpPr>
            <a:spLocks/>
          </p:cNvSpPr>
          <p:nvPr/>
        </p:nvSpPr>
        <p:spPr bwMode="auto">
          <a:xfrm>
            <a:off x="652210" y="1034785"/>
            <a:ext cx="8103428" cy="270030"/>
          </a:xfrm>
          <a:prstGeom prst="rect">
            <a:avLst/>
          </a:prstGeom>
          <a:noFill/>
          <a:ln w="28575">
            <a:solidFill>
              <a:schemeClr val="accent3">
                <a:lumMod val="60000"/>
                <a:lumOff val="40000"/>
              </a:schemeClr>
            </a:solidFill>
          </a:ln>
        </p:spPr>
        <p:txBody>
          <a:bodyPr lIns="0" tIns="0" rIns="0" bIns="0" anchor="ctr"/>
          <a:lstStyle/>
          <a:p>
            <a:pPr marL="85725"/>
            <a:r>
              <a:rPr lang="en-US" sz="1500" b="1" spc="-71" dirty="0">
                <a:solidFill>
                  <a:schemeClr val="accent3">
                    <a:lumMod val="50000"/>
                  </a:schemeClr>
                </a:solidFill>
                <a:latin typeface="Arial"/>
                <a:ea typeface="Open Sans" panose="020B0606030504020204" pitchFamily="34" charset="0"/>
                <a:cs typeface="Arial"/>
              </a:rPr>
              <a:t>Exceptions to the availability of designs on the internet. Relevant case-law</a:t>
            </a:r>
          </a:p>
        </p:txBody>
      </p:sp>
      <p:sp>
        <p:nvSpPr>
          <p:cNvPr id="18" name="Rectangle 17"/>
          <p:cNvSpPr>
            <a:spLocks/>
          </p:cNvSpPr>
          <p:nvPr/>
        </p:nvSpPr>
        <p:spPr bwMode="auto">
          <a:xfrm>
            <a:off x="652210" y="703724"/>
            <a:ext cx="8103428" cy="270030"/>
          </a:xfrm>
          <a:prstGeom prst="rect">
            <a:avLst/>
          </a:prstGeom>
          <a:solidFill>
            <a:srgbClr val="024DA1"/>
          </a:solidFill>
          <a:ln>
            <a:noFill/>
          </a:ln>
        </p:spPr>
        <p:txBody>
          <a:bodyPr lIns="0" tIns="0" rIns="0" bIns="0" anchor="ctr"/>
          <a:lstStyle/>
          <a:p>
            <a:pPr marL="85725"/>
            <a:r>
              <a:rPr lang="en-IE" sz="1500" b="1" spc="-71" dirty="0">
                <a:solidFill>
                  <a:srgbClr val="FFFCF6"/>
                </a:solidFill>
                <a:latin typeface="Arial"/>
                <a:ea typeface="Open Sans" panose="020B0606030504020204" pitchFamily="34" charset="0"/>
                <a:cs typeface="Arial"/>
              </a:rPr>
              <a:t>CP10: Common Practice Principles</a:t>
            </a:r>
          </a:p>
        </p:txBody>
      </p:sp>
      <p:sp>
        <p:nvSpPr>
          <p:cNvPr id="21" name="Rectangle 20"/>
          <p:cNvSpPr>
            <a:spLocks/>
          </p:cNvSpPr>
          <p:nvPr/>
        </p:nvSpPr>
        <p:spPr bwMode="auto">
          <a:xfrm rot="16200000">
            <a:off x="-1082984" y="3039615"/>
            <a:ext cx="3662774" cy="193178"/>
          </a:xfrm>
          <a:prstGeom prst="rect">
            <a:avLst/>
          </a:prstGeom>
          <a:solidFill>
            <a:schemeClr val="accent3">
              <a:lumMod val="50000"/>
            </a:schemeClr>
          </a:solidFill>
          <a:ln w="28575">
            <a:solidFill>
              <a:schemeClr val="accent3">
                <a:lumMod val="60000"/>
                <a:lumOff val="40000"/>
              </a:schemeClr>
            </a:solidFill>
          </a:ln>
        </p:spPr>
        <p:txBody>
          <a:bodyPr lIns="0" tIns="0" rIns="0" bIns="0" anchor="ctr"/>
          <a:lstStyle/>
          <a:p>
            <a:pPr marL="85725" algn="ctr"/>
            <a:r>
              <a:rPr lang="en-US" sz="1500" b="1" spc="-71" dirty="0">
                <a:solidFill>
                  <a:schemeClr val="bg1"/>
                </a:solidFill>
                <a:latin typeface="Arial"/>
                <a:ea typeface="Open Sans" panose="020B0606030504020204" pitchFamily="34" charset="0"/>
                <a:cs typeface="Arial"/>
              </a:rPr>
              <a:t>Language and Top-level Domains</a:t>
            </a:r>
          </a:p>
        </p:txBody>
      </p:sp>
      <p:sp>
        <p:nvSpPr>
          <p:cNvPr id="11" name="Rectangle 16"/>
          <p:cNvSpPr>
            <a:spLocks/>
          </p:cNvSpPr>
          <p:nvPr/>
        </p:nvSpPr>
        <p:spPr bwMode="auto">
          <a:xfrm>
            <a:off x="1067144" y="271164"/>
            <a:ext cx="7688494"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UltraLight"/>
              </a:rPr>
              <a:t>Convergence Project: </a:t>
            </a: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pitchFamily="2" charset="0"/>
              </a:rPr>
              <a:t>CP10. </a:t>
            </a:r>
            <a:r>
              <a:rPr lang="en-GB" sz="1100" spc="-71" dirty="0">
                <a:solidFill>
                  <a:srgbClr val="FFFFFF">
                    <a:lumMod val="65000"/>
                  </a:srgbClr>
                </a:solidFill>
                <a:latin typeface="Arial" panose="020B0604020202020204" pitchFamily="34" charset="0"/>
                <a:ea typeface="Helvetica Neue UltraLight"/>
                <a:cs typeface="Arial" panose="020B0604020202020204" pitchFamily="34" charset="0"/>
              </a:rPr>
              <a:t>Criteria for assessing disclosure of designs on the internet</a:t>
            </a:r>
          </a:p>
        </p:txBody>
      </p:sp>
      <p:pic>
        <p:nvPicPr>
          <p:cNvPr id="3" name="Picture 2"/>
          <p:cNvPicPr>
            <a:picLocks noChangeAspect="1"/>
          </p:cNvPicPr>
          <p:nvPr/>
        </p:nvPicPr>
        <p:blipFill>
          <a:blip r:embed="rId8"/>
          <a:stretch>
            <a:fillRect/>
          </a:stretch>
        </p:blipFill>
        <p:spPr>
          <a:xfrm>
            <a:off x="3677152" y="4012715"/>
            <a:ext cx="759422" cy="967588"/>
          </a:xfrm>
          <a:prstGeom prst="rect">
            <a:avLst/>
          </a:prstGeom>
        </p:spPr>
      </p:pic>
    </p:spTree>
    <p:extLst>
      <p:ext uri="{BB962C8B-B14F-4D97-AF65-F5344CB8AC3E}">
        <p14:creationId xmlns:p14="http://schemas.microsoft.com/office/powerpoint/2010/main" val="29324050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6" name="Rectangle 8"/>
          <p:cNvSpPr>
            <a:spLocks/>
          </p:cNvSpPr>
          <p:nvPr/>
        </p:nvSpPr>
        <p:spPr bwMode="auto">
          <a:xfrm>
            <a:off x="652210" y="718678"/>
            <a:ext cx="8103428" cy="270030"/>
          </a:xfrm>
          <a:prstGeom prst="rect">
            <a:avLst/>
          </a:prstGeom>
          <a:solidFill>
            <a:srgbClr val="024DA1"/>
          </a:solidFill>
          <a:ln>
            <a:noFill/>
          </a:ln>
        </p:spPr>
        <p:txBody>
          <a:bodyPr lIns="0" tIns="0" rIns="0" bIns="0" anchor="ctr"/>
          <a:lstStyle/>
          <a:p>
            <a:pPr marL="85725"/>
            <a:r>
              <a:rPr lang="en-IE" sz="1500" b="1" spc="-71" dirty="0">
                <a:solidFill>
                  <a:srgbClr val="FFFCF6"/>
                </a:solidFill>
                <a:latin typeface="Arial"/>
                <a:ea typeface="Open Sans" panose="020B0606030504020204" pitchFamily="34" charset="0"/>
                <a:cs typeface="Arial"/>
              </a:rPr>
              <a:t>CP10: Project timeline</a:t>
            </a:r>
          </a:p>
        </p:txBody>
      </p:sp>
      <p:sp>
        <p:nvSpPr>
          <p:cNvPr id="5" name="Line Callout 1 4"/>
          <p:cNvSpPr/>
          <p:nvPr/>
        </p:nvSpPr>
        <p:spPr>
          <a:xfrm>
            <a:off x="6482254" y="3084615"/>
            <a:ext cx="968878" cy="238026"/>
          </a:xfrm>
          <a:prstGeom prst="borderCallout1">
            <a:avLst>
              <a:gd name="adj1" fmla="val -899"/>
              <a:gd name="adj2" fmla="val -59"/>
              <a:gd name="adj3" fmla="val -164575"/>
              <a:gd name="adj4" fmla="val -359"/>
            </a:avLst>
          </a:prstGeom>
          <a:solidFill>
            <a:schemeClr val="bg2"/>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b="1" dirty="0">
                <a:solidFill>
                  <a:schemeClr val="tx1"/>
                </a:solidFill>
              </a:rPr>
              <a:t>Common Communication</a:t>
            </a:r>
          </a:p>
        </p:txBody>
      </p:sp>
      <p:sp>
        <p:nvSpPr>
          <p:cNvPr id="6" name="Line Callout 1 5"/>
          <p:cNvSpPr/>
          <p:nvPr/>
        </p:nvSpPr>
        <p:spPr>
          <a:xfrm>
            <a:off x="6256867" y="3368828"/>
            <a:ext cx="902060" cy="188020"/>
          </a:xfrm>
          <a:prstGeom prst="borderCallout1">
            <a:avLst>
              <a:gd name="adj1" fmla="val -7771"/>
              <a:gd name="adj2" fmla="val 4313"/>
              <a:gd name="adj3" fmla="val -395455"/>
              <a:gd name="adj4" fmla="val 3176"/>
            </a:avLst>
          </a:prstGeom>
          <a:solidFill>
            <a:schemeClr val="bg2"/>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b="1" dirty="0">
                <a:solidFill>
                  <a:schemeClr val="tx1"/>
                </a:solidFill>
              </a:rPr>
              <a:t>Training Material</a:t>
            </a:r>
          </a:p>
        </p:txBody>
      </p:sp>
      <p:sp>
        <p:nvSpPr>
          <p:cNvPr id="7" name="Line Callout 1 6"/>
          <p:cNvSpPr/>
          <p:nvPr/>
        </p:nvSpPr>
        <p:spPr>
          <a:xfrm flipH="1">
            <a:off x="4906141" y="3923737"/>
            <a:ext cx="1956902" cy="352184"/>
          </a:xfrm>
          <a:prstGeom prst="borderCallout1">
            <a:avLst>
              <a:gd name="adj1" fmla="val -12401"/>
              <a:gd name="adj2" fmla="val 68079"/>
              <a:gd name="adj3" fmla="val -346749"/>
              <a:gd name="adj4" fmla="val 68432"/>
            </a:avLst>
          </a:prstGeom>
          <a:solidFill>
            <a:schemeClr val="bg2"/>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b="1" dirty="0">
                <a:solidFill>
                  <a:schemeClr val="tx1"/>
                </a:solidFill>
              </a:rPr>
              <a:t>2nd Publication of draft Common Practice document on TMDN for EU, non-EU IPOS, UAs</a:t>
            </a:r>
          </a:p>
        </p:txBody>
      </p:sp>
      <p:sp>
        <p:nvSpPr>
          <p:cNvPr id="8" name="Line Callout 1 7"/>
          <p:cNvSpPr/>
          <p:nvPr/>
        </p:nvSpPr>
        <p:spPr>
          <a:xfrm flipH="1">
            <a:off x="4629323" y="4338315"/>
            <a:ext cx="1965736" cy="319025"/>
          </a:xfrm>
          <a:prstGeom prst="borderCallout1">
            <a:avLst>
              <a:gd name="adj1" fmla="val -1236"/>
              <a:gd name="adj2" fmla="val 97567"/>
              <a:gd name="adj3" fmla="val -518950"/>
              <a:gd name="adj4" fmla="val 97231"/>
            </a:avLst>
          </a:prstGeom>
          <a:solidFill>
            <a:schemeClr val="bg2"/>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b="1" dirty="0">
                <a:solidFill>
                  <a:schemeClr val="tx1"/>
                </a:solidFill>
              </a:rPr>
              <a:t>1st Publication of draft Common Practice document on TMDN for EU, non-EU IPOS, UAs</a:t>
            </a:r>
          </a:p>
        </p:txBody>
      </p:sp>
      <p:graphicFrame>
        <p:nvGraphicFramePr>
          <p:cNvPr id="9" name="Table 8"/>
          <p:cNvGraphicFramePr>
            <a:graphicFrameLocks noGrp="1"/>
          </p:cNvGraphicFramePr>
          <p:nvPr>
            <p:extLst>
              <p:ext uri="{D42A27DB-BD31-4B8C-83A1-F6EECF244321}">
                <p14:modId xmlns:p14="http://schemas.microsoft.com/office/powerpoint/2010/main" val="453306665"/>
              </p:ext>
            </p:extLst>
          </p:nvPr>
        </p:nvGraphicFramePr>
        <p:xfrm>
          <a:off x="1298349" y="1167948"/>
          <a:ext cx="6947012" cy="1670835"/>
        </p:xfrm>
        <a:graphic>
          <a:graphicData uri="http://schemas.openxmlformats.org/drawingml/2006/table">
            <a:tbl>
              <a:tblPr>
                <a:tableStyleId>{073A0DAA-6AF3-43AB-8588-CEC1D06C72B9}</a:tableStyleId>
              </a:tblPr>
              <a:tblGrid>
                <a:gridCol w="640281">
                  <a:extLst>
                    <a:ext uri="{9D8B030D-6E8A-4147-A177-3AD203B41FA5}">
                      <a16:colId xmlns:a16="http://schemas.microsoft.com/office/drawing/2014/main" val="20000"/>
                    </a:ext>
                  </a:extLst>
                </a:gridCol>
                <a:gridCol w="559037">
                  <a:extLst>
                    <a:ext uri="{9D8B030D-6E8A-4147-A177-3AD203B41FA5}">
                      <a16:colId xmlns:a16="http://schemas.microsoft.com/office/drawing/2014/main" val="20001"/>
                    </a:ext>
                  </a:extLst>
                </a:gridCol>
                <a:gridCol w="611133">
                  <a:extLst>
                    <a:ext uri="{9D8B030D-6E8A-4147-A177-3AD203B41FA5}">
                      <a16:colId xmlns:a16="http://schemas.microsoft.com/office/drawing/2014/main" val="20002"/>
                    </a:ext>
                  </a:extLst>
                </a:gridCol>
                <a:gridCol w="570729">
                  <a:extLst>
                    <a:ext uri="{9D8B030D-6E8A-4147-A177-3AD203B41FA5}">
                      <a16:colId xmlns:a16="http://schemas.microsoft.com/office/drawing/2014/main" val="20003"/>
                    </a:ext>
                  </a:extLst>
                </a:gridCol>
                <a:gridCol w="570729">
                  <a:extLst>
                    <a:ext uri="{9D8B030D-6E8A-4147-A177-3AD203B41FA5}">
                      <a16:colId xmlns:a16="http://schemas.microsoft.com/office/drawing/2014/main" val="20004"/>
                    </a:ext>
                  </a:extLst>
                </a:gridCol>
                <a:gridCol w="570729">
                  <a:extLst>
                    <a:ext uri="{9D8B030D-6E8A-4147-A177-3AD203B41FA5}">
                      <a16:colId xmlns:a16="http://schemas.microsoft.com/office/drawing/2014/main" val="20005"/>
                    </a:ext>
                  </a:extLst>
                </a:gridCol>
                <a:gridCol w="570729">
                  <a:extLst>
                    <a:ext uri="{9D8B030D-6E8A-4147-A177-3AD203B41FA5}">
                      <a16:colId xmlns:a16="http://schemas.microsoft.com/office/drawing/2014/main" val="20006"/>
                    </a:ext>
                  </a:extLst>
                </a:gridCol>
                <a:gridCol w="570729">
                  <a:extLst>
                    <a:ext uri="{9D8B030D-6E8A-4147-A177-3AD203B41FA5}">
                      <a16:colId xmlns:a16="http://schemas.microsoft.com/office/drawing/2014/main" val="20007"/>
                    </a:ext>
                  </a:extLst>
                </a:gridCol>
                <a:gridCol w="570729">
                  <a:extLst>
                    <a:ext uri="{9D8B030D-6E8A-4147-A177-3AD203B41FA5}">
                      <a16:colId xmlns:a16="http://schemas.microsoft.com/office/drawing/2014/main" val="20008"/>
                    </a:ext>
                  </a:extLst>
                </a:gridCol>
                <a:gridCol w="570729">
                  <a:extLst>
                    <a:ext uri="{9D8B030D-6E8A-4147-A177-3AD203B41FA5}">
                      <a16:colId xmlns:a16="http://schemas.microsoft.com/office/drawing/2014/main" val="20009"/>
                    </a:ext>
                  </a:extLst>
                </a:gridCol>
                <a:gridCol w="644848">
                  <a:extLst>
                    <a:ext uri="{9D8B030D-6E8A-4147-A177-3AD203B41FA5}">
                      <a16:colId xmlns:a16="http://schemas.microsoft.com/office/drawing/2014/main" val="2504482714"/>
                    </a:ext>
                  </a:extLst>
                </a:gridCol>
                <a:gridCol w="496610">
                  <a:extLst>
                    <a:ext uri="{9D8B030D-6E8A-4147-A177-3AD203B41FA5}">
                      <a16:colId xmlns:a16="http://schemas.microsoft.com/office/drawing/2014/main" val="4075642230"/>
                    </a:ext>
                  </a:extLst>
                </a:gridCol>
              </a:tblGrid>
              <a:tr h="296917">
                <a:tc>
                  <a:txBody>
                    <a:bodyPr/>
                    <a:lstStyle/>
                    <a:p>
                      <a:pPr algn="ctr" fontAlgn="b"/>
                      <a:r>
                        <a:rPr lang="es-ES_tradnl" sz="800" b="1" u="none" strike="noStrike" dirty="0">
                          <a:effectLst/>
                        </a:rPr>
                        <a:t>Q4 2017</a:t>
                      </a:r>
                      <a:endParaRPr lang="es-ES_tradnl" sz="800" b="1" i="0" u="none" strike="noStrike" dirty="0">
                        <a:solidFill>
                          <a:schemeClr val="tx1"/>
                        </a:solidFill>
                        <a:effectLst/>
                        <a:latin typeface="Calibri"/>
                      </a:endParaRPr>
                    </a:p>
                  </a:txBody>
                  <a:tcPr marL="4406" marR="4406" marT="4406"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fontAlgn="b"/>
                      <a:r>
                        <a:rPr lang="es-ES_tradnl" sz="800" b="1" u="none" strike="noStrike" dirty="0">
                          <a:effectLst/>
                        </a:rPr>
                        <a:t>Q1 2018</a:t>
                      </a:r>
                      <a:endParaRPr lang="es-ES_tradnl" sz="800" b="1" i="0" u="none" strike="noStrike" dirty="0">
                        <a:solidFill>
                          <a:schemeClr val="tx1"/>
                        </a:solidFill>
                        <a:effectLst/>
                        <a:latin typeface="Calibri"/>
                      </a:endParaRPr>
                    </a:p>
                  </a:txBody>
                  <a:tcPr marL="4406" marR="4406" marT="4406"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s-ES_tradnl" sz="800" b="1" u="none" strike="noStrike" dirty="0">
                          <a:effectLst/>
                        </a:rPr>
                        <a:t>Q2 2018</a:t>
                      </a:r>
                      <a:endParaRPr lang="es-ES_tradnl" sz="800" b="1" i="0" u="none" strike="noStrike" dirty="0">
                        <a:solidFill>
                          <a:schemeClr val="bg1"/>
                        </a:solidFill>
                        <a:effectLst/>
                        <a:latin typeface="Calibri"/>
                      </a:endParaRPr>
                    </a:p>
                  </a:txBody>
                  <a:tcPr marL="4406" marR="4406" marT="4406"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s-ES_tradnl" sz="800" b="1" u="none" strike="noStrike" dirty="0">
                          <a:effectLst/>
                        </a:rPr>
                        <a:t>Q3 2018</a:t>
                      </a:r>
                      <a:endParaRPr lang="es-ES_tradnl" sz="800" b="1" i="0" u="none" strike="noStrike" dirty="0">
                        <a:solidFill>
                          <a:schemeClr val="bg1"/>
                        </a:solidFill>
                        <a:effectLst/>
                        <a:latin typeface="Calibri"/>
                      </a:endParaRPr>
                    </a:p>
                  </a:txBody>
                  <a:tcPr marL="4406" marR="4406" marT="4406"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s-ES_tradnl" sz="800" b="1" u="none" strike="noStrike" dirty="0">
                          <a:effectLst/>
                        </a:rPr>
                        <a:t>Q4 2018</a:t>
                      </a:r>
                      <a:endParaRPr lang="es-ES_tradnl" sz="800" b="1" i="0" u="none" strike="noStrike" dirty="0">
                        <a:solidFill>
                          <a:schemeClr val="bg1"/>
                        </a:solidFill>
                        <a:effectLst/>
                        <a:latin typeface="Calibri"/>
                      </a:endParaRPr>
                    </a:p>
                  </a:txBody>
                  <a:tcPr marL="4406" marR="4406" marT="4406"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s-ES_tradnl" sz="800" b="1" u="none" strike="noStrike" dirty="0">
                          <a:effectLst/>
                        </a:rPr>
                        <a:t>Q1 2019</a:t>
                      </a:r>
                      <a:endParaRPr lang="es-ES_tradnl" sz="800" b="1" i="0" u="none" strike="noStrike" dirty="0">
                        <a:solidFill>
                          <a:schemeClr val="bg1"/>
                        </a:solidFill>
                        <a:effectLst/>
                        <a:latin typeface="Calibri"/>
                      </a:endParaRPr>
                    </a:p>
                  </a:txBody>
                  <a:tcPr marL="4406" marR="4406" marT="4406"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fontAlgn="b"/>
                      <a:r>
                        <a:rPr lang="es-ES_tradnl" sz="800" b="1" u="none" strike="noStrike" dirty="0">
                          <a:effectLst/>
                        </a:rPr>
                        <a:t>Q2</a:t>
                      </a:r>
                      <a:r>
                        <a:rPr lang="es-ES_tradnl" sz="800" b="1" u="none" strike="noStrike" baseline="0" dirty="0">
                          <a:effectLst/>
                        </a:rPr>
                        <a:t> </a:t>
                      </a:r>
                      <a:r>
                        <a:rPr lang="es-ES_tradnl" sz="800" b="1" u="none" strike="noStrike" dirty="0">
                          <a:effectLst/>
                        </a:rPr>
                        <a:t>2019</a:t>
                      </a:r>
                      <a:endParaRPr lang="es-ES_tradnl" sz="800" b="1" i="0" u="none" strike="noStrike" dirty="0">
                        <a:solidFill>
                          <a:schemeClr val="bg1"/>
                        </a:solidFill>
                        <a:effectLst/>
                        <a:latin typeface="Calibri"/>
                      </a:endParaRPr>
                    </a:p>
                  </a:txBody>
                  <a:tcPr marL="4406" marR="4406" marT="4406"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fontAlgn="b"/>
                      <a:r>
                        <a:rPr lang="es-ES_tradnl" sz="800" b="1" u="none" strike="noStrike" dirty="0">
                          <a:effectLst/>
                        </a:rPr>
                        <a:t>Q3 2019</a:t>
                      </a:r>
                      <a:endParaRPr lang="es-ES_tradnl" sz="800" b="1" i="0" u="none" strike="noStrike" dirty="0">
                        <a:solidFill>
                          <a:schemeClr val="bg1"/>
                        </a:solidFill>
                        <a:effectLst/>
                        <a:latin typeface="Calibri"/>
                      </a:endParaRPr>
                    </a:p>
                  </a:txBody>
                  <a:tcPr marL="4406" marR="4406" marT="4406"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fontAlgn="b"/>
                      <a:r>
                        <a:rPr lang="es-ES_tradnl" sz="800" b="1" u="none" strike="noStrike" dirty="0">
                          <a:effectLst/>
                        </a:rPr>
                        <a:t>Q4 2019</a:t>
                      </a:r>
                      <a:endParaRPr lang="es-ES_tradnl" sz="800" b="1" i="0" u="none" strike="noStrike" dirty="0">
                        <a:solidFill>
                          <a:schemeClr val="bg1"/>
                        </a:solidFill>
                        <a:effectLst/>
                        <a:latin typeface="Calibri"/>
                      </a:endParaRPr>
                    </a:p>
                  </a:txBody>
                  <a:tcPr marL="4406" marR="4406" marT="4406"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fontAlgn="b"/>
                      <a:r>
                        <a:rPr lang="es-ES_tradnl" sz="800" b="1" u="none" strike="noStrike" dirty="0">
                          <a:effectLst/>
                        </a:rPr>
                        <a:t>Q1 2020</a:t>
                      </a:r>
                      <a:endParaRPr lang="es-ES_tradnl" sz="800" b="1" i="0" u="none" strike="noStrike" dirty="0">
                        <a:solidFill>
                          <a:schemeClr val="bg1"/>
                        </a:solidFill>
                        <a:effectLst/>
                        <a:latin typeface="Calibri"/>
                      </a:endParaRPr>
                    </a:p>
                  </a:txBody>
                  <a:tcPr marL="4406" marR="4406" marT="4406"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s-ES_tradnl" sz="800" b="1" i="0" u="none" strike="noStrike" dirty="0">
                          <a:solidFill>
                            <a:schemeClr val="tx1"/>
                          </a:solidFill>
                          <a:effectLst/>
                          <a:latin typeface="Calibri"/>
                        </a:rPr>
                        <a:t>Q2 2020</a:t>
                      </a:r>
                    </a:p>
                  </a:txBody>
                  <a:tcPr marL="4406" marR="4406" marT="4406"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s-ES_tradnl" sz="800" b="1" i="0" u="none" strike="noStrike" dirty="0">
                          <a:solidFill>
                            <a:schemeClr val="tx1"/>
                          </a:solidFill>
                          <a:effectLst/>
                          <a:latin typeface="Calibri"/>
                        </a:rPr>
                        <a:t>Q3 2020</a:t>
                      </a:r>
                    </a:p>
                  </a:txBody>
                  <a:tcPr marL="4406" marR="4406" marT="4406"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0"/>
                  </a:ext>
                </a:extLst>
              </a:tr>
              <a:tr h="305371">
                <a:tc>
                  <a:txBody>
                    <a:bodyPr/>
                    <a:lstStyle/>
                    <a:p>
                      <a:pPr algn="ctr" fontAlgn="b"/>
                      <a:r>
                        <a:rPr lang="en-US" sz="800" b="1" u="none" strike="noStrike" noProof="0" dirty="0">
                          <a:solidFill>
                            <a:schemeClr val="tx1"/>
                          </a:solidFill>
                          <a:effectLst/>
                        </a:rPr>
                        <a:t>Oct Nov Dec</a:t>
                      </a:r>
                      <a:endParaRPr lang="en-US" sz="800" b="1" i="0" u="none" strike="noStrike" noProof="0" dirty="0">
                        <a:solidFill>
                          <a:schemeClr val="tx1"/>
                        </a:solidFill>
                        <a:effectLst/>
                        <a:latin typeface="+mn-lt"/>
                      </a:endParaRPr>
                    </a:p>
                  </a:txBody>
                  <a:tcPr marL="4406" marR="4406" marT="4406"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800" b="1" u="none" strike="noStrike" noProof="0" dirty="0">
                          <a:solidFill>
                            <a:schemeClr val="tx1"/>
                          </a:solidFill>
                          <a:effectLst/>
                        </a:rPr>
                        <a:t>Jan Feb Mar</a:t>
                      </a:r>
                      <a:endParaRPr lang="en-US" sz="800" b="1" i="0" u="none" strike="noStrike" noProof="0" dirty="0">
                        <a:solidFill>
                          <a:schemeClr val="tx1"/>
                        </a:solidFill>
                        <a:effectLst/>
                        <a:latin typeface="+mn-lt"/>
                      </a:endParaRPr>
                    </a:p>
                  </a:txBody>
                  <a:tcPr marL="4406" marR="4406" marT="4406"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800" b="1" i="0" u="none" strike="noStrike" noProof="0" dirty="0">
                          <a:solidFill>
                            <a:schemeClr val="tx1"/>
                          </a:solidFill>
                          <a:effectLst/>
                          <a:latin typeface="+mn-lt"/>
                        </a:rPr>
                        <a:t>Apr May Jun</a:t>
                      </a:r>
                    </a:p>
                  </a:txBody>
                  <a:tcPr marL="4406" marR="4406" marT="4406"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800" b="1" i="0" u="none" strike="noStrike" noProof="0" dirty="0">
                          <a:solidFill>
                            <a:schemeClr val="tx1"/>
                          </a:solidFill>
                          <a:effectLst/>
                          <a:latin typeface="+mn-lt"/>
                        </a:rPr>
                        <a:t>Jul Aug Sep</a:t>
                      </a:r>
                    </a:p>
                  </a:txBody>
                  <a:tcPr marL="4406" marR="4406" marT="4406"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800" b="1" i="0" u="none" strike="noStrike" noProof="0" dirty="0">
                          <a:solidFill>
                            <a:schemeClr val="tx1"/>
                          </a:solidFill>
                          <a:effectLst/>
                          <a:latin typeface="+mn-lt"/>
                        </a:rPr>
                        <a:t>Oct Nov Dec</a:t>
                      </a:r>
                    </a:p>
                  </a:txBody>
                  <a:tcPr marL="4406" marR="4406" marT="4406"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800" b="1" u="none" strike="noStrike" noProof="0" dirty="0">
                          <a:solidFill>
                            <a:schemeClr val="tx1"/>
                          </a:solidFill>
                          <a:effectLst/>
                        </a:rPr>
                        <a:t>Jan Feb Mar</a:t>
                      </a:r>
                      <a:endParaRPr lang="en-US" sz="800" b="1" i="0" u="none" strike="noStrike" noProof="0" dirty="0">
                        <a:solidFill>
                          <a:schemeClr val="tx1"/>
                        </a:solidFill>
                        <a:effectLst/>
                        <a:latin typeface="+mn-lt"/>
                      </a:endParaRPr>
                    </a:p>
                  </a:txBody>
                  <a:tcPr marL="4406" marR="4406" marT="4406"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800" b="1" i="0" u="none" strike="noStrike" noProof="0" dirty="0">
                          <a:solidFill>
                            <a:schemeClr val="tx1"/>
                          </a:solidFill>
                          <a:effectLst/>
                          <a:latin typeface="+mn-lt"/>
                        </a:rPr>
                        <a:t>Apr May Jun</a:t>
                      </a:r>
                    </a:p>
                  </a:txBody>
                  <a:tcPr marL="4406" marR="4406" marT="4406"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800" b="1" i="0" u="none" strike="noStrike" noProof="0" dirty="0">
                          <a:solidFill>
                            <a:schemeClr val="tx1"/>
                          </a:solidFill>
                          <a:effectLst/>
                          <a:latin typeface="+mn-lt"/>
                        </a:rPr>
                        <a:t>Jul Aug Sep</a:t>
                      </a:r>
                    </a:p>
                  </a:txBody>
                  <a:tcPr marL="4406" marR="4406" marT="4406"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800" b="1" i="0" u="none" strike="noStrike" noProof="0" dirty="0">
                          <a:solidFill>
                            <a:schemeClr val="tx1"/>
                          </a:solidFill>
                          <a:effectLst/>
                          <a:latin typeface="+mn-lt"/>
                        </a:rPr>
                        <a:t>Oct Nov Dec</a:t>
                      </a:r>
                    </a:p>
                  </a:txBody>
                  <a:tcPr marL="4406" marR="4406" marT="4406"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800" b="1" u="none" strike="noStrike" noProof="0" dirty="0">
                          <a:solidFill>
                            <a:schemeClr val="tx1"/>
                          </a:solidFill>
                          <a:effectLst/>
                        </a:rPr>
                        <a:t>Jan Feb Mar</a:t>
                      </a:r>
                      <a:endParaRPr lang="en-US" sz="800" b="1" i="0" u="none" strike="noStrike" noProof="0" dirty="0">
                        <a:solidFill>
                          <a:schemeClr val="tx1"/>
                        </a:solidFill>
                        <a:effectLst/>
                        <a:latin typeface="+mn-lt"/>
                      </a:endParaRPr>
                    </a:p>
                  </a:txBody>
                  <a:tcPr marL="4406" marR="4406" marT="4406"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800" b="1" i="0" u="none" strike="noStrike" noProof="0" dirty="0">
                        <a:solidFill>
                          <a:schemeClr val="tx1"/>
                        </a:solidFill>
                        <a:effectLst/>
                        <a:latin typeface="+mn-lt"/>
                      </a:endParaRPr>
                    </a:p>
                    <a:p>
                      <a:pPr marL="0" marR="0" lvl="0" indent="0" algn="ctr" defTabSz="914400" rtl="0" eaLnBrk="1" fontAlgn="b" latinLnBrk="0" hangingPunct="1">
                        <a:lnSpc>
                          <a:spcPct val="100000"/>
                        </a:lnSpc>
                        <a:spcBef>
                          <a:spcPts val="0"/>
                        </a:spcBef>
                        <a:spcAft>
                          <a:spcPts val="0"/>
                        </a:spcAft>
                        <a:buClrTx/>
                        <a:buSzTx/>
                        <a:buFontTx/>
                        <a:buNone/>
                        <a:tabLst/>
                        <a:defRPr/>
                      </a:pPr>
                      <a:r>
                        <a:rPr lang="en-US" sz="800" b="1" i="0" u="none" strike="noStrike" noProof="0" dirty="0">
                          <a:solidFill>
                            <a:schemeClr val="tx1"/>
                          </a:solidFill>
                          <a:effectLst/>
                          <a:latin typeface="+mn-lt"/>
                        </a:rPr>
                        <a:t>Apr </a:t>
                      </a:r>
                      <a:r>
                        <a:rPr lang="en-US" sz="800" b="1" u="none" strike="noStrike" kern="1200" noProof="0" dirty="0">
                          <a:solidFill>
                            <a:schemeClr val="tx1"/>
                          </a:solidFill>
                          <a:effectLst/>
                          <a:latin typeface="+mn-lt"/>
                          <a:ea typeface="+mn-ea"/>
                          <a:cs typeface="+mn-cs"/>
                        </a:rPr>
                        <a:t>May</a:t>
                      </a:r>
                      <a:r>
                        <a:rPr lang="en-US" sz="800" b="1" i="0" u="none" strike="noStrike" noProof="0" dirty="0">
                          <a:solidFill>
                            <a:schemeClr val="tx1"/>
                          </a:solidFill>
                          <a:effectLst/>
                          <a:latin typeface="+mn-lt"/>
                        </a:rPr>
                        <a:t> Jun</a:t>
                      </a:r>
                    </a:p>
                    <a:p>
                      <a:pPr marL="0" marR="0" indent="0" algn="ctr" defTabSz="914400" rtl="0" eaLnBrk="1" fontAlgn="b" latinLnBrk="0" hangingPunct="1">
                        <a:lnSpc>
                          <a:spcPct val="100000"/>
                        </a:lnSpc>
                        <a:spcBef>
                          <a:spcPts val="0"/>
                        </a:spcBef>
                        <a:spcAft>
                          <a:spcPts val="0"/>
                        </a:spcAft>
                        <a:buClrTx/>
                        <a:buSzTx/>
                        <a:buFontTx/>
                        <a:buNone/>
                        <a:tabLst/>
                        <a:defRPr/>
                      </a:pPr>
                      <a:endParaRPr lang="en-US" sz="800" b="1" i="0" u="none" strike="noStrike" noProof="0" dirty="0">
                        <a:solidFill>
                          <a:schemeClr val="tx1"/>
                        </a:solidFill>
                        <a:effectLst/>
                        <a:latin typeface="+mn-lt"/>
                      </a:endParaRPr>
                    </a:p>
                  </a:txBody>
                  <a:tcPr marL="4406" marR="4406" marT="4406"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800" b="1" i="0" u="none" strike="noStrike" noProof="0" dirty="0">
                          <a:solidFill>
                            <a:schemeClr val="tx1"/>
                          </a:solidFill>
                          <a:effectLst/>
                          <a:latin typeface="+mn-lt"/>
                        </a:rPr>
                        <a:t>Jul</a:t>
                      </a:r>
                      <a:r>
                        <a:rPr lang="en-US" sz="800" b="1" i="0" u="none" strike="noStrike" baseline="0" noProof="0" dirty="0">
                          <a:solidFill>
                            <a:schemeClr val="tx1"/>
                          </a:solidFill>
                          <a:effectLst/>
                          <a:latin typeface="+mn-lt"/>
                        </a:rPr>
                        <a:t> Aug Sep</a:t>
                      </a:r>
                      <a:endParaRPr lang="en-US" sz="800" b="1" i="0" u="none" strike="noStrike" noProof="0" dirty="0">
                        <a:solidFill>
                          <a:schemeClr val="tx1"/>
                        </a:solidFill>
                        <a:effectLst/>
                        <a:latin typeface="+mn-lt"/>
                      </a:endParaRPr>
                    </a:p>
                  </a:txBody>
                  <a:tcPr marL="4406" marR="4406" marT="4406"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1"/>
                  </a:ext>
                </a:extLst>
              </a:tr>
              <a:tr h="305371">
                <a:tc>
                  <a:txBody>
                    <a:bodyPr/>
                    <a:lstStyle/>
                    <a:p>
                      <a:pPr algn="ctr" fontAlgn="b"/>
                      <a:endParaRPr lang="en-US" sz="800" b="1" i="0" u="none" strike="noStrike" noProof="0" dirty="0">
                        <a:solidFill>
                          <a:schemeClr val="tx1"/>
                        </a:solidFill>
                        <a:effectLst/>
                        <a:latin typeface="Calibri"/>
                      </a:endParaRPr>
                    </a:p>
                  </a:txBody>
                  <a:tcPr marL="4406" marR="4406" marT="4406"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800" b="1" i="0" u="none" strike="noStrike" noProof="0" dirty="0">
                        <a:solidFill>
                          <a:schemeClr val="tx1"/>
                        </a:solidFill>
                        <a:effectLst/>
                        <a:latin typeface="Calibri"/>
                      </a:endParaRPr>
                    </a:p>
                  </a:txBody>
                  <a:tcPr marL="4406" marR="4406" marT="4406"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800" b="1" i="0" u="none" strike="noStrike" noProof="0" dirty="0">
                        <a:solidFill>
                          <a:schemeClr val="tx1"/>
                        </a:solidFill>
                        <a:effectLst/>
                        <a:latin typeface="Calibri"/>
                      </a:endParaRPr>
                    </a:p>
                  </a:txBody>
                  <a:tcPr marL="4406" marR="4406" marT="4406"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800" b="1" i="0" u="none" strike="noStrike" noProof="0" dirty="0">
                        <a:solidFill>
                          <a:schemeClr val="tx1"/>
                        </a:solidFill>
                        <a:effectLst/>
                        <a:latin typeface="Calibri"/>
                      </a:endParaRPr>
                    </a:p>
                  </a:txBody>
                  <a:tcPr marL="4406" marR="4406" marT="4406"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800" b="1" i="0" u="none" strike="noStrike" noProof="0" dirty="0">
                        <a:solidFill>
                          <a:schemeClr val="tx1"/>
                        </a:solidFill>
                        <a:effectLst/>
                        <a:latin typeface="Calibri"/>
                      </a:endParaRPr>
                    </a:p>
                  </a:txBody>
                  <a:tcPr marL="4406" marR="4406" marT="4406"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800" b="1" i="0" u="none" strike="noStrike" noProof="0" dirty="0">
                        <a:solidFill>
                          <a:schemeClr val="tx1"/>
                        </a:solidFill>
                        <a:effectLst/>
                        <a:latin typeface="Calibri"/>
                      </a:endParaRPr>
                    </a:p>
                  </a:txBody>
                  <a:tcPr marL="4406" marR="4406" marT="4406"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800" b="1" i="0" u="none" strike="noStrike" noProof="0" dirty="0">
                        <a:solidFill>
                          <a:schemeClr val="tx1"/>
                        </a:solidFill>
                        <a:effectLst/>
                        <a:latin typeface="Calibri"/>
                      </a:endParaRPr>
                    </a:p>
                  </a:txBody>
                  <a:tcPr marL="4406" marR="4406" marT="4406"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800" b="1" i="0" u="none" strike="noStrike" noProof="0" dirty="0">
                        <a:solidFill>
                          <a:schemeClr val="tx1"/>
                        </a:solidFill>
                        <a:effectLst/>
                        <a:latin typeface="Calibri"/>
                      </a:endParaRPr>
                    </a:p>
                  </a:txBody>
                  <a:tcPr marL="4406" marR="4406" marT="4406"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800" b="1" i="0" u="none" strike="noStrike" noProof="0" dirty="0">
                        <a:solidFill>
                          <a:schemeClr val="tx1"/>
                        </a:solidFill>
                        <a:effectLst/>
                        <a:latin typeface="Calibri"/>
                      </a:endParaRPr>
                    </a:p>
                  </a:txBody>
                  <a:tcPr marL="4406" marR="4406" marT="4406"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800" b="1" i="0" u="none" strike="noStrike" noProof="0" dirty="0">
                        <a:solidFill>
                          <a:schemeClr val="tx1"/>
                        </a:solidFill>
                        <a:effectLst/>
                        <a:latin typeface="Calibri"/>
                      </a:endParaRPr>
                    </a:p>
                  </a:txBody>
                  <a:tcPr marL="4406" marR="4406" marT="4406"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800" b="1" i="0" u="none" strike="noStrike" noProof="0" dirty="0">
                        <a:solidFill>
                          <a:schemeClr val="tx1"/>
                        </a:solidFill>
                        <a:effectLst/>
                        <a:latin typeface="Calibri"/>
                      </a:endParaRPr>
                    </a:p>
                  </a:txBody>
                  <a:tcPr marL="4406" marR="4406" marT="4406"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800" b="1" i="0" u="none" strike="noStrike" noProof="0" dirty="0">
                        <a:solidFill>
                          <a:schemeClr val="tx1"/>
                        </a:solidFill>
                        <a:effectLst/>
                        <a:latin typeface="Calibri"/>
                      </a:endParaRPr>
                    </a:p>
                  </a:txBody>
                  <a:tcPr marL="4406" marR="4406" marT="4406"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46041">
                <a:tc>
                  <a:txBody>
                    <a:bodyPr/>
                    <a:lstStyle/>
                    <a:p>
                      <a:pPr algn="ctr" fontAlgn="b"/>
                      <a:endParaRPr lang="en-US" sz="800" b="1" i="0" u="none" strike="noStrike" noProof="0" dirty="0">
                        <a:solidFill>
                          <a:schemeClr val="tx1"/>
                        </a:solidFill>
                        <a:effectLst/>
                        <a:latin typeface="Calibri"/>
                      </a:endParaRPr>
                    </a:p>
                  </a:txBody>
                  <a:tcPr marL="4406" marR="4406" marT="4406"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800" b="1" i="0" u="none" strike="noStrike" noProof="0" dirty="0">
                        <a:solidFill>
                          <a:schemeClr val="tx1"/>
                        </a:solidFill>
                        <a:effectLst/>
                        <a:latin typeface="Calibri"/>
                      </a:endParaRPr>
                    </a:p>
                  </a:txBody>
                  <a:tcPr marL="4406" marR="4406" marT="4406"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800" b="1" i="0" u="none" strike="noStrike" noProof="0" dirty="0">
                        <a:solidFill>
                          <a:schemeClr val="tx1"/>
                        </a:solidFill>
                        <a:effectLst/>
                        <a:latin typeface="Calibri"/>
                      </a:endParaRPr>
                    </a:p>
                  </a:txBody>
                  <a:tcPr marL="4406" marR="4406" marT="4406"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800" b="1" i="0" u="none" strike="noStrike" noProof="0" dirty="0">
                        <a:solidFill>
                          <a:schemeClr val="tx1"/>
                        </a:solidFill>
                        <a:effectLst/>
                        <a:latin typeface="Calibri"/>
                      </a:endParaRPr>
                    </a:p>
                  </a:txBody>
                  <a:tcPr marL="4406" marR="4406" marT="4406"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800" b="1" i="0" u="none" strike="noStrike" noProof="0" dirty="0">
                        <a:solidFill>
                          <a:schemeClr val="tx1"/>
                        </a:solidFill>
                        <a:effectLst/>
                        <a:latin typeface="Calibri"/>
                      </a:endParaRPr>
                    </a:p>
                  </a:txBody>
                  <a:tcPr marL="4406" marR="4406" marT="4406"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800" b="1" i="0" u="none" strike="noStrike" noProof="0" dirty="0">
                        <a:solidFill>
                          <a:schemeClr val="tx1"/>
                        </a:solidFill>
                        <a:effectLst/>
                        <a:latin typeface="Calibri"/>
                      </a:endParaRPr>
                    </a:p>
                  </a:txBody>
                  <a:tcPr marL="4406" marR="4406" marT="4406"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800" b="1" i="0" u="none" strike="noStrike" noProof="0" dirty="0">
                        <a:solidFill>
                          <a:schemeClr val="tx1"/>
                        </a:solidFill>
                        <a:effectLst/>
                        <a:latin typeface="Calibri"/>
                      </a:endParaRPr>
                    </a:p>
                  </a:txBody>
                  <a:tcPr marL="4406" marR="4406" marT="4406"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800" b="1" i="0" u="none" strike="noStrike" noProof="0" dirty="0">
                        <a:solidFill>
                          <a:schemeClr val="tx1"/>
                        </a:solidFill>
                        <a:effectLst/>
                        <a:latin typeface="Calibri"/>
                      </a:endParaRPr>
                    </a:p>
                  </a:txBody>
                  <a:tcPr marL="4406" marR="4406" marT="4406"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800" b="1" i="0" u="none" strike="noStrike" noProof="0" dirty="0">
                        <a:solidFill>
                          <a:schemeClr val="tx1"/>
                        </a:solidFill>
                        <a:effectLst/>
                        <a:latin typeface="Calibri"/>
                      </a:endParaRPr>
                    </a:p>
                  </a:txBody>
                  <a:tcPr marL="4406" marR="4406" marT="4406"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800" b="1" i="0" u="none" strike="noStrike" noProof="0" dirty="0">
                        <a:solidFill>
                          <a:schemeClr val="tx1"/>
                        </a:solidFill>
                        <a:effectLst/>
                        <a:latin typeface="Calibri"/>
                      </a:endParaRPr>
                    </a:p>
                  </a:txBody>
                  <a:tcPr marL="4406" marR="4406" marT="4406"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800" b="1" i="0" u="none" strike="noStrike" noProof="0" dirty="0">
                        <a:solidFill>
                          <a:schemeClr val="tx1"/>
                        </a:solidFill>
                        <a:effectLst/>
                        <a:latin typeface="Calibri"/>
                      </a:endParaRPr>
                    </a:p>
                  </a:txBody>
                  <a:tcPr marL="4406" marR="4406" marT="4406"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800" b="1" i="0" u="none" strike="noStrike" noProof="0" dirty="0">
                        <a:solidFill>
                          <a:schemeClr val="tx1"/>
                        </a:solidFill>
                        <a:effectLst/>
                        <a:latin typeface="Calibri"/>
                      </a:endParaRPr>
                    </a:p>
                  </a:txBody>
                  <a:tcPr marL="4406" marR="4406" marT="4406"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52340">
                <a:tc>
                  <a:txBody>
                    <a:bodyPr/>
                    <a:lstStyle/>
                    <a:p>
                      <a:pPr algn="ctr" fontAlgn="b"/>
                      <a:endParaRPr lang="en-US" sz="800" b="1" i="0" u="none" strike="noStrike" noProof="0" dirty="0">
                        <a:solidFill>
                          <a:schemeClr val="tx1"/>
                        </a:solidFill>
                        <a:effectLst/>
                        <a:latin typeface="Calibri"/>
                      </a:endParaRPr>
                    </a:p>
                  </a:txBody>
                  <a:tcPr marL="4406" marR="4406" marT="4406" marB="0"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800" b="1" i="0" u="none" strike="noStrike" noProof="0" dirty="0">
                        <a:solidFill>
                          <a:schemeClr val="tx1"/>
                        </a:solidFill>
                        <a:effectLst/>
                        <a:latin typeface="Calibri"/>
                      </a:endParaRPr>
                    </a:p>
                  </a:txBody>
                  <a:tcPr marL="4406" marR="4406" marT="4406"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800" b="1" i="0" u="none" strike="noStrike" noProof="0" dirty="0">
                        <a:solidFill>
                          <a:schemeClr val="tx1"/>
                        </a:solidFill>
                        <a:effectLst/>
                        <a:latin typeface="Calibri"/>
                      </a:endParaRPr>
                    </a:p>
                  </a:txBody>
                  <a:tcPr marL="4406" marR="4406" marT="4406"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800" b="1" i="0" u="none" strike="noStrike" noProof="0" dirty="0">
                        <a:solidFill>
                          <a:schemeClr val="tx1"/>
                        </a:solidFill>
                        <a:effectLst/>
                        <a:latin typeface="Calibri"/>
                      </a:endParaRPr>
                    </a:p>
                  </a:txBody>
                  <a:tcPr marL="4406" marR="4406" marT="4406"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800" b="1" i="0" u="none" strike="noStrike" noProof="0" dirty="0">
                        <a:solidFill>
                          <a:schemeClr val="tx1"/>
                        </a:solidFill>
                        <a:effectLst/>
                        <a:latin typeface="Calibri"/>
                      </a:endParaRPr>
                    </a:p>
                  </a:txBody>
                  <a:tcPr marL="4406" marR="4406" marT="4406"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800" b="1" i="0" u="none" strike="noStrike" noProof="0" dirty="0">
                        <a:solidFill>
                          <a:schemeClr val="tx1"/>
                        </a:solidFill>
                        <a:effectLst/>
                        <a:latin typeface="Calibri"/>
                      </a:endParaRPr>
                    </a:p>
                  </a:txBody>
                  <a:tcPr marL="4406" marR="4406" marT="4406"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800" b="1" i="0" u="none" strike="noStrike" noProof="0" dirty="0">
                        <a:solidFill>
                          <a:schemeClr val="tx1"/>
                        </a:solidFill>
                        <a:effectLst/>
                        <a:latin typeface="Calibri"/>
                      </a:endParaRPr>
                    </a:p>
                  </a:txBody>
                  <a:tcPr marL="4406" marR="4406" marT="4406"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800" b="1" i="0" u="none" strike="noStrike" noProof="0" dirty="0">
                        <a:solidFill>
                          <a:schemeClr val="tx1"/>
                        </a:solidFill>
                        <a:effectLst/>
                        <a:latin typeface="Calibri"/>
                      </a:endParaRPr>
                    </a:p>
                  </a:txBody>
                  <a:tcPr marL="4406" marR="4406" marT="4406"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800" b="1" i="0" u="none" strike="noStrike" noProof="0" dirty="0">
                        <a:solidFill>
                          <a:schemeClr val="tx1"/>
                        </a:solidFill>
                        <a:effectLst/>
                        <a:latin typeface="Calibri"/>
                      </a:endParaRPr>
                    </a:p>
                  </a:txBody>
                  <a:tcPr marL="4406" marR="4406" marT="4406"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800" b="1" i="0" u="none" strike="noStrike" noProof="0" dirty="0">
                        <a:solidFill>
                          <a:schemeClr val="tx1"/>
                        </a:solidFill>
                        <a:effectLst/>
                        <a:latin typeface="Calibri"/>
                      </a:endParaRPr>
                    </a:p>
                  </a:txBody>
                  <a:tcPr marL="4406" marR="4406" marT="4406"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800" b="1" i="0" u="none" strike="noStrike" noProof="0" dirty="0">
                        <a:solidFill>
                          <a:schemeClr val="tx1"/>
                        </a:solidFill>
                        <a:effectLst/>
                        <a:latin typeface="Calibri"/>
                      </a:endParaRPr>
                    </a:p>
                  </a:txBody>
                  <a:tcPr marL="4406" marR="4406" marT="4406"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800" b="1" i="0" u="none" strike="noStrike" noProof="0" dirty="0">
                        <a:solidFill>
                          <a:schemeClr val="tx1"/>
                        </a:solidFill>
                        <a:effectLst/>
                        <a:latin typeface="Calibri"/>
                      </a:endParaRPr>
                    </a:p>
                  </a:txBody>
                  <a:tcPr marL="4406" marR="4406" marT="4406"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10" name="Isosceles Triangle 9"/>
          <p:cNvSpPr/>
          <p:nvPr/>
        </p:nvSpPr>
        <p:spPr>
          <a:xfrm>
            <a:off x="2341063" y="2195216"/>
            <a:ext cx="144016" cy="103311"/>
          </a:xfrm>
          <a:prstGeom prst="triangle">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 dirty="0"/>
          </a:p>
        </p:txBody>
      </p:sp>
      <p:sp>
        <p:nvSpPr>
          <p:cNvPr id="11" name="Rectangle 10"/>
          <p:cNvSpPr/>
          <p:nvPr/>
        </p:nvSpPr>
        <p:spPr>
          <a:xfrm>
            <a:off x="1332204" y="1894612"/>
            <a:ext cx="91438" cy="103311"/>
          </a:xfrm>
          <a:prstGeom prst="rect">
            <a:avLst/>
          </a:prstGeom>
          <a:solidFill>
            <a:schemeClr val="tx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 dirty="0"/>
          </a:p>
        </p:txBody>
      </p:sp>
      <p:sp>
        <p:nvSpPr>
          <p:cNvPr id="12" name="Isosceles Triangle 11"/>
          <p:cNvSpPr/>
          <p:nvPr/>
        </p:nvSpPr>
        <p:spPr>
          <a:xfrm>
            <a:off x="3878969" y="2199063"/>
            <a:ext cx="144016" cy="103311"/>
          </a:xfrm>
          <a:prstGeom prst="triangle">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p:cNvSpPr/>
          <p:nvPr/>
        </p:nvSpPr>
        <p:spPr>
          <a:xfrm>
            <a:off x="3708653" y="1901828"/>
            <a:ext cx="91438" cy="103311"/>
          </a:xfrm>
          <a:prstGeom prst="rect">
            <a:avLst/>
          </a:prstGeom>
          <a:solidFill>
            <a:schemeClr val="tx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600" dirty="0"/>
          </a:p>
        </p:txBody>
      </p:sp>
      <p:sp>
        <p:nvSpPr>
          <p:cNvPr id="14" name="5-Point Star 13"/>
          <p:cNvSpPr/>
          <p:nvPr/>
        </p:nvSpPr>
        <p:spPr>
          <a:xfrm>
            <a:off x="6174325" y="1841085"/>
            <a:ext cx="144016" cy="134615"/>
          </a:xfrm>
          <a:prstGeom prst="star5">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600" dirty="0"/>
          </a:p>
        </p:txBody>
      </p:sp>
      <p:sp>
        <p:nvSpPr>
          <p:cNvPr id="15" name="TextBox 14"/>
          <p:cNvSpPr txBox="1"/>
          <p:nvPr/>
        </p:nvSpPr>
        <p:spPr>
          <a:xfrm>
            <a:off x="2094118" y="2309785"/>
            <a:ext cx="648072" cy="276999"/>
          </a:xfrm>
          <a:prstGeom prst="rect">
            <a:avLst/>
          </a:prstGeom>
          <a:noFill/>
        </p:spPr>
        <p:txBody>
          <a:bodyPr wrap="square" rtlCol="0">
            <a:spAutoFit/>
          </a:bodyPr>
          <a:lstStyle/>
          <a:p>
            <a:pPr algn="ctr"/>
            <a:r>
              <a:rPr lang="en-GB" sz="600" b="1" dirty="0"/>
              <a:t>WG </a:t>
            </a:r>
          </a:p>
          <a:p>
            <a:pPr algn="ctr"/>
            <a:r>
              <a:rPr lang="en-GB" sz="600" b="1" dirty="0"/>
              <a:t>Kick off</a:t>
            </a:r>
          </a:p>
        </p:txBody>
      </p:sp>
      <p:sp>
        <p:nvSpPr>
          <p:cNvPr id="16" name="TextBox 15"/>
          <p:cNvSpPr txBox="1"/>
          <p:nvPr/>
        </p:nvSpPr>
        <p:spPr>
          <a:xfrm>
            <a:off x="1222557" y="2010550"/>
            <a:ext cx="324036" cy="184666"/>
          </a:xfrm>
          <a:prstGeom prst="rect">
            <a:avLst/>
          </a:prstGeom>
          <a:noFill/>
        </p:spPr>
        <p:txBody>
          <a:bodyPr wrap="square" rtlCol="0">
            <a:spAutoFit/>
          </a:bodyPr>
          <a:lstStyle/>
          <a:p>
            <a:pPr algn="ctr"/>
            <a:r>
              <a:rPr lang="en-GB" sz="600" b="1" dirty="0"/>
              <a:t>LM</a:t>
            </a:r>
          </a:p>
        </p:txBody>
      </p:sp>
      <p:sp>
        <p:nvSpPr>
          <p:cNvPr id="17" name="TextBox 16"/>
          <p:cNvSpPr txBox="1"/>
          <p:nvPr/>
        </p:nvSpPr>
        <p:spPr>
          <a:xfrm>
            <a:off x="3736990" y="2314750"/>
            <a:ext cx="438927" cy="184666"/>
          </a:xfrm>
          <a:prstGeom prst="rect">
            <a:avLst/>
          </a:prstGeom>
          <a:noFill/>
        </p:spPr>
        <p:txBody>
          <a:bodyPr wrap="square" rtlCol="0">
            <a:spAutoFit/>
          </a:bodyPr>
          <a:lstStyle/>
          <a:p>
            <a:pPr algn="ctr"/>
            <a:r>
              <a:rPr lang="en-GB" sz="600" b="1" dirty="0"/>
              <a:t>WG</a:t>
            </a:r>
          </a:p>
        </p:txBody>
      </p:sp>
      <p:sp>
        <p:nvSpPr>
          <p:cNvPr id="18" name="TextBox 17"/>
          <p:cNvSpPr txBox="1"/>
          <p:nvPr/>
        </p:nvSpPr>
        <p:spPr>
          <a:xfrm>
            <a:off x="5895258" y="1943942"/>
            <a:ext cx="699801" cy="292388"/>
          </a:xfrm>
          <a:prstGeom prst="rect">
            <a:avLst/>
          </a:prstGeom>
          <a:noFill/>
        </p:spPr>
        <p:txBody>
          <a:bodyPr wrap="square" rtlCol="0">
            <a:spAutoFit/>
          </a:bodyPr>
          <a:lstStyle/>
          <a:p>
            <a:pPr algn="ctr"/>
            <a:r>
              <a:rPr lang="en-GB" sz="650" b="1" dirty="0"/>
              <a:t>MB</a:t>
            </a:r>
          </a:p>
          <a:p>
            <a:pPr algn="ctr"/>
            <a:r>
              <a:rPr lang="en-GB" sz="650" b="1" dirty="0"/>
              <a:t>Endorsement</a:t>
            </a:r>
          </a:p>
        </p:txBody>
      </p:sp>
      <p:sp>
        <p:nvSpPr>
          <p:cNvPr id="19" name="TextBox 18"/>
          <p:cNvSpPr txBox="1"/>
          <p:nvPr/>
        </p:nvSpPr>
        <p:spPr>
          <a:xfrm>
            <a:off x="3593419" y="2020817"/>
            <a:ext cx="336053" cy="184666"/>
          </a:xfrm>
          <a:prstGeom prst="rect">
            <a:avLst/>
          </a:prstGeom>
          <a:noFill/>
        </p:spPr>
        <p:txBody>
          <a:bodyPr wrap="square" rtlCol="0">
            <a:spAutoFit/>
          </a:bodyPr>
          <a:lstStyle/>
          <a:p>
            <a:pPr algn="ctr"/>
            <a:r>
              <a:rPr lang="es-ES_tradnl" sz="600" b="1" dirty="0"/>
              <a:t>LM</a:t>
            </a:r>
          </a:p>
        </p:txBody>
      </p:sp>
      <p:sp>
        <p:nvSpPr>
          <p:cNvPr id="20" name="Diamond 19"/>
          <p:cNvSpPr/>
          <p:nvPr/>
        </p:nvSpPr>
        <p:spPr>
          <a:xfrm>
            <a:off x="4610375" y="2551463"/>
            <a:ext cx="144016" cy="103311"/>
          </a:xfrm>
          <a:prstGeom prst="diamond">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Diamond 20"/>
          <p:cNvSpPr/>
          <p:nvPr/>
        </p:nvSpPr>
        <p:spPr>
          <a:xfrm>
            <a:off x="6198305" y="2553329"/>
            <a:ext cx="144016" cy="103311"/>
          </a:xfrm>
          <a:prstGeom prst="diamond">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Diamond 21"/>
          <p:cNvSpPr/>
          <p:nvPr/>
        </p:nvSpPr>
        <p:spPr>
          <a:xfrm>
            <a:off x="6398784" y="2558965"/>
            <a:ext cx="144016" cy="103311"/>
          </a:xfrm>
          <a:prstGeom prst="diamond">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5-Point Star 22"/>
          <p:cNvSpPr/>
          <p:nvPr/>
        </p:nvSpPr>
        <p:spPr>
          <a:xfrm>
            <a:off x="5748735" y="1844491"/>
            <a:ext cx="166473" cy="131810"/>
          </a:xfrm>
          <a:prstGeom prst="star5">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 dirty="0"/>
          </a:p>
        </p:txBody>
      </p:sp>
      <p:sp>
        <p:nvSpPr>
          <p:cNvPr id="24" name="TextBox 23"/>
          <p:cNvSpPr txBox="1"/>
          <p:nvPr/>
        </p:nvSpPr>
        <p:spPr>
          <a:xfrm>
            <a:off x="5525759" y="1953001"/>
            <a:ext cx="612423" cy="184666"/>
          </a:xfrm>
          <a:prstGeom prst="rect">
            <a:avLst/>
          </a:prstGeom>
          <a:noFill/>
        </p:spPr>
        <p:txBody>
          <a:bodyPr wrap="square" rtlCol="0">
            <a:spAutoFit/>
          </a:bodyPr>
          <a:lstStyle/>
          <a:p>
            <a:pPr algn="ctr"/>
            <a:r>
              <a:rPr lang="en-GB" sz="600" b="1" dirty="0"/>
              <a:t>Plenary</a:t>
            </a:r>
          </a:p>
        </p:txBody>
      </p:sp>
      <p:sp>
        <p:nvSpPr>
          <p:cNvPr id="27" name="Isosceles Triangle 26"/>
          <p:cNvSpPr/>
          <p:nvPr/>
        </p:nvSpPr>
        <p:spPr>
          <a:xfrm>
            <a:off x="4612280" y="2198535"/>
            <a:ext cx="144016" cy="103311"/>
          </a:xfrm>
          <a:prstGeom prst="triangle">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TextBox 27"/>
          <p:cNvSpPr txBox="1"/>
          <p:nvPr/>
        </p:nvSpPr>
        <p:spPr>
          <a:xfrm>
            <a:off x="4467214" y="2311460"/>
            <a:ext cx="438927" cy="184666"/>
          </a:xfrm>
          <a:prstGeom prst="rect">
            <a:avLst/>
          </a:prstGeom>
          <a:noFill/>
        </p:spPr>
        <p:txBody>
          <a:bodyPr wrap="square" rtlCol="0">
            <a:spAutoFit/>
          </a:bodyPr>
          <a:lstStyle/>
          <a:p>
            <a:pPr algn="ctr"/>
            <a:r>
              <a:rPr lang="en-GB" sz="600" b="1" dirty="0"/>
              <a:t>WG</a:t>
            </a:r>
          </a:p>
        </p:txBody>
      </p:sp>
      <p:sp>
        <p:nvSpPr>
          <p:cNvPr id="29" name="Rectangle 28"/>
          <p:cNvSpPr/>
          <p:nvPr/>
        </p:nvSpPr>
        <p:spPr>
          <a:xfrm>
            <a:off x="5991000" y="1850172"/>
            <a:ext cx="91438" cy="103311"/>
          </a:xfrm>
          <a:prstGeom prst="rect">
            <a:avLst/>
          </a:prstGeom>
          <a:solidFill>
            <a:schemeClr val="tx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600" dirty="0"/>
          </a:p>
        </p:txBody>
      </p:sp>
      <p:sp>
        <p:nvSpPr>
          <p:cNvPr id="30" name="TextBox 29"/>
          <p:cNvSpPr txBox="1"/>
          <p:nvPr/>
        </p:nvSpPr>
        <p:spPr>
          <a:xfrm>
            <a:off x="5933601" y="1951740"/>
            <a:ext cx="286313" cy="184666"/>
          </a:xfrm>
          <a:prstGeom prst="rect">
            <a:avLst/>
          </a:prstGeom>
          <a:noFill/>
        </p:spPr>
        <p:txBody>
          <a:bodyPr wrap="square" rtlCol="0">
            <a:spAutoFit/>
          </a:bodyPr>
          <a:lstStyle/>
          <a:p>
            <a:pPr algn="ctr"/>
            <a:r>
              <a:rPr lang="es-ES_tradnl" sz="600" b="1" dirty="0"/>
              <a:t>LM</a:t>
            </a:r>
          </a:p>
        </p:txBody>
      </p:sp>
      <p:sp>
        <p:nvSpPr>
          <p:cNvPr id="31" name="Diamond 30"/>
          <p:cNvSpPr/>
          <p:nvPr/>
        </p:nvSpPr>
        <p:spPr>
          <a:xfrm>
            <a:off x="5466295" y="2553329"/>
            <a:ext cx="144016" cy="103311"/>
          </a:xfrm>
          <a:prstGeom prst="diamond">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2" name="Picture 31"/>
          <p:cNvPicPr>
            <a:picLocks noChangeAspect="1"/>
          </p:cNvPicPr>
          <p:nvPr/>
        </p:nvPicPr>
        <p:blipFill rotWithShape="1">
          <a:blip r:embed="rId5"/>
          <a:srcRect t="43888"/>
          <a:stretch/>
        </p:blipFill>
        <p:spPr>
          <a:xfrm>
            <a:off x="3832845" y="2595559"/>
            <a:ext cx="576029" cy="147080"/>
          </a:xfrm>
          <a:prstGeom prst="rect">
            <a:avLst/>
          </a:prstGeom>
        </p:spPr>
      </p:pic>
      <p:sp>
        <p:nvSpPr>
          <p:cNvPr id="33" name="Oval 32"/>
          <p:cNvSpPr/>
          <p:nvPr/>
        </p:nvSpPr>
        <p:spPr>
          <a:xfrm>
            <a:off x="4047132" y="2468163"/>
            <a:ext cx="147456" cy="100285"/>
          </a:xfrm>
          <a:prstGeom prst="ellipse">
            <a:avLst/>
          </a:prstGeom>
          <a:solidFill>
            <a:srgbClr val="C0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grpSp>
        <p:nvGrpSpPr>
          <p:cNvPr id="2" name="Group 1"/>
          <p:cNvGrpSpPr/>
          <p:nvPr/>
        </p:nvGrpSpPr>
        <p:grpSpPr>
          <a:xfrm>
            <a:off x="551561" y="3753539"/>
            <a:ext cx="2217990" cy="1169552"/>
            <a:chOff x="916990" y="3814922"/>
            <a:chExt cx="2065355" cy="873436"/>
          </a:xfrm>
        </p:grpSpPr>
        <p:sp>
          <p:nvSpPr>
            <p:cNvPr id="25" name="Rectangle 24"/>
            <p:cNvSpPr/>
            <p:nvPr/>
          </p:nvSpPr>
          <p:spPr>
            <a:xfrm>
              <a:off x="916990" y="3814922"/>
              <a:ext cx="2065355" cy="873436"/>
            </a:xfrm>
            <a:prstGeom prst="rect">
              <a:avLst/>
            </a:prstGeom>
            <a:ln>
              <a:solidFill>
                <a:schemeClr val="tx1"/>
              </a:solidFill>
              <a:prstDash val="dashDot"/>
            </a:ln>
          </p:spPr>
          <p:txBody>
            <a:bodyPr wrap="square">
              <a:spAutoFit/>
            </a:bodyPr>
            <a:lstStyle/>
            <a:p>
              <a:r>
                <a:rPr lang="en-GB" sz="1000" b="1" dirty="0"/>
                <a:t>WG: Working Group</a:t>
              </a:r>
            </a:p>
            <a:p>
              <a:r>
                <a:rPr lang="en-GB" sz="1000" b="1" dirty="0"/>
                <a:t>Plenary: Convergence Plenary</a:t>
              </a:r>
            </a:p>
            <a:p>
              <a:r>
                <a:rPr lang="en-GB" sz="1000" b="1" dirty="0"/>
                <a:t>LM: Liaison Meeting</a:t>
              </a:r>
            </a:p>
            <a:p>
              <a:r>
                <a:rPr lang="en-GB" sz="1000" b="1" dirty="0"/>
                <a:t>MB: Management Board </a:t>
              </a:r>
            </a:p>
            <a:p>
              <a:r>
                <a:rPr lang="en-GB" sz="1000" b="1" dirty="0"/>
                <a:t>Drafting Workshop</a:t>
              </a:r>
            </a:p>
            <a:p>
              <a:r>
                <a:rPr lang="en-GB" sz="1000" b="1" dirty="0"/>
                <a:t>Release of documents</a:t>
              </a:r>
            </a:p>
            <a:p>
              <a:r>
                <a:rPr lang="en-GB" sz="1000" b="1" dirty="0"/>
                <a:t>Implementation</a:t>
              </a:r>
            </a:p>
          </p:txBody>
        </p:sp>
        <p:sp>
          <p:nvSpPr>
            <p:cNvPr id="34" name="Isosceles Triangle 33"/>
            <p:cNvSpPr/>
            <p:nvPr/>
          </p:nvSpPr>
          <p:spPr>
            <a:xfrm>
              <a:off x="2696195" y="3881941"/>
              <a:ext cx="153795" cy="75633"/>
            </a:xfrm>
            <a:prstGeom prst="triangle">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5-Point Star 34"/>
            <p:cNvSpPr/>
            <p:nvPr/>
          </p:nvSpPr>
          <p:spPr>
            <a:xfrm>
              <a:off x="2682934" y="3982197"/>
              <a:ext cx="167056" cy="77662"/>
            </a:xfrm>
            <a:prstGeom prst="star5">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 dirty="0"/>
            </a:p>
          </p:txBody>
        </p:sp>
        <p:sp>
          <p:nvSpPr>
            <p:cNvPr id="36" name="Rectangle 35"/>
            <p:cNvSpPr/>
            <p:nvPr/>
          </p:nvSpPr>
          <p:spPr>
            <a:xfrm>
              <a:off x="2708206" y="4103877"/>
              <a:ext cx="128524" cy="80990"/>
            </a:xfrm>
            <a:prstGeom prst="rect">
              <a:avLst/>
            </a:prstGeom>
            <a:solidFill>
              <a:schemeClr val="tx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600" dirty="0"/>
            </a:p>
          </p:txBody>
        </p:sp>
        <p:sp>
          <p:nvSpPr>
            <p:cNvPr id="37" name="5-Point Star 36"/>
            <p:cNvSpPr/>
            <p:nvPr/>
          </p:nvSpPr>
          <p:spPr>
            <a:xfrm>
              <a:off x="2682934" y="4200949"/>
              <a:ext cx="153795" cy="98381"/>
            </a:xfrm>
            <a:prstGeom prst="star5">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600" dirty="0"/>
            </a:p>
          </p:txBody>
        </p:sp>
        <p:sp>
          <p:nvSpPr>
            <p:cNvPr id="38" name="Oval 37"/>
            <p:cNvSpPr/>
            <p:nvPr/>
          </p:nvSpPr>
          <p:spPr>
            <a:xfrm>
              <a:off x="2679261" y="4317232"/>
              <a:ext cx="157469" cy="76558"/>
            </a:xfrm>
            <a:prstGeom prst="ellipse">
              <a:avLst/>
            </a:prstGeom>
            <a:solidFill>
              <a:srgbClr val="C0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39" name="Diamond 38"/>
            <p:cNvSpPr/>
            <p:nvPr/>
          </p:nvSpPr>
          <p:spPr>
            <a:xfrm>
              <a:off x="2689564" y="4413068"/>
              <a:ext cx="153795" cy="103311"/>
            </a:xfrm>
            <a:prstGeom prst="diamond">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Line Callout 1 39"/>
          <p:cNvSpPr/>
          <p:nvPr/>
        </p:nvSpPr>
        <p:spPr>
          <a:xfrm>
            <a:off x="512281" y="2976848"/>
            <a:ext cx="911361" cy="153283"/>
          </a:xfrm>
          <a:prstGeom prst="borderCallout1">
            <a:avLst>
              <a:gd name="adj1" fmla="val -1236"/>
              <a:gd name="adj2" fmla="val 96161"/>
              <a:gd name="adj3" fmla="val -515920"/>
              <a:gd name="adj4" fmla="val 96305"/>
            </a:avLst>
          </a:prstGeom>
          <a:solidFill>
            <a:schemeClr val="bg2"/>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b="1" dirty="0">
                <a:solidFill>
                  <a:schemeClr val="tx1"/>
                </a:solidFill>
              </a:rPr>
              <a:t>Favourable opinion</a:t>
            </a:r>
          </a:p>
        </p:txBody>
      </p:sp>
      <p:sp>
        <p:nvSpPr>
          <p:cNvPr id="41" name="5-Point Star 40"/>
          <p:cNvSpPr/>
          <p:nvPr/>
        </p:nvSpPr>
        <p:spPr>
          <a:xfrm>
            <a:off x="1516540" y="1873583"/>
            <a:ext cx="144016" cy="134615"/>
          </a:xfrm>
          <a:prstGeom prst="star5">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600" dirty="0"/>
          </a:p>
        </p:txBody>
      </p:sp>
      <p:sp>
        <p:nvSpPr>
          <p:cNvPr id="42" name="TextBox 41"/>
          <p:cNvSpPr txBox="1"/>
          <p:nvPr/>
        </p:nvSpPr>
        <p:spPr>
          <a:xfrm>
            <a:off x="1412072" y="2006703"/>
            <a:ext cx="402239" cy="192360"/>
          </a:xfrm>
          <a:prstGeom prst="rect">
            <a:avLst/>
          </a:prstGeom>
          <a:noFill/>
        </p:spPr>
        <p:txBody>
          <a:bodyPr wrap="square" rtlCol="0">
            <a:spAutoFit/>
          </a:bodyPr>
          <a:lstStyle/>
          <a:p>
            <a:pPr algn="ctr"/>
            <a:r>
              <a:rPr lang="en-GB" sz="650" b="1" dirty="0"/>
              <a:t>MBBC</a:t>
            </a:r>
          </a:p>
        </p:txBody>
      </p:sp>
      <p:sp>
        <p:nvSpPr>
          <p:cNvPr id="43" name="Line Callout 1 42"/>
          <p:cNvSpPr/>
          <p:nvPr/>
        </p:nvSpPr>
        <p:spPr>
          <a:xfrm>
            <a:off x="738439" y="3246259"/>
            <a:ext cx="911361" cy="223243"/>
          </a:xfrm>
          <a:prstGeom prst="borderCallout1">
            <a:avLst>
              <a:gd name="adj1" fmla="val -8178"/>
              <a:gd name="adj2" fmla="val 96161"/>
              <a:gd name="adj3" fmla="val -477418"/>
              <a:gd name="adj4" fmla="val 95707"/>
            </a:avLst>
          </a:prstGeom>
          <a:solidFill>
            <a:schemeClr val="bg2"/>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b="1" dirty="0">
                <a:solidFill>
                  <a:schemeClr val="tx1"/>
                </a:solidFill>
              </a:rPr>
              <a:t>CP10 Project definition adopted</a:t>
            </a:r>
          </a:p>
        </p:txBody>
      </p:sp>
      <p:sp>
        <p:nvSpPr>
          <p:cNvPr id="44" name="TextBox 43"/>
          <p:cNvSpPr txBox="1"/>
          <p:nvPr/>
        </p:nvSpPr>
        <p:spPr>
          <a:xfrm>
            <a:off x="3756592" y="2006703"/>
            <a:ext cx="437063" cy="192360"/>
          </a:xfrm>
          <a:prstGeom prst="rect">
            <a:avLst/>
          </a:prstGeom>
          <a:noFill/>
        </p:spPr>
        <p:txBody>
          <a:bodyPr wrap="square" rtlCol="0">
            <a:spAutoFit/>
          </a:bodyPr>
          <a:lstStyle/>
          <a:p>
            <a:pPr algn="ctr"/>
            <a:r>
              <a:rPr lang="en-GB" sz="650" b="1" dirty="0"/>
              <a:t>MBBC</a:t>
            </a:r>
          </a:p>
        </p:txBody>
      </p:sp>
      <p:sp>
        <p:nvSpPr>
          <p:cNvPr id="45" name="5-Point Star 44"/>
          <p:cNvSpPr/>
          <p:nvPr/>
        </p:nvSpPr>
        <p:spPr>
          <a:xfrm>
            <a:off x="3903116" y="1870524"/>
            <a:ext cx="144016" cy="134615"/>
          </a:xfrm>
          <a:prstGeom prst="star5">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600" dirty="0"/>
          </a:p>
        </p:txBody>
      </p:sp>
      <p:sp>
        <p:nvSpPr>
          <p:cNvPr id="46" name="Line Callout 1 45"/>
          <p:cNvSpPr/>
          <p:nvPr/>
        </p:nvSpPr>
        <p:spPr>
          <a:xfrm>
            <a:off x="2870200" y="3644219"/>
            <a:ext cx="1339243" cy="517644"/>
          </a:xfrm>
          <a:prstGeom prst="borderCallout1">
            <a:avLst>
              <a:gd name="adj1" fmla="val -7779"/>
              <a:gd name="adj2" fmla="val 94264"/>
              <a:gd name="adj3" fmla="val -182777"/>
              <a:gd name="adj4" fmla="val 94968"/>
            </a:avLst>
          </a:prstGeom>
          <a:solidFill>
            <a:schemeClr val="bg2"/>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b="1" dirty="0">
                <a:solidFill>
                  <a:schemeClr val="tx1"/>
                </a:solidFill>
              </a:rPr>
              <a:t>Communication Draft Common Practice on Common Gateway for EU IPO POCs </a:t>
            </a:r>
          </a:p>
        </p:txBody>
      </p:sp>
      <p:sp>
        <p:nvSpPr>
          <p:cNvPr id="47" name="Oval 46"/>
          <p:cNvSpPr/>
          <p:nvPr/>
        </p:nvSpPr>
        <p:spPr>
          <a:xfrm>
            <a:off x="5196189" y="2468162"/>
            <a:ext cx="147456" cy="100285"/>
          </a:xfrm>
          <a:prstGeom prst="ellipse">
            <a:avLst/>
          </a:prstGeom>
          <a:solidFill>
            <a:srgbClr val="C0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48" name="Picture 47"/>
          <p:cNvPicPr>
            <a:picLocks noChangeAspect="1"/>
          </p:cNvPicPr>
          <p:nvPr/>
        </p:nvPicPr>
        <p:blipFill rotWithShape="1">
          <a:blip r:embed="rId5"/>
          <a:srcRect t="43888"/>
          <a:stretch/>
        </p:blipFill>
        <p:spPr>
          <a:xfrm>
            <a:off x="4981902" y="2595559"/>
            <a:ext cx="576029" cy="147080"/>
          </a:xfrm>
          <a:prstGeom prst="rect">
            <a:avLst/>
          </a:prstGeom>
        </p:spPr>
      </p:pic>
      <p:sp>
        <p:nvSpPr>
          <p:cNvPr id="49" name="Diamond 48"/>
          <p:cNvSpPr/>
          <p:nvPr/>
        </p:nvSpPr>
        <p:spPr>
          <a:xfrm>
            <a:off x="5966162" y="2553329"/>
            <a:ext cx="144016" cy="103311"/>
          </a:xfrm>
          <a:prstGeom prst="diamond">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0" name="Line Callout 1 49"/>
          <p:cNvSpPr/>
          <p:nvPr/>
        </p:nvSpPr>
        <p:spPr>
          <a:xfrm flipH="1">
            <a:off x="5936081" y="3592397"/>
            <a:ext cx="1573039" cy="273186"/>
          </a:xfrm>
          <a:prstGeom prst="borderCallout1">
            <a:avLst>
              <a:gd name="adj1" fmla="val -6122"/>
              <a:gd name="adj2" fmla="val 93577"/>
              <a:gd name="adj3" fmla="val -337744"/>
              <a:gd name="adj4" fmla="val 93479"/>
            </a:avLst>
          </a:prstGeom>
          <a:solidFill>
            <a:schemeClr val="bg2"/>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b="1" dirty="0">
                <a:solidFill>
                  <a:schemeClr val="tx1"/>
                </a:solidFill>
              </a:rPr>
              <a:t>FINAL Common Practice document</a:t>
            </a:r>
          </a:p>
        </p:txBody>
      </p:sp>
      <p:sp>
        <p:nvSpPr>
          <p:cNvPr id="52" name="Rectangle 16"/>
          <p:cNvSpPr>
            <a:spLocks/>
          </p:cNvSpPr>
          <p:nvPr/>
        </p:nvSpPr>
        <p:spPr bwMode="auto">
          <a:xfrm>
            <a:off x="1067144" y="271164"/>
            <a:ext cx="7688494"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UltraLight"/>
              </a:rPr>
              <a:t>Convergence Project: </a:t>
            </a: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pitchFamily="2" charset="0"/>
              </a:rPr>
              <a:t>CP10. </a:t>
            </a:r>
            <a:r>
              <a:rPr lang="en-GB" sz="1100" spc="-71" dirty="0">
                <a:solidFill>
                  <a:srgbClr val="FFFFFF">
                    <a:lumMod val="65000"/>
                  </a:srgbClr>
                </a:solidFill>
                <a:latin typeface="Arial" panose="020B0604020202020204" pitchFamily="34" charset="0"/>
                <a:ea typeface="Helvetica Neue UltraLight"/>
                <a:cs typeface="Arial" panose="020B0604020202020204" pitchFamily="34" charset="0"/>
              </a:rPr>
              <a:t>Criteria for assessing disclosure of designs on the internet</a:t>
            </a:r>
          </a:p>
        </p:txBody>
      </p:sp>
      <p:sp>
        <p:nvSpPr>
          <p:cNvPr id="53" name="5-Point Star 52"/>
          <p:cNvSpPr/>
          <p:nvPr/>
        </p:nvSpPr>
        <p:spPr>
          <a:xfrm>
            <a:off x="7713826" y="1867086"/>
            <a:ext cx="198510" cy="153731"/>
          </a:xfrm>
          <a:prstGeom prst="star5">
            <a:avLst/>
          </a:prstGeom>
          <a:solidFill>
            <a:schemeClr val="accent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600" dirty="0"/>
          </a:p>
        </p:txBody>
      </p:sp>
      <p:sp>
        <p:nvSpPr>
          <p:cNvPr id="54" name="Line Callout 1 53"/>
          <p:cNvSpPr/>
          <p:nvPr/>
        </p:nvSpPr>
        <p:spPr>
          <a:xfrm>
            <a:off x="7660804" y="2691498"/>
            <a:ext cx="801918" cy="216317"/>
          </a:xfrm>
          <a:prstGeom prst="borderCallout1">
            <a:avLst>
              <a:gd name="adj1" fmla="val -4813"/>
              <a:gd name="adj2" fmla="val 20001"/>
              <a:gd name="adj3" fmla="val -285170"/>
              <a:gd name="adj4" fmla="val 18827"/>
            </a:avLst>
          </a:prstGeom>
          <a:solidFill>
            <a:schemeClr val="bg2"/>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b="1" dirty="0">
                <a:solidFill>
                  <a:schemeClr val="tx1"/>
                </a:solidFill>
              </a:rPr>
              <a:t>Implementation</a:t>
            </a:r>
          </a:p>
        </p:txBody>
      </p:sp>
      <p:sp>
        <p:nvSpPr>
          <p:cNvPr id="55" name="5-Point Star 54"/>
          <p:cNvSpPr/>
          <p:nvPr/>
        </p:nvSpPr>
        <p:spPr>
          <a:xfrm>
            <a:off x="2448013" y="4711537"/>
            <a:ext cx="198510" cy="153731"/>
          </a:xfrm>
          <a:prstGeom prst="star5">
            <a:avLst/>
          </a:prstGeom>
          <a:solidFill>
            <a:schemeClr val="accent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600" dirty="0"/>
          </a:p>
        </p:txBody>
      </p:sp>
    </p:spTree>
    <p:extLst>
      <p:ext uri="{BB962C8B-B14F-4D97-AF65-F5344CB8AC3E}">
        <p14:creationId xmlns:p14="http://schemas.microsoft.com/office/powerpoint/2010/main" val="33851751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rot="1436559">
            <a:off x="3082570" y="2402377"/>
            <a:ext cx="661136" cy="792021"/>
          </a:xfrm>
          <a:prstGeom prst="rect">
            <a:avLst/>
          </a:prstGeom>
        </p:spPr>
      </p:pic>
      <p:sp>
        <p:nvSpPr>
          <p:cNvPr id="7" name="Rectangle 6"/>
          <p:cNvSpPr/>
          <p:nvPr/>
        </p:nvSpPr>
        <p:spPr>
          <a:xfrm>
            <a:off x="1069802" y="2193144"/>
            <a:ext cx="4043218" cy="461665"/>
          </a:xfrm>
          <a:prstGeom prst="rect">
            <a:avLst/>
          </a:prstGeom>
        </p:spPr>
        <p:txBody>
          <a:bodyPr wrap="square">
            <a:spAutoFit/>
          </a:bodyPr>
          <a:lstStyle/>
          <a:p>
            <a:pPr algn="just"/>
            <a:r>
              <a:rPr lang="en-US" sz="1200" dirty="0">
                <a:solidFill>
                  <a:schemeClr val="tx2"/>
                </a:solidFill>
                <a:latin typeface="Arial" panose="020B0604020202020204" pitchFamily="34" charset="0"/>
                <a:cs typeface="Arial" panose="020B0604020202020204" pitchFamily="34" charset="0"/>
                <a:hlinkClick r:id="rId5"/>
              </a:rPr>
              <a:t>ICD 10 422 </a:t>
            </a:r>
            <a:r>
              <a:rPr lang="en-US" sz="1200" dirty="0">
                <a:solidFill>
                  <a:schemeClr val="tx2"/>
                </a:solidFill>
                <a:latin typeface="Arial" panose="020B0604020202020204" pitchFamily="34" charset="0"/>
                <a:cs typeface="Arial" panose="020B0604020202020204" pitchFamily="34" charset="0"/>
              </a:rPr>
              <a:t>of 21/02/2017 </a:t>
            </a:r>
            <a:r>
              <a:rPr lang="es-ES" sz="1200" b="1" dirty="0">
                <a:solidFill>
                  <a:schemeClr val="tx2"/>
                </a:solidFill>
                <a:latin typeface="Arial" panose="020B0604020202020204" pitchFamily="34" charset="0"/>
                <a:cs typeface="Arial" panose="020B0604020202020204" pitchFamily="34" charset="0"/>
              </a:rPr>
              <a:t>(‘Air Fresheners’)</a:t>
            </a:r>
            <a:r>
              <a:rPr lang="es-ES" sz="1200" dirty="0">
                <a:solidFill>
                  <a:schemeClr val="tx2"/>
                </a:solidFill>
                <a:latin typeface="Arial" panose="020B0604020202020204" pitchFamily="34" charset="0"/>
                <a:cs typeface="Arial" panose="020B0604020202020204" pitchFamily="34" charset="0"/>
              </a:rPr>
              <a:t>, </a:t>
            </a:r>
            <a:r>
              <a:rPr lang="en-US" sz="1200" dirty="0">
                <a:solidFill>
                  <a:srgbClr val="183D8C"/>
                </a:solidFill>
                <a:latin typeface="Arial" panose="020B0604020202020204" pitchFamily="34" charset="0"/>
                <a:cs typeface="Arial" panose="020B0604020202020204" pitchFamily="34" charset="0"/>
              </a:rPr>
              <a:t>pg. 4 - 5</a:t>
            </a:r>
            <a:r>
              <a:rPr lang="es-ES" sz="1200" b="1" dirty="0">
                <a:solidFill>
                  <a:schemeClr val="tx2"/>
                </a:solidFill>
                <a:latin typeface="Arial" panose="020B0604020202020204" pitchFamily="34" charset="0"/>
                <a:cs typeface="Arial" panose="020B0604020202020204" pitchFamily="34" charset="0"/>
              </a:rPr>
              <a:t> </a:t>
            </a:r>
          </a:p>
          <a:p>
            <a:pPr algn="just"/>
            <a:r>
              <a:rPr lang="es-ES" sz="1200" dirty="0">
                <a:solidFill>
                  <a:schemeClr val="tx2"/>
                </a:solidFill>
                <a:latin typeface="Arial" panose="020B0604020202020204" pitchFamily="34" charset="0"/>
                <a:cs typeface="Arial" panose="020B0604020202020204" pitchFamily="34" charset="0"/>
              </a:rPr>
              <a:t>EUIPO</a:t>
            </a:r>
          </a:p>
        </p:txBody>
      </p:sp>
      <p:sp>
        <p:nvSpPr>
          <p:cNvPr id="9" name="TextBox 8"/>
          <p:cNvSpPr txBox="1"/>
          <p:nvPr/>
        </p:nvSpPr>
        <p:spPr>
          <a:xfrm>
            <a:off x="1032654" y="4000437"/>
            <a:ext cx="3835302" cy="646331"/>
          </a:xfrm>
          <a:prstGeom prst="rect">
            <a:avLst/>
          </a:prstGeom>
          <a:noFill/>
        </p:spPr>
        <p:txBody>
          <a:bodyPr wrap="square" rtlCol="0">
            <a:spAutoFit/>
          </a:bodyPr>
          <a:lstStyle/>
          <a:p>
            <a:pPr algn="just"/>
            <a:r>
              <a:rPr lang="es-ES" sz="1200" dirty="0">
                <a:solidFill>
                  <a:schemeClr val="tx2"/>
                </a:solidFill>
                <a:latin typeface="Arial" panose="020B0604020202020204" pitchFamily="34" charset="0"/>
                <a:cs typeface="Arial" panose="020B0604020202020204" pitchFamily="34" charset="0"/>
                <a:hlinkClick r:id="rId6"/>
              </a:rPr>
              <a:t>R 2301/2012-3 </a:t>
            </a:r>
            <a:r>
              <a:rPr lang="es-ES" sz="1200" dirty="0">
                <a:solidFill>
                  <a:schemeClr val="tx2"/>
                </a:solidFill>
                <a:latin typeface="Arial" panose="020B0604020202020204" pitchFamily="34" charset="0"/>
                <a:cs typeface="Arial" panose="020B0604020202020204" pitchFamily="34" charset="0"/>
              </a:rPr>
              <a:t>of 12/02/2015</a:t>
            </a:r>
            <a:r>
              <a:rPr lang="es-ES" sz="1200" b="1" dirty="0">
                <a:solidFill>
                  <a:schemeClr val="tx2"/>
                </a:solidFill>
                <a:latin typeface="Arial" panose="020B0604020202020204" pitchFamily="34" charset="0"/>
                <a:cs typeface="Arial" panose="020B0604020202020204" pitchFamily="34" charset="0"/>
              </a:rPr>
              <a:t> (‘Tables’)</a:t>
            </a:r>
            <a:r>
              <a:rPr lang="es-ES" sz="1200" dirty="0">
                <a:solidFill>
                  <a:schemeClr val="tx2"/>
                </a:solidFill>
                <a:latin typeface="Arial" panose="020B0604020202020204" pitchFamily="34" charset="0"/>
                <a:cs typeface="Arial" panose="020B0604020202020204" pitchFamily="34" charset="0"/>
              </a:rPr>
              <a:t>, </a:t>
            </a:r>
            <a:r>
              <a:rPr lang="en-US" sz="1200" dirty="0">
                <a:solidFill>
                  <a:srgbClr val="183D8C"/>
                </a:solidFill>
                <a:latin typeface="Arial" panose="020B0604020202020204" pitchFamily="34" charset="0"/>
                <a:cs typeface="Arial" panose="020B0604020202020204" pitchFamily="34" charset="0"/>
              </a:rPr>
              <a:t>§ 31</a:t>
            </a:r>
            <a:r>
              <a:rPr lang="es-ES" sz="1200" b="1" dirty="0">
                <a:solidFill>
                  <a:schemeClr val="tx2"/>
                </a:solidFill>
                <a:latin typeface="Arial" panose="020B0604020202020204" pitchFamily="34" charset="0"/>
                <a:cs typeface="Arial" panose="020B0604020202020204" pitchFamily="34" charset="0"/>
              </a:rPr>
              <a:t> </a:t>
            </a:r>
          </a:p>
          <a:p>
            <a:pPr algn="just"/>
            <a:r>
              <a:rPr lang="es-ES" sz="1200" dirty="0">
                <a:solidFill>
                  <a:schemeClr val="tx2"/>
                </a:solidFill>
                <a:latin typeface="Arial" panose="020B0604020202020204" pitchFamily="34" charset="0"/>
                <a:cs typeface="Arial" panose="020B0604020202020204" pitchFamily="34" charset="0"/>
              </a:rPr>
              <a:t>EUIPO </a:t>
            </a:r>
          </a:p>
          <a:p>
            <a:endParaRPr lang="es-ES" sz="1200" dirty="0"/>
          </a:p>
        </p:txBody>
      </p:sp>
      <p:sp>
        <p:nvSpPr>
          <p:cNvPr id="8" name="Rectangle 7"/>
          <p:cNvSpPr/>
          <p:nvPr/>
        </p:nvSpPr>
        <p:spPr>
          <a:xfrm>
            <a:off x="5391514" y="2184555"/>
            <a:ext cx="3364123" cy="1815882"/>
          </a:xfrm>
          <a:prstGeom prst="rect">
            <a:avLst/>
          </a:prstGeom>
          <a:solidFill>
            <a:schemeClr val="accent1">
              <a:lumMod val="20000"/>
              <a:lumOff val="80000"/>
            </a:schemeClr>
          </a:solidFill>
        </p:spPr>
        <p:txBody>
          <a:bodyPr wrap="square">
            <a:spAutoFit/>
          </a:bodyPr>
          <a:lstStyle/>
          <a:p>
            <a:pPr marL="285750" indent="-285750" algn="just">
              <a:buFont typeface="Arial" panose="020B0604020202020204" pitchFamily="34" charset="0"/>
              <a:buChar char="•"/>
            </a:pPr>
            <a:r>
              <a:rPr lang="es-ES" sz="1400" i="1" dirty="0">
                <a:solidFill>
                  <a:srgbClr val="183D8C"/>
                </a:solidFill>
                <a:latin typeface="Arial" panose="020B0604020202020204" pitchFamily="34" charset="0"/>
                <a:cs typeface="Arial" panose="020B0604020202020204" pitchFamily="34" charset="0"/>
              </a:rPr>
              <a:t>Top-level domains in principle do not affect the possibility to find designs on the internet</a:t>
            </a:r>
          </a:p>
          <a:p>
            <a:pPr algn="just"/>
            <a:endParaRPr lang="es-ES" sz="1400" i="1" dirty="0">
              <a:solidFill>
                <a:srgbClr val="183D8C"/>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s-ES" sz="1400" i="1" dirty="0">
                <a:solidFill>
                  <a:srgbClr val="183D8C"/>
                </a:solidFill>
                <a:latin typeface="Arial" panose="020B0604020202020204" pitchFamily="34" charset="0"/>
                <a:cs typeface="Arial" panose="020B0604020202020204" pitchFamily="34" charset="0"/>
              </a:rPr>
              <a:t>They can serve as an indication as to whether the specialised circles were likely to access a website</a:t>
            </a:r>
          </a:p>
          <a:p>
            <a:pPr algn="just"/>
            <a:endParaRPr lang="es-ES" sz="1400" i="1" dirty="0">
              <a:solidFill>
                <a:srgbClr val="183D8C"/>
              </a:solidFill>
              <a:latin typeface="Arial" panose="020B0604020202020204" pitchFamily="34" charset="0"/>
              <a:cs typeface="Arial" panose="020B0604020202020204" pitchFamily="34" charset="0"/>
            </a:endParaRPr>
          </a:p>
        </p:txBody>
      </p:sp>
      <p:cxnSp>
        <p:nvCxnSpPr>
          <p:cNvPr id="15" name="Straight Connector 14"/>
          <p:cNvCxnSpPr/>
          <p:nvPr/>
        </p:nvCxnSpPr>
        <p:spPr>
          <a:xfrm>
            <a:off x="1067144" y="2073121"/>
            <a:ext cx="7688493" cy="0"/>
          </a:xfrm>
          <a:prstGeom prst="line">
            <a:avLst/>
          </a:prstGeom>
        </p:spPr>
        <p:style>
          <a:lnRef idx="2">
            <a:schemeClr val="accent1"/>
          </a:lnRef>
          <a:fillRef idx="0">
            <a:schemeClr val="accent1"/>
          </a:fillRef>
          <a:effectRef idx="1">
            <a:schemeClr val="accent1"/>
          </a:effectRef>
          <a:fontRef idx="minor">
            <a:schemeClr val="tx1"/>
          </a:fontRef>
        </p:style>
      </p:cxnSp>
      <p:sp>
        <p:nvSpPr>
          <p:cNvPr id="17" name="Rectangle 16"/>
          <p:cNvSpPr>
            <a:spLocks/>
          </p:cNvSpPr>
          <p:nvPr/>
        </p:nvSpPr>
        <p:spPr bwMode="auto">
          <a:xfrm>
            <a:off x="652210" y="1034785"/>
            <a:ext cx="8103428" cy="270030"/>
          </a:xfrm>
          <a:prstGeom prst="rect">
            <a:avLst/>
          </a:prstGeom>
          <a:noFill/>
          <a:ln w="28575">
            <a:solidFill>
              <a:schemeClr val="accent3">
                <a:lumMod val="60000"/>
                <a:lumOff val="40000"/>
              </a:schemeClr>
            </a:solidFill>
          </a:ln>
        </p:spPr>
        <p:txBody>
          <a:bodyPr lIns="0" tIns="0" rIns="0" bIns="0" anchor="ctr"/>
          <a:lstStyle/>
          <a:p>
            <a:pPr marL="85725"/>
            <a:r>
              <a:rPr lang="en-US" sz="1500" b="1" spc="-71" dirty="0">
                <a:solidFill>
                  <a:schemeClr val="accent3">
                    <a:lumMod val="50000"/>
                  </a:schemeClr>
                </a:solidFill>
                <a:latin typeface="Arial"/>
                <a:ea typeface="Open Sans" panose="020B0606030504020204" pitchFamily="34" charset="0"/>
                <a:cs typeface="Arial"/>
              </a:rPr>
              <a:t>Exceptions to the availability of designs on the internet. Relevant case-law</a:t>
            </a:r>
          </a:p>
        </p:txBody>
      </p:sp>
      <p:sp>
        <p:nvSpPr>
          <p:cNvPr id="18" name="Rectangle 17"/>
          <p:cNvSpPr>
            <a:spLocks/>
          </p:cNvSpPr>
          <p:nvPr/>
        </p:nvSpPr>
        <p:spPr bwMode="auto">
          <a:xfrm>
            <a:off x="652210" y="712099"/>
            <a:ext cx="8103428" cy="270030"/>
          </a:xfrm>
          <a:prstGeom prst="rect">
            <a:avLst/>
          </a:prstGeom>
          <a:solidFill>
            <a:srgbClr val="024DA1"/>
          </a:solidFill>
          <a:ln>
            <a:noFill/>
          </a:ln>
        </p:spPr>
        <p:txBody>
          <a:bodyPr lIns="0" tIns="0" rIns="0" bIns="0" anchor="ctr"/>
          <a:lstStyle/>
          <a:p>
            <a:pPr marL="85725"/>
            <a:r>
              <a:rPr lang="en-IE" sz="1500" b="1" spc="-71" dirty="0">
                <a:solidFill>
                  <a:srgbClr val="FFFCF6"/>
                </a:solidFill>
                <a:latin typeface="Arial"/>
                <a:ea typeface="Open Sans" panose="020B0606030504020204" pitchFamily="34" charset="0"/>
                <a:cs typeface="Arial"/>
              </a:rPr>
              <a:t>CP10: Common Practice Principles</a:t>
            </a:r>
          </a:p>
        </p:txBody>
      </p:sp>
      <p:sp>
        <p:nvSpPr>
          <p:cNvPr id="19" name="Rectangle 18"/>
          <p:cNvSpPr>
            <a:spLocks/>
          </p:cNvSpPr>
          <p:nvPr/>
        </p:nvSpPr>
        <p:spPr bwMode="auto">
          <a:xfrm rot="16200000">
            <a:off x="-1082984" y="3039615"/>
            <a:ext cx="3662774" cy="193178"/>
          </a:xfrm>
          <a:prstGeom prst="rect">
            <a:avLst/>
          </a:prstGeom>
          <a:solidFill>
            <a:schemeClr val="accent3">
              <a:lumMod val="50000"/>
            </a:schemeClr>
          </a:solidFill>
          <a:ln w="28575">
            <a:solidFill>
              <a:schemeClr val="accent3">
                <a:lumMod val="60000"/>
                <a:lumOff val="40000"/>
              </a:schemeClr>
            </a:solidFill>
          </a:ln>
        </p:spPr>
        <p:txBody>
          <a:bodyPr lIns="0" tIns="0" rIns="0" bIns="0" anchor="ctr"/>
          <a:lstStyle/>
          <a:p>
            <a:pPr marL="85725" algn="ctr"/>
            <a:r>
              <a:rPr lang="en-US" sz="1600" b="1" spc="-71" dirty="0">
                <a:solidFill>
                  <a:schemeClr val="bg1"/>
                </a:solidFill>
                <a:latin typeface="Arial"/>
                <a:ea typeface="Open Sans" panose="020B0606030504020204" pitchFamily="34" charset="0"/>
                <a:cs typeface="Arial"/>
              </a:rPr>
              <a:t>Language and Top-level Domains</a:t>
            </a:r>
          </a:p>
        </p:txBody>
      </p:sp>
      <p:sp>
        <p:nvSpPr>
          <p:cNvPr id="21" name="TextBox 20"/>
          <p:cNvSpPr txBox="1"/>
          <p:nvPr/>
        </p:nvSpPr>
        <p:spPr>
          <a:xfrm>
            <a:off x="5391514" y="1658587"/>
            <a:ext cx="1935196" cy="338554"/>
          </a:xfrm>
          <a:prstGeom prst="rect">
            <a:avLst/>
          </a:prstGeom>
          <a:noFill/>
        </p:spPr>
        <p:txBody>
          <a:bodyPr wrap="square" rtlCol="0">
            <a:spAutoFit/>
          </a:bodyPr>
          <a:lstStyle/>
          <a:p>
            <a:r>
              <a:rPr lang="es-ES" sz="1600" b="1" dirty="0">
                <a:solidFill>
                  <a:srgbClr val="002060"/>
                </a:solidFill>
                <a:latin typeface="Arial" panose="020B0604020202020204" pitchFamily="34" charset="0"/>
                <a:cs typeface="Arial" panose="020B0604020202020204" pitchFamily="34" charset="0"/>
              </a:rPr>
              <a:t>CP10</a:t>
            </a:r>
          </a:p>
        </p:txBody>
      </p:sp>
      <p:sp>
        <p:nvSpPr>
          <p:cNvPr id="11" name="Rectangle 16"/>
          <p:cNvSpPr>
            <a:spLocks/>
          </p:cNvSpPr>
          <p:nvPr/>
        </p:nvSpPr>
        <p:spPr bwMode="auto">
          <a:xfrm>
            <a:off x="1067144" y="271164"/>
            <a:ext cx="7688494"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UltraLight"/>
              </a:rPr>
              <a:t>Convergence Project: </a:t>
            </a: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pitchFamily="2" charset="0"/>
              </a:rPr>
              <a:t>CP10. </a:t>
            </a:r>
            <a:r>
              <a:rPr lang="en-GB" sz="1100" spc="-71" dirty="0">
                <a:solidFill>
                  <a:srgbClr val="FFFFFF">
                    <a:lumMod val="65000"/>
                  </a:srgbClr>
                </a:solidFill>
                <a:latin typeface="Arial" panose="020B0604020202020204" pitchFamily="34" charset="0"/>
                <a:ea typeface="Helvetica Neue UltraLight"/>
                <a:cs typeface="Arial" panose="020B0604020202020204" pitchFamily="34" charset="0"/>
              </a:rPr>
              <a:t>Criteria for assessing disclosure of designs on the internet</a:t>
            </a:r>
          </a:p>
        </p:txBody>
      </p:sp>
      <p:pic>
        <p:nvPicPr>
          <p:cNvPr id="3" name="Picture 2"/>
          <p:cNvPicPr>
            <a:picLocks noChangeAspect="1"/>
          </p:cNvPicPr>
          <p:nvPr/>
        </p:nvPicPr>
        <p:blipFill>
          <a:blip r:embed="rId7"/>
          <a:stretch>
            <a:fillRect/>
          </a:stretch>
        </p:blipFill>
        <p:spPr>
          <a:xfrm>
            <a:off x="4408619" y="3088343"/>
            <a:ext cx="591100" cy="912094"/>
          </a:xfrm>
          <a:prstGeom prst="rect">
            <a:avLst/>
          </a:prstGeom>
        </p:spPr>
      </p:pic>
      <p:pic>
        <p:nvPicPr>
          <p:cNvPr id="4" name="Picture 3"/>
          <p:cNvPicPr>
            <a:picLocks noChangeAspect="1"/>
          </p:cNvPicPr>
          <p:nvPr/>
        </p:nvPicPr>
        <p:blipFill>
          <a:blip r:embed="rId8"/>
          <a:stretch>
            <a:fillRect/>
          </a:stretch>
        </p:blipFill>
        <p:spPr>
          <a:xfrm>
            <a:off x="2950305" y="4330674"/>
            <a:ext cx="1169625" cy="611505"/>
          </a:xfrm>
          <a:prstGeom prst="rect">
            <a:avLst/>
          </a:prstGeom>
        </p:spPr>
      </p:pic>
      <p:sp>
        <p:nvSpPr>
          <p:cNvPr id="5" name="Rectangle 4"/>
          <p:cNvSpPr/>
          <p:nvPr/>
        </p:nvSpPr>
        <p:spPr>
          <a:xfrm>
            <a:off x="1069802" y="3185318"/>
            <a:ext cx="3929917" cy="461665"/>
          </a:xfrm>
          <a:prstGeom prst="rect">
            <a:avLst/>
          </a:prstGeom>
        </p:spPr>
        <p:txBody>
          <a:bodyPr wrap="square">
            <a:spAutoFit/>
          </a:bodyPr>
          <a:lstStyle/>
          <a:p>
            <a:pPr algn="just"/>
            <a:r>
              <a:rPr lang="en-US" sz="1200" dirty="0">
                <a:solidFill>
                  <a:schemeClr val="tx2"/>
                </a:solidFill>
                <a:latin typeface="Arial" panose="020B0604020202020204" pitchFamily="34" charset="0"/>
                <a:cs typeface="Arial" panose="020B0604020202020204" pitchFamily="34" charset="0"/>
                <a:hlinkClick r:id="rId9"/>
              </a:rPr>
              <a:t>ICD No 10 113 </a:t>
            </a:r>
            <a:r>
              <a:rPr lang="en-US" sz="1200" dirty="0">
                <a:solidFill>
                  <a:schemeClr val="tx2"/>
                </a:solidFill>
                <a:latin typeface="Arial" panose="020B0604020202020204" pitchFamily="34" charset="0"/>
                <a:cs typeface="Arial" panose="020B0604020202020204" pitchFamily="34" charset="0"/>
              </a:rPr>
              <a:t>of 18/05/2017 </a:t>
            </a:r>
            <a:r>
              <a:rPr lang="en-US" sz="1200" b="1" dirty="0">
                <a:solidFill>
                  <a:schemeClr val="tx2"/>
                </a:solidFill>
                <a:latin typeface="Arial" panose="020B0604020202020204" pitchFamily="34" charset="0"/>
                <a:cs typeface="Arial" panose="020B0604020202020204" pitchFamily="34" charset="0"/>
              </a:rPr>
              <a:t>(‘Doors’)</a:t>
            </a:r>
            <a:r>
              <a:rPr lang="en-US" sz="1200" dirty="0">
                <a:solidFill>
                  <a:schemeClr val="tx2"/>
                </a:solidFill>
                <a:latin typeface="Arial" panose="020B0604020202020204" pitchFamily="34" charset="0"/>
                <a:cs typeface="Arial" panose="020B0604020202020204" pitchFamily="34" charset="0"/>
              </a:rPr>
              <a:t>, </a:t>
            </a:r>
            <a:r>
              <a:rPr lang="en-US" sz="1200" dirty="0">
                <a:solidFill>
                  <a:srgbClr val="183D8C"/>
                </a:solidFill>
                <a:latin typeface="Arial" panose="020B0604020202020204" pitchFamily="34" charset="0"/>
                <a:cs typeface="Arial" panose="020B0604020202020204" pitchFamily="34" charset="0"/>
              </a:rPr>
              <a:t>pg. 3</a:t>
            </a:r>
            <a:endParaRPr lang="en-US" sz="1200" b="1" dirty="0">
              <a:solidFill>
                <a:schemeClr val="tx2"/>
              </a:solidFill>
              <a:latin typeface="Arial" panose="020B0604020202020204" pitchFamily="34" charset="0"/>
              <a:cs typeface="Arial" panose="020B0604020202020204" pitchFamily="34" charset="0"/>
            </a:endParaRPr>
          </a:p>
          <a:p>
            <a:pPr algn="just"/>
            <a:r>
              <a:rPr lang="en-US" sz="1200" dirty="0">
                <a:solidFill>
                  <a:schemeClr val="tx2"/>
                </a:solidFill>
                <a:latin typeface="Arial" panose="020B0604020202020204" pitchFamily="34" charset="0"/>
                <a:cs typeface="Arial" panose="020B0604020202020204" pitchFamily="34" charset="0"/>
              </a:rPr>
              <a:t>EUIPO </a:t>
            </a:r>
          </a:p>
        </p:txBody>
      </p:sp>
    </p:spTree>
    <p:extLst>
      <p:ext uri="{BB962C8B-B14F-4D97-AF65-F5344CB8AC3E}">
        <p14:creationId xmlns:p14="http://schemas.microsoft.com/office/powerpoint/2010/main" val="15907500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a:spLocks/>
          </p:cNvSpPr>
          <p:nvPr/>
        </p:nvSpPr>
        <p:spPr bwMode="auto">
          <a:xfrm>
            <a:off x="651813" y="748545"/>
            <a:ext cx="8103428" cy="270030"/>
          </a:xfrm>
          <a:prstGeom prst="rect">
            <a:avLst/>
          </a:prstGeom>
          <a:solidFill>
            <a:srgbClr val="024DA1"/>
          </a:solidFill>
          <a:ln>
            <a:noFill/>
          </a:ln>
        </p:spPr>
        <p:txBody>
          <a:bodyPr lIns="0" tIns="0" rIns="0" bIns="0" anchor="ctr"/>
          <a:lstStyle/>
          <a:p>
            <a:pPr marL="85725"/>
            <a:r>
              <a:rPr lang="en-IE" sz="1500" b="1" spc="-71" dirty="0">
                <a:solidFill>
                  <a:srgbClr val="FFFCF6"/>
                </a:solidFill>
                <a:latin typeface="Arial"/>
                <a:ea typeface="Open Sans" panose="020B0606030504020204" pitchFamily="34" charset="0"/>
                <a:cs typeface="Arial"/>
              </a:rPr>
              <a:t>CP10: Common Practice Principles</a:t>
            </a:r>
          </a:p>
        </p:txBody>
      </p:sp>
      <p:sp>
        <p:nvSpPr>
          <p:cNvPr id="4" name="Rectangle 3"/>
          <p:cNvSpPr/>
          <p:nvPr/>
        </p:nvSpPr>
        <p:spPr>
          <a:xfrm>
            <a:off x="968289" y="2117012"/>
            <a:ext cx="8103428" cy="2062103"/>
          </a:xfrm>
          <a:prstGeom prst="rect">
            <a:avLst/>
          </a:prstGeom>
        </p:spPr>
        <p:txBody>
          <a:bodyPr wrap="square">
            <a:spAutoFit/>
          </a:bodyPr>
          <a:lstStyle/>
          <a:p>
            <a:r>
              <a:rPr lang="en-US" sz="1600" dirty="0">
                <a:solidFill>
                  <a:schemeClr val="tx2"/>
                </a:solidFill>
                <a:latin typeface="Arial" panose="020B0604020202020204" pitchFamily="34" charset="0"/>
                <a:cs typeface="Arial" panose="020B0604020202020204" pitchFamily="34" charset="0"/>
              </a:rPr>
              <a:t>Assess the possibility for the specialized circle to find the prior art on the internet</a:t>
            </a:r>
          </a:p>
          <a:p>
            <a:endParaRPr lang="en-US" sz="1600" dirty="0">
              <a:solidFill>
                <a:schemeClr val="tx2"/>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1600" dirty="0">
                <a:solidFill>
                  <a:schemeClr val="tx2"/>
                </a:solidFill>
                <a:latin typeface="Arial" panose="020B0604020202020204" pitchFamily="34" charset="0"/>
                <a:cs typeface="Arial" panose="020B0604020202020204" pitchFamily="34" charset="0"/>
              </a:rPr>
              <a:t>Consider whether the site was technically accessible</a:t>
            </a:r>
          </a:p>
          <a:p>
            <a:pPr marL="742950" lvl="1" indent="-285750">
              <a:buFont typeface="Arial" panose="020B0604020202020204" pitchFamily="34" charset="0"/>
              <a:buChar char="•"/>
            </a:pPr>
            <a:endParaRPr lang="en-US" sz="1600" dirty="0">
              <a:solidFill>
                <a:schemeClr val="tx2"/>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1600" dirty="0">
                <a:solidFill>
                  <a:schemeClr val="tx2"/>
                </a:solidFill>
                <a:latin typeface="Arial" panose="020B0604020202020204" pitchFamily="34" charset="0"/>
                <a:cs typeface="Arial" panose="020B0604020202020204" pitchFamily="34" charset="0"/>
              </a:rPr>
              <a:t>Customs/behaviours in the normal course of business </a:t>
            </a:r>
          </a:p>
          <a:p>
            <a:pPr marL="742950" lvl="1" indent="-285750">
              <a:buFont typeface="Arial" panose="020B0604020202020204" pitchFamily="34" charset="0"/>
              <a:buChar char="•"/>
            </a:pPr>
            <a:endParaRPr lang="en-US" sz="1600" dirty="0">
              <a:solidFill>
                <a:schemeClr val="tx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600" dirty="0">
              <a:solidFill>
                <a:schemeClr val="tx2"/>
              </a:solidFill>
              <a:latin typeface="Arial" panose="020B0604020202020204" pitchFamily="34" charset="0"/>
              <a:cs typeface="Arial" panose="020B0604020202020204" pitchFamily="34" charset="0"/>
            </a:endParaRPr>
          </a:p>
          <a:p>
            <a:pPr marL="1200150" lvl="2" indent="-285750">
              <a:buFont typeface="Arial" panose="020B0604020202020204" pitchFamily="34" charset="0"/>
              <a:buChar char="•"/>
            </a:pPr>
            <a:endParaRPr lang="en-US" sz="1600" dirty="0">
              <a:solidFill>
                <a:schemeClr val="tx2"/>
              </a:solidFill>
              <a:latin typeface="Arial" panose="020B0604020202020204" pitchFamily="34" charset="0"/>
              <a:cs typeface="Arial" panose="020B0604020202020204" pitchFamily="34" charset="0"/>
            </a:endParaRPr>
          </a:p>
        </p:txBody>
      </p:sp>
      <p:sp>
        <p:nvSpPr>
          <p:cNvPr id="7" name="Rectangle 6"/>
          <p:cNvSpPr>
            <a:spLocks/>
          </p:cNvSpPr>
          <p:nvPr/>
        </p:nvSpPr>
        <p:spPr bwMode="auto">
          <a:xfrm>
            <a:off x="652210" y="1069650"/>
            <a:ext cx="8103428" cy="270030"/>
          </a:xfrm>
          <a:prstGeom prst="rect">
            <a:avLst/>
          </a:prstGeom>
          <a:noFill/>
          <a:ln w="28575">
            <a:solidFill>
              <a:schemeClr val="accent3">
                <a:lumMod val="60000"/>
                <a:lumOff val="40000"/>
              </a:schemeClr>
            </a:solidFill>
          </a:ln>
        </p:spPr>
        <p:txBody>
          <a:bodyPr lIns="0" tIns="0" rIns="0" bIns="0" anchor="ctr"/>
          <a:lstStyle/>
          <a:p>
            <a:pPr marL="85725"/>
            <a:r>
              <a:rPr lang="en-US" sz="1500" b="1" spc="-71" dirty="0">
                <a:solidFill>
                  <a:schemeClr val="accent3">
                    <a:lumMod val="50000"/>
                  </a:schemeClr>
                </a:solidFill>
                <a:latin typeface="Arial"/>
                <a:ea typeface="Open Sans" panose="020B0606030504020204" pitchFamily="34" charset="0"/>
                <a:cs typeface="Arial"/>
              </a:rPr>
              <a:t>Exceptions to the availability of designs on the internet</a:t>
            </a:r>
          </a:p>
        </p:txBody>
      </p:sp>
      <p:sp>
        <p:nvSpPr>
          <p:cNvPr id="10" name="Rectangle 9"/>
          <p:cNvSpPr/>
          <p:nvPr/>
        </p:nvSpPr>
        <p:spPr>
          <a:xfrm>
            <a:off x="1314677" y="1496198"/>
            <a:ext cx="4041710" cy="307777"/>
          </a:xfrm>
          <a:prstGeom prst="rect">
            <a:avLst/>
          </a:prstGeom>
        </p:spPr>
        <p:txBody>
          <a:bodyPr wrap="square">
            <a:spAutoFit/>
          </a:bodyPr>
          <a:lstStyle/>
          <a:p>
            <a:r>
              <a:rPr lang="en-GB" sz="1400" b="1" dirty="0">
                <a:solidFill>
                  <a:schemeClr val="bg1"/>
                </a:solidFill>
                <a:latin typeface="Arial" panose="020B0604020202020204" pitchFamily="34" charset="0"/>
                <a:cs typeface="Arial" panose="020B0604020202020204" pitchFamily="34" charset="0"/>
              </a:rPr>
              <a:t>Searchability</a:t>
            </a:r>
          </a:p>
        </p:txBody>
      </p:sp>
      <p:sp>
        <p:nvSpPr>
          <p:cNvPr id="19" name="Rectangle 16"/>
          <p:cNvSpPr>
            <a:spLocks/>
          </p:cNvSpPr>
          <p:nvPr/>
        </p:nvSpPr>
        <p:spPr bwMode="auto">
          <a:xfrm>
            <a:off x="1067144" y="271164"/>
            <a:ext cx="7688494"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UltraLight"/>
              </a:rPr>
              <a:t>Convergence Project: </a:t>
            </a: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pitchFamily="2" charset="0"/>
              </a:rPr>
              <a:t>CP10. </a:t>
            </a:r>
            <a:r>
              <a:rPr lang="en-GB" sz="1100" spc="-71" dirty="0">
                <a:solidFill>
                  <a:srgbClr val="FFFFFF">
                    <a:lumMod val="65000"/>
                  </a:srgbClr>
                </a:solidFill>
                <a:latin typeface="Arial" panose="020B0604020202020204" pitchFamily="34" charset="0"/>
                <a:ea typeface="Helvetica Neue UltraLight"/>
                <a:cs typeface="Arial" panose="020B0604020202020204" pitchFamily="34" charset="0"/>
              </a:rPr>
              <a:t>Criteria for assessing disclosure of designs on the internet</a:t>
            </a:r>
          </a:p>
        </p:txBody>
      </p:sp>
      <p:sp>
        <p:nvSpPr>
          <p:cNvPr id="20" name="Rectangle 19"/>
          <p:cNvSpPr>
            <a:spLocks/>
          </p:cNvSpPr>
          <p:nvPr/>
        </p:nvSpPr>
        <p:spPr bwMode="auto">
          <a:xfrm rot="16200000">
            <a:off x="-1065553" y="3057045"/>
            <a:ext cx="3627911" cy="193179"/>
          </a:xfrm>
          <a:prstGeom prst="rect">
            <a:avLst/>
          </a:prstGeom>
          <a:solidFill>
            <a:schemeClr val="accent3">
              <a:lumMod val="50000"/>
            </a:schemeClr>
          </a:solidFill>
          <a:ln w="28575">
            <a:solidFill>
              <a:schemeClr val="accent3">
                <a:lumMod val="60000"/>
                <a:lumOff val="40000"/>
              </a:schemeClr>
            </a:solidFill>
          </a:ln>
        </p:spPr>
        <p:txBody>
          <a:bodyPr lIns="0" tIns="0" rIns="0" bIns="0" anchor="ctr"/>
          <a:lstStyle/>
          <a:p>
            <a:pPr marL="85725" algn="ctr"/>
            <a:r>
              <a:rPr lang="en-US" sz="1500" b="1" spc="-71" dirty="0">
                <a:solidFill>
                  <a:schemeClr val="bg1"/>
                </a:solidFill>
                <a:latin typeface="Arial"/>
                <a:ea typeface="Open Sans" panose="020B0606030504020204" pitchFamily="34" charset="0"/>
                <a:cs typeface="Arial"/>
              </a:rPr>
              <a:t>Searchability</a:t>
            </a: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r="75219" b="45482"/>
          <a:stretch/>
        </p:blipFill>
        <p:spPr>
          <a:xfrm>
            <a:off x="7254240" y="3077854"/>
            <a:ext cx="1135380" cy="1471285"/>
          </a:xfrm>
          <a:prstGeom prst="rect">
            <a:avLst/>
          </a:prstGeom>
          <a:scene3d>
            <a:camera prst="orthographicFront">
              <a:rot lat="19799980" lon="21299981" rev="4199996"/>
            </a:camera>
            <a:lightRig rig="threePt" dir="t"/>
          </a:scene3d>
          <a:sp3d prstMaterial="metal"/>
        </p:spPr>
      </p:pic>
    </p:spTree>
    <p:extLst>
      <p:ext uri="{BB962C8B-B14F-4D97-AF65-F5344CB8AC3E}">
        <p14:creationId xmlns:p14="http://schemas.microsoft.com/office/powerpoint/2010/main" val="19819087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a:spLocks/>
          </p:cNvSpPr>
          <p:nvPr/>
        </p:nvSpPr>
        <p:spPr bwMode="auto">
          <a:xfrm>
            <a:off x="651813" y="710901"/>
            <a:ext cx="8103428" cy="270030"/>
          </a:xfrm>
          <a:prstGeom prst="rect">
            <a:avLst/>
          </a:prstGeom>
          <a:solidFill>
            <a:srgbClr val="024DA1"/>
          </a:solidFill>
          <a:ln>
            <a:noFill/>
          </a:ln>
        </p:spPr>
        <p:txBody>
          <a:bodyPr lIns="0" tIns="0" rIns="0" bIns="0" anchor="ctr"/>
          <a:lstStyle/>
          <a:p>
            <a:pPr marL="85725"/>
            <a:r>
              <a:rPr lang="en-IE" sz="1500" b="1" spc="-71" dirty="0">
                <a:solidFill>
                  <a:srgbClr val="FFFCF6"/>
                </a:solidFill>
                <a:latin typeface="Arial"/>
                <a:ea typeface="Open Sans" panose="020B0606030504020204" pitchFamily="34" charset="0"/>
                <a:cs typeface="Arial"/>
              </a:rPr>
              <a:t>CP10: Common Practice Principles</a:t>
            </a:r>
          </a:p>
        </p:txBody>
      </p:sp>
      <p:sp>
        <p:nvSpPr>
          <p:cNvPr id="4" name="Rectangle 3"/>
          <p:cNvSpPr/>
          <p:nvPr/>
        </p:nvSpPr>
        <p:spPr>
          <a:xfrm>
            <a:off x="514307" y="1627776"/>
            <a:ext cx="8103429" cy="1668214"/>
          </a:xfrm>
          <a:prstGeom prst="rect">
            <a:avLst/>
          </a:prstGeom>
        </p:spPr>
        <p:txBody>
          <a:bodyPr wrap="square">
            <a:spAutoFit/>
          </a:bodyPr>
          <a:lstStyle/>
          <a:p>
            <a:pPr lvl="1" algn="just"/>
            <a:r>
              <a:rPr lang="en-US" sz="1400" dirty="0">
                <a:solidFill>
                  <a:schemeClr val="tx2"/>
                </a:solidFill>
                <a:latin typeface="Arial" panose="020B0604020202020204" pitchFamily="34" charset="0"/>
                <a:cs typeface="Arial" panose="020B0604020202020204" pitchFamily="34" charset="0"/>
              </a:rPr>
              <a:t>Regulation (EU) 2018/302 (Geo-blocking regulation) aims to give all EU consumers equal rights to access a trader's goods or services, under the same terms, irrespective of their location</a:t>
            </a:r>
          </a:p>
          <a:p>
            <a:pPr marL="1200150" lvl="2" indent="-285750" algn="just">
              <a:lnSpc>
                <a:spcPct val="150000"/>
              </a:lnSpc>
              <a:buFont typeface="Arial" panose="020B0604020202020204" pitchFamily="34" charset="0"/>
              <a:buChar char="•"/>
            </a:pPr>
            <a:r>
              <a:rPr lang="en-US" sz="1400" dirty="0">
                <a:solidFill>
                  <a:schemeClr val="tx2"/>
                </a:solidFill>
                <a:latin typeface="Arial" panose="020B0604020202020204" pitchFamily="34" charset="0"/>
                <a:cs typeface="Arial" panose="020B0604020202020204" pitchFamily="34" charset="0"/>
              </a:rPr>
              <a:t>Restricted access to premium multimedia contents</a:t>
            </a:r>
          </a:p>
          <a:p>
            <a:pPr marL="1200150" lvl="2" indent="-285750" algn="just">
              <a:lnSpc>
                <a:spcPct val="150000"/>
              </a:lnSpc>
              <a:buFont typeface="Arial" panose="020B0604020202020204" pitchFamily="34" charset="0"/>
              <a:buChar char="•"/>
            </a:pPr>
            <a:r>
              <a:rPr lang="en-US" sz="1400" dirty="0">
                <a:solidFill>
                  <a:schemeClr val="tx2"/>
                </a:solidFill>
                <a:latin typeface="Arial" panose="020B0604020202020204" pitchFamily="34" charset="0"/>
                <a:cs typeface="Arial" panose="020B0604020202020204" pitchFamily="34" charset="0"/>
              </a:rPr>
              <a:t>Block malicious traffic</a:t>
            </a:r>
          </a:p>
          <a:p>
            <a:pPr marL="1200150" lvl="2" indent="-285750" algn="just">
              <a:lnSpc>
                <a:spcPct val="150000"/>
              </a:lnSpc>
              <a:buFont typeface="Arial" panose="020B0604020202020204" pitchFamily="34" charset="0"/>
              <a:buChar char="•"/>
            </a:pPr>
            <a:r>
              <a:rPr lang="en-US" sz="1400" dirty="0">
                <a:solidFill>
                  <a:schemeClr val="tx2"/>
                </a:solidFill>
                <a:latin typeface="Arial" panose="020B0604020202020204" pitchFamily="34" charset="0"/>
                <a:cs typeface="Arial" panose="020B0604020202020204" pitchFamily="34" charset="0"/>
              </a:rPr>
              <a:t>Enforcement of price discrimination</a:t>
            </a:r>
          </a:p>
        </p:txBody>
      </p:sp>
      <p:sp>
        <p:nvSpPr>
          <p:cNvPr id="7" name="Rectangle 6"/>
          <p:cNvSpPr>
            <a:spLocks/>
          </p:cNvSpPr>
          <p:nvPr/>
        </p:nvSpPr>
        <p:spPr bwMode="auto">
          <a:xfrm>
            <a:off x="651813" y="1026751"/>
            <a:ext cx="8103428" cy="270030"/>
          </a:xfrm>
          <a:prstGeom prst="rect">
            <a:avLst/>
          </a:prstGeom>
          <a:noFill/>
          <a:ln w="28575">
            <a:solidFill>
              <a:schemeClr val="accent3">
                <a:lumMod val="60000"/>
                <a:lumOff val="40000"/>
              </a:schemeClr>
            </a:solidFill>
          </a:ln>
        </p:spPr>
        <p:txBody>
          <a:bodyPr lIns="0" tIns="0" rIns="0" bIns="0" anchor="ctr"/>
          <a:lstStyle/>
          <a:p>
            <a:pPr marL="85725"/>
            <a:r>
              <a:rPr lang="en-US" sz="1500" b="1" spc="-71" dirty="0">
                <a:solidFill>
                  <a:schemeClr val="accent3">
                    <a:lumMod val="50000"/>
                  </a:schemeClr>
                </a:solidFill>
                <a:latin typeface="Arial"/>
                <a:ea typeface="Open Sans" panose="020B0606030504020204" pitchFamily="34" charset="0"/>
                <a:cs typeface="Arial"/>
              </a:rPr>
              <a:t>Exceptions to the availability of designs on the internet</a:t>
            </a:r>
          </a:p>
        </p:txBody>
      </p:sp>
      <p:sp>
        <p:nvSpPr>
          <p:cNvPr id="18" name="Rectangle 16"/>
          <p:cNvSpPr>
            <a:spLocks/>
          </p:cNvSpPr>
          <p:nvPr/>
        </p:nvSpPr>
        <p:spPr bwMode="auto">
          <a:xfrm>
            <a:off x="1067144" y="271164"/>
            <a:ext cx="7688494"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UltraLight"/>
              </a:rPr>
              <a:t>Convergence Project: </a:t>
            </a: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pitchFamily="2" charset="0"/>
              </a:rPr>
              <a:t>CP10. </a:t>
            </a:r>
            <a:r>
              <a:rPr lang="en-GB" sz="1100" spc="-71" dirty="0">
                <a:solidFill>
                  <a:srgbClr val="FFFFFF">
                    <a:lumMod val="65000"/>
                  </a:srgbClr>
                </a:solidFill>
                <a:latin typeface="Arial" panose="020B0604020202020204" pitchFamily="34" charset="0"/>
                <a:ea typeface="Helvetica Neue UltraLight"/>
                <a:cs typeface="Arial" panose="020B0604020202020204" pitchFamily="34" charset="0"/>
              </a:rPr>
              <a:t>Criteria for assessing disclosure of designs on the internet</a:t>
            </a:r>
          </a:p>
        </p:txBody>
      </p:sp>
      <p:sp>
        <p:nvSpPr>
          <p:cNvPr id="19" name="Rectangle 18"/>
          <p:cNvSpPr>
            <a:spLocks/>
          </p:cNvSpPr>
          <p:nvPr/>
        </p:nvSpPr>
        <p:spPr bwMode="auto">
          <a:xfrm rot="16200000">
            <a:off x="-1087003" y="3035596"/>
            <a:ext cx="3670811" cy="193179"/>
          </a:xfrm>
          <a:prstGeom prst="rect">
            <a:avLst/>
          </a:prstGeom>
          <a:solidFill>
            <a:schemeClr val="accent3">
              <a:lumMod val="50000"/>
            </a:schemeClr>
          </a:solidFill>
          <a:ln w="28575">
            <a:solidFill>
              <a:schemeClr val="accent3">
                <a:lumMod val="60000"/>
                <a:lumOff val="40000"/>
              </a:schemeClr>
            </a:solidFill>
          </a:ln>
        </p:spPr>
        <p:txBody>
          <a:bodyPr lIns="0" tIns="0" rIns="0" bIns="0" anchor="ctr"/>
          <a:lstStyle/>
          <a:p>
            <a:pPr marL="85725" algn="ctr"/>
            <a:r>
              <a:rPr lang="en-US" sz="1500" b="1" spc="-71" dirty="0">
                <a:solidFill>
                  <a:schemeClr val="bg1"/>
                </a:solidFill>
                <a:latin typeface="Arial"/>
                <a:ea typeface="Open Sans" panose="020B0606030504020204" pitchFamily="34" charset="0"/>
                <a:cs typeface="Arial"/>
              </a:rPr>
              <a:t>Geo-blocking</a:t>
            </a:r>
          </a:p>
        </p:txBody>
      </p:sp>
      <p:sp>
        <p:nvSpPr>
          <p:cNvPr id="5" name="AutoShape 11" descr="Image result for x mark symbo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nvGrpSpPr>
          <p:cNvPr id="10" name="Group 9"/>
          <p:cNvGrpSpPr/>
          <p:nvPr/>
        </p:nvGrpSpPr>
        <p:grpSpPr>
          <a:xfrm>
            <a:off x="6699317" y="2411794"/>
            <a:ext cx="1682543" cy="2266936"/>
            <a:chOff x="7072697" y="2357452"/>
            <a:chExt cx="1682543" cy="2266936"/>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2697" y="2964180"/>
              <a:ext cx="1682543" cy="1660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 7"/>
            <p:cNvGrpSpPr/>
            <p:nvPr/>
          </p:nvGrpSpPr>
          <p:grpSpPr>
            <a:xfrm>
              <a:off x="7399481" y="2357452"/>
              <a:ext cx="1100493" cy="1064951"/>
              <a:chOff x="4703525" y="2909888"/>
              <a:chExt cx="1714500" cy="171450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03525" y="2909888"/>
                <a:ext cx="1714500" cy="1714500"/>
              </a:xfrm>
              <a:prstGeom prst="rect">
                <a:avLst/>
              </a:prstGeom>
            </p:spPr>
          </p:pic>
          <p:pic>
            <p:nvPicPr>
              <p:cNvPr id="2060"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45450" y="3261858"/>
                <a:ext cx="430648" cy="430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Tree>
    <p:extLst>
      <p:ext uri="{BB962C8B-B14F-4D97-AF65-F5344CB8AC3E}">
        <p14:creationId xmlns:p14="http://schemas.microsoft.com/office/powerpoint/2010/main" val="5438653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5"/>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custDataLst>
              <p:tags r:id="rId2"/>
            </p:custDataLst>
          </p:nvPr>
        </p:nvPicPr>
        <p:blipFill rotWithShape="1">
          <a:blip r:embed="rId6">
            <a:extLst>
              <a:ext uri="{28A0092B-C50C-407E-A947-70E740481C1C}">
                <a14:useLocalDpi xmlns:a14="http://schemas.microsoft.com/office/drawing/2010/main" val="0"/>
              </a:ext>
            </a:extLst>
          </a:blip>
          <a:srcRect l="10355" t="7158" r="4541" b="8062"/>
          <a:stretch/>
        </p:blipFill>
        <p:spPr>
          <a:xfrm>
            <a:off x="6644641" y="2849879"/>
            <a:ext cx="2004060" cy="1905001"/>
          </a:xfrm>
          <a:prstGeom prst="rect">
            <a:avLst/>
          </a:prstGeom>
        </p:spPr>
      </p:pic>
      <p:sp>
        <p:nvSpPr>
          <p:cNvPr id="3" name="Rectangle 2"/>
          <p:cNvSpPr>
            <a:spLocks/>
          </p:cNvSpPr>
          <p:nvPr/>
        </p:nvSpPr>
        <p:spPr bwMode="auto">
          <a:xfrm>
            <a:off x="651813" y="735750"/>
            <a:ext cx="8103428" cy="270030"/>
          </a:xfrm>
          <a:prstGeom prst="rect">
            <a:avLst/>
          </a:prstGeom>
          <a:solidFill>
            <a:srgbClr val="024DA1"/>
          </a:solidFill>
          <a:ln>
            <a:noFill/>
          </a:ln>
        </p:spPr>
        <p:txBody>
          <a:bodyPr lIns="0" tIns="0" rIns="0" bIns="0" anchor="ctr"/>
          <a:lstStyle/>
          <a:p>
            <a:pPr marL="85725"/>
            <a:r>
              <a:rPr lang="en-IE" sz="1500" b="1" spc="-71" dirty="0">
                <a:solidFill>
                  <a:srgbClr val="FFFCF6"/>
                </a:solidFill>
                <a:latin typeface="Arial"/>
                <a:ea typeface="Open Sans" panose="020B0606030504020204" pitchFamily="34" charset="0"/>
                <a:cs typeface="Arial"/>
              </a:rPr>
              <a:t>CP10: Common Practice Principles</a:t>
            </a:r>
          </a:p>
        </p:txBody>
      </p:sp>
      <p:sp>
        <p:nvSpPr>
          <p:cNvPr id="4" name="Rectangle 3"/>
          <p:cNvSpPr/>
          <p:nvPr/>
        </p:nvSpPr>
        <p:spPr>
          <a:xfrm>
            <a:off x="1067144" y="1915838"/>
            <a:ext cx="7612308" cy="1815882"/>
          </a:xfrm>
          <a:prstGeom prst="rect">
            <a:avLst/>
          </a:prstGeom>
        </p:spPr>
        <p:txBody>
          <a:bodyPr wrap="square">
            <a:spAutoFit/>
          </a:bodyPr>
          <a:lstStyle/>
          <a:p>
            <a:r>
              <a:rPr lang="en-US" sz="1400" dirty="0">
                <a:solidFill>
                  <a:schemeClr val="tx2"/>
                </a:solidFill>
                <a:latin typeface="Arial" panose="020B0604020202020204" pitchFamily="34" charset="0"/>
                <a:cs typeface="Arial" panose="020B0604020202020204" pitchFamily="34" charset="0"/>
              </a:rPr>
              <a:t>Designs disclosed under explicit/implicit confidentiality conditions will not constitute disclosure</a:t>
            </a:r>
          </a:p>
          <a:p>
            <a:endParaRPr lang="en-US" sz="1400" dirty="0">
              <a:solidFill>
                <a:schemeClr val="tx2"/>
              </a:solidFill>
              <a:latin typeface="Arial" panose="020B0604020202020204" pitchFamily="34" charset="0"/>
              <a:cs typeface="Arial" panose="020B0604020202020204" pitchFamily="34" charset="0"/>
            </a:endParaRPr>
          </a:p>
          <a:p>
            <a:pPr>
              <a:lnSpc>
                <a:spcPct val="150000"/>
              </a:lnSpc>
            </a:pPr>
            <a:r>
              <a:rPr lang="en-US" sz="1400" dirty="0">
                <a:solidFill>
                  <a:schemeClr val="tx2"/>
                </a:solidFill>
                <a:latin typeface="Arial" panose="020B0604020202020204" pitchFamily="34" charset="0"/>
                <a:cs typeface="Arial" panose="020B0604020202020204" pitchFamily="34" charset="0"/>
              </a:rPr>
              <a:t>Circumstances that might affect the effectiveness of the confidentiality claim in an e-mail:</a:t>
            </a:r>
          </a:p>
          <a:p>
            <a:pPr marL="742950" lvl="1" indent="-285750">
              <a:lnSpc>
                <a:spcPct val="150000"/>
              </a:lnSpc>
              <a:buFont typeface="Arial" panose="020B0604020202020204" pitchFamily="34" charset="0"/>
              <a:buChar char="•"/>
            </a:pPr>
            <a:r>
              <a:rPr lang="en-US" sz="1400" dirty="0">
                <a:solidFill>
                  <a:schemeClr val="tx2"/>
                </a:solidFill>
                <a:latin typeface="Arial" panose="020B0604020202020204" pitchFamily="34" charset="0"/>
                <a:cs typeface="Arial" panose="020B0604020202020204" pitchFamily="34" charset="0"/>
              </a:rPr>
              <a:t>contents</a:t>
            </a:r>
          </a:p>
          <a:p>
            <a:pPr marL="742950" lvl="1" indent="-285750">
              <a:lnSpc>
                <a:spcPct val="150000"/>
              </a:lnSpc>
              <a:buFont typeface="Arial" panose="020B0604020202020204" pitchFamily="34" charset="0"/>
              <a:buChar char="•"/>
            </a:pPr>
            <a:r>
              <a:rPr lang="en-US" sz="1400" dirty="0">
                <a:solidFill>
                  <a:schemeClr val="tx2"/>
                </a:solidFill>
                <a:latin typeface="Arial" panose="020B0604020202020204" pitchFamily="34" charset="0"/>
                <a:cs typeface="Arial" panose="020B0604020202020204" pitchFamily="34" charset="0"/>
              </a:rPr>
              <a:t>purpose</a:t>
            </a:r>
          </a:p>
          <a:p>
            <a:pPr marL="742950" lvl="1" indent="-285750">
              <a:lnSpc>
                <a:spcPct val="150000"/>
              </a:lnSpc>
              <a:buFont typeface="Arial" panose="020B0604020202020204" pitchFamily="34" charset="0"/>
              <a:buChar char="•"/>
            </a:pPr>
            <a:r>
              <a:rPr lang="en-US" sz="1400" dirty="0">
                <a:solidFill>
                  <a:schemeClr val="tx2"/>
                </a:solidFill>
                <a:latin typeface="Arial" panose="020B0604020202020204" pitchFamily="34" charset="0"/>
                <a:cs typeface="Arial" panose="020B0604020202020204" pitchFamily="34" charset="0"/>
              </a:rPr>
              <a:t>recipients</a:t>
            </a:r>
          </a:p>
        </p:txBody>
      </p:sp>
      <p:sp>
        <p:nvSpPr>
          <p:cNvPr id="6" name="Rectangle 5"/>
          <p:cNvSpPr>
            <a:spLocks/>
          </p:cNvSpPr>
          <p:nvPr/>
        </p:nvSpPr>
        <p:spPr bwMode="auto">
          <a:xfrm>
            <a:off x="651813" y="1061564"/>
            <a:ext cx="8103428" cy="270030"/>
          </a:xfrm>
          <a:prstGeom prst="rect">
            <a:avLst/>
          </a:prstGeom>
          <a:noFill/>
          <a:ln w="28575">
            <a:solidFill>
              <a:schemeClr val="accent3">
                <a:lumMod val="60000"/>
                <a:lumOff val="40000"/>
              </a:schemeClr>
            </a:solidFill>
          </a:ln>
        </p:spPr>
        <p:txBody>
          <a:bodyPr lIns="0" tIns="0" rIns="0" bIns="0" anchor="ctr"/>
          <a:lstStyle/>
          <a:p>
            <a:pPr marL="85725"/>
            <a:r>
              <a:rPr lang="en-US" sz="1500" b="1" spc="-71" dirty="0">
                <a:solidFill>
                  <a:schemeClr val="accent3">
                    <a:lumMod val="50000"/>
                  </a:schemeClr>
                </a:solidFill>
                <a:latin typeface="Arial"/>
                <a:ea typeface="Open Sans" panose="020B0606030504020204" pitchFamily="34" charset="0"/>
                <a:cs typeface="Arial"/>
              </a:rPr>
              <a:t>Exceptions to the availability of designs on the internet</a:t>
            </a:r>
          </a:p>
        </p:txBody>
      </p:sp>
      <p:sp>
        <p:nvSpPr>
          <p:cNvPr id="17" name="Rectangle 16"/>
          <p:cNvSpPr>
            <a:spLocks/>
          </p:cNvSpPr>
          <p:nvPr/>
        </p:nvSpPr>
        <p:spPr bwMode="auto">
          <a:xfrm>
            <a:off x="1067144" y="271164"/>
            <a:ext cx="7688494"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UltraLight"/>
              </a:rPr>
              <a:t>Convergence Project: </a:t>
            </a: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pitchFamily="2" charset="0"/>
              </a:rPr>
              <a:t>CP10. </a:t>
            </a:r>
            <a:r>
              <a:rPr lang="en-GB" sz="1100" spc="-71" dirty="0">
                <a:solidFill>
                  <a:srgbClr val="FFFFFF">
                    <a:lumMod val="65000"/>
                  </a:srgbClr>
                </a:solidFill>
                <a:latin typeface="Arial" panose="020B0604020202020204" pitchFamily="34" charset="0"/>
                <a:ea typeface="Helvetica Neue UltraLight"/>
                <a:cs typeface="Arial" panose="020B0604020202020204" pitchFamily="34" charset="0"/>
              </a:rPr>
              <a:t>Criteria for assessing disclosure of designs on the internet</a:t>
            </a:r>
          </a:p>
        </p:txBody>
      </p:sp>
      <p:sp>
        <p:nvSpPr>
          <p:cNvPr id="18" name="Rectangle 17"/>
          <p:cNvSpPr>
            <a:spLocks/>
          </p:cNvSpPr>
          <p:nvPr/>
        </p:nvSpPr>
        <p:spPr bwMode="auto">
          <a:xfrm rot="16200000">
            <a:off x="-1069596" y="3053003"/>
            <a:ext cx="3635998" cy="193179"/>
          </a:xfrm>
          <a:prstGeom prst="rect">
            <a:avLst/>
          </a:prstGeom>
          <a:solidFill>
            <a:schemeClr val="accent3">
              <a:lumMod val="50000"/>
            </a:schemeClr>
          </a:solidFill>
          <a:ln w="28575">
            <a:solidFill>
              <a:schemeClr val="accent3">
                <a:lumMod val="60000"/>
                <a:lumOff val="40000"/>
              </a:schemeClr>
            </a:solidFill>
          </a:ln>
        </p:spPr>
        <p:txBody>
          <a:bodyPr lIns="0" tIns="0" rIns="0" bIns="0" anchor="ctr"/>
          <a:lstStyle/>
          <a:p>
            <a:pPr marL="85725" algn="ctr"/>
            <a:r>
              <a:rPr lang="en-US" sz="1500" b="1" spc="-71" dirty="0">
                <a:solidFill>
                  <a:schemeClr val="bg1"/>
                </a:solidFill>
                <a:latin typeface="Arial"/>
                <a:ea typeface="Open Sans" panose="020B0606030504020204" pitchFamily="34" charset="0"/>
                <a:cs typeface="Arial"/>
              </a:rPr>
              <a:t>Confidentiality</a:t>
            </a:r>
          </a:p>
        </p:txBody>
      </p:sp>
    </p:spTree>
    <p:extLst>
      <p:ext uri="{BB962C8B-B14F-4D97-AF65-F5344CB8AC3E}">
        <p14:creationId xmlns:p14="http://schemas.microsoft.com/office/powerpoint/2010/main" val="18864001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a:spLocks/>
          </p:cNvSpPr>
          <p:nvPr/>
        </p:nvSpPr>
        <p:spPr bwMode="auto">
          <a:xfrm>
            <a:off x="652211" y="726791"/>
            <a:ext cx="8103428" cy="270030"/>
          </a:xfrm>
          <a:prstGeom prst="rect">
            <a:avLst/>
          </a:prstGeom>
          <a:solidFill>
            <a:srgbClr val="024DA1"/>
          </a:solidFill>
          <a:ln>
            <a:noFill/>
          </a:ln>
        </p:spPr>
        <p:txBody>
          <a:bodyPr lIns="0" tIns="0" rIns="0" bIns="0" anchor="ctr"/>
          <a:lstStyle/>
          <a:p>
            <a:pPr marL="85725"/>
            <a:r>
              <a:rPr lang="en-IE" sz="1500" b="1" spc="-71" dirty="0">
                <a:solidFill>
                  <a:srgbClr val="FFFCF6"/>
                </a:solidFill>
                <a:latin typeface="Arial"/>
                <a:ea typeface="Open Sans" panose="020B0606030504020204" pitchFamily="34" charset="0"/>
                <a:cs typeface="Arial"/>
              </a:rPr>
              <a:t>CP10: Common Practice Principles</a:t>
            </a:r>
          </a:p>
        </p:txBody>
      </p:sp>
      <p:sp>
        <p:nvSpPr>
          <p:cNvPr id="4" name="Rectangle 3"/>
          <p:cNvSpPr/>
          <p:nvPr/>
        </p:nvSpPr>
        <p:spPr>
          <a:xfrm>
            <a:off x="697175" y="1956919"/>
            <a:ext cx="4591106" cy="2677656"/>
          </a:xfrm>
          <a:prstGeom prst="rect">
            <a:avLst/>
          </a:prstGeom>
        </p:spPr>
        <p:txBody>
          <a:bodyPr wrap="square">
            <a:spAutoFit/>
          </a:bodyPr>
          <a:lstStyle/>
          <a:p>
            <a:pPr lvl="1" algn="just"/>
            <a:r>
              <a:rPr lang="en-US" sz="1200" dirty="0">
                <a:solidFill>
                  <a:schemeClr val="tx2"/>
                </a:solidFill>
                <a:latin typeface="Arial" panose="020B0604020202020204" pitchFamily="34" charset="0"/>
                <a:cs typeface="Arial" panose="020B0604020202020204" pitchFamily="34" charset="0"/>
              </a:rPr>
              <a:t>Website traffic can help determine whether specialised circles could have accessed the website’s contents</a:t>
            </a:r>
          </a:p>
          <a:p>
            <a:pPr lvl="1" algn="just"/>
            <a:endParaRPr lang="en-US" sz="1200" dirty="0">
              <a:solidFill>
                <a:schemeClr val="tx2"/>
              </a:solidFill>
              <a:latin typeface="Arial" panose="020B0604020202020204" pitchFamily="34" charset="0"/>
              <a:cs typeface="Arial" panose="020B0604020202020204" pitchFamily="34" charset="0"/>
            </a:endParaRPr>
          </a:p>
          <a:p>
            <a:pPr lvl="1" algn="just"/>
            <a:r>
              <a:rPr lang="en-US" sz="1200" dirty="0">
                <a:solidFill>
                  <a:schemeClr val="tx2"/>
                </a:solidFill>
                <a:latin typeface="Arial" panose="020B0604020202020204" pitchFamily="34" charset="0"/>
                <a:cs typeface="Arial" panose="020B0604020202020204" pitchFamily="34" charset="0"/>
              </a:rPr>
              <a:t>When assessing availability of the design on the internet, take into account:</a:t>
            </a:r>
          </a:p>
          <a:p>
            <a:pPr lvl="1" algn="just"/>
            <a:endParaRPr lang="en-US" sz="1200" dirty="0">
              <a:solidFill>
                <a:schemeClr val="tx2"/>
              </a:solidFill>
              <a:latin typeface="Arial" panose="020B0604020202020204" pitchFamily="34" charset="0"/>
              <a:cs typeface="Arial" panose="020B0604020202020204" pitchFamily="34" charset="0"/>
            </a:endParaRPr>
          </a:p>
          <a:p>
            <a:pPr marL="1200150" lvl="2" indent="-285750" algn="just">
              <a:buFont typeface="Arial" panose="020B0604020202020204" pitchFamily="34" charset="0"/>
              <a:buChar char="•"/>
            </a:pPr>
            <a:r>
              <a:rPr lang="en-US" sz="1200" dirty="0">
                <a:solidFill>
                  <a:schemeClr val="tx2"/>
                </a:solidFill>
                <a:latin typeface="Arial" panose="020B0604020202020204" pitchFamily="34" charset="0"/>
                <a:cs typeface="Arial" panose="020B0604020202020204" pitchFamily="34" charset="0"/>
              </a:rPr>
              <a:t>tagging systems, hashtags and links between search terms and images of the design</a:t>
            </a:r>
          </a:p>
          <a:p>
            <a:pPr lvl="2" algn="just"/>
            <a:endParaRPr lang="en-US" sz="1200" dirty="0">
              <a:solidFill>
                <a:schemeClr val="tx2"/>
              </a:solidFill>
              <a:latin typeface="Arial" panose="020B0604020202020204" pitchFamily="34" charset="0"/>
              <a:cs typeface="Arial" panose="020B0604020202020204" pitchFamily="34" charset="0"/>
            </a:endParaRPr>
          </a:p>
          <a:p>
            <a:pPr marL="1200150" lvl="2" indent="-285750" algn="just">
              <a:buFont typeface="Arial" panose="020B0604020202020204" pitchFamily="34" charset="0"/>
              <a:buChar char="•"/>
            </a:pPr>
            <a:r>
              <a:rPr lang="en-US" sz="1200" dirty="0">
                <a:solidFill>
                  <a:schemeClr val="tx2"/>
                </a:solidFill>
                <a:latin typeface="Arial" panose="020B0604020202020204" pitchFamily="34" charset="0"/>
                <a:cs typeface="Arial" panose="020B0604020202020204" pitchFamily="34" charset="0"/>
              </a:rPr>
              <a:t>‘popularity’ indicators on social media platforms (number of people reached, views, clicks for the post, reactions, comments, shares, followers and likes) (‘A’)</a:t>
            </a:r>
            <a:endParaRPr lang="en-GB" sz="1200" dirty="0">
              <a:solidFill>
                <a:schemeClr val="tx2"/>
              </a:solidFill>
              <a:latin typeface="Arial" panose="020B0604020202020204" pitchFamily="34" charset="0"/>
              <a:cs typeface="Arial" panose="020B0604020202020204" pitchFamily="34" charset="0"/>
            </a:endParaRPr>
          </a:p>
          <a:p>
            <a:endParaRPr lang="en-US" sz="1200" dirty="0">
              <a:solidFill>
                <a:schemeClr val="tx2"/>
              </a:solidFill>
              <a:latin typeface="Arial" panose="020B0604020202020204" pitchFamily="34" charset="0"/>
              <a:cs typeface="Arial" panose="020B0604020202020204" pitchFamily="34" charset="0"/>
            </a:endParaRPr>
          </a:p>
        </p:txBody>
      </p:sp>
      <p:sp>
        <p:nvSpPr>
          <p:cNvPr id="2" name="Rectangle 1"/>
          <p:cNvSpPr/>
          <p:nvPr/>
        </p:nvSpPr>
        <p:spPr>
          <a:xfrm>
            <a:off x="652211" y="1507180"/>
            <a:ext cx="2249334" cy="369332"/>
          </a:xfrm>
          <a:prstGeom prst="rect">
            <a:avLst/>
          </a:prstGeom>
        </p:spPr>
        <p:txBody>
          <a:bodyPr wrap="none">
            <a:spAutoFit/>
          </a:bodyPr>
          <a:lstStyle/>
          <a:p>
            <a:r>
              <a:rPr lang="en-GB" b="1" dirty="0">
                <a:solidFill>
                  <a:schemeClr val="tx2"/>
                </a:solidFill>
                <a:latin typeface="Arial" panose="020B0604020202020204" pitchFamily="34" charset="0"/>
                <a:cs typeface="Arial" panose="020B0604020202020204" pitchFamily="34" charset="0"/>
              </a:rPr>
              <a:t>Recommendations</a:t>
            </a:r>
          </a:p>
        </p:txBody>
      </p:sp>
      <p:sp>
        <p:nvSpPr>
          <p:cNvPr id="7" name="TextBox 6"/>
          <p:cNvSpPr txBox="1"/>
          <p:nvPr/>
        </p:nvSpPr>
        <p:spPr>
          <a:xfrm>
            <a:off x="652211" y="2407759"/>
            <a:ext cx="596575" cy="461665"/>
          </a:xfrm>
          <a:prstGeom prst="rect">
            <a:avLst/>
          </a:prstGeom>
          <a:noFill/>
        </p:spPr>
        <p:txBody>
          <a:bodyPr wrap="square" rtlCol="0">
            <a:spAutoFit/>
          </a:bodyPr>
          <a:lstStyle/>
          <a:p>
            <a:r>
              <a:rPr lang="es-ES_tradnl" sz="2400" b="1" dirty="0">
                <a:solidFill>
                  <a:schemeClr val="tx2"/>
                </a:solidFill>
              </a:rPr>
              <a:t>02</a:t>
            </a:r>
            <a:endParaRPr lang="en-GB" sz="2400" b="1" dirty="0">
              <a:solidFill>
                <a:schemeClr val="tx2"/>
              </a:solidFill>
            </a:endParaRPr>
          </a:p>
        </p:txBody>
      </p:sp>
      <p:sp>
        <p:nvSpPr>
          <p:cNvPr id="8" name="TextBox 7"/>
          <p:cNvSpPr txBox="1"/>
          <p:nvPr/>
        </p:nvSpPr>
        <p:spPr>
          <a:xfrm>
            <a:off x="652210" y="1886234"/>
            <a:ext cx="596575" cy="461665"/>
          </a:xfrm>
          <a:prstGeom prst="rect">
            <a:avLst/>
          </a:prstGeom>
          <a:noFill/>
        </p:spPr>
        <p:txBody>
          <a:bodyPr wrap="square" rtlCol="0">
            <a:spAutoFit/>
          </a:bodyPr>
          <a:lstStyle/>
          <a:p>
            <a:r>
              <a:rPr lang="es-ES_tradnl" sz="2400" b="1" dirty="0">
                <a:solidFill>
                  <a:schemeClr val="tx2"/>
                </a:solidFill>
              </a:rPr>
              <a:t>01</a:t>
            </a:r>
            <a:endParaRPr lang="en-GB" sz="2400" b="1" dirty="0">
              <a:solidFill>
                <a:schemeClr val="tx2"/>
              </a:solidFill>
            </a:endParaRPr>
          </a:p>
        </p:txBody>
      </p:sp>
      <p:sp>
        <p:nvSpPr>
          <p:cNvPr id="10" name="Rectangle 9"/>
          <p:cNvSpPr>
            <a:spLocks/>
          </p:cNvSpPr>
          <p:nvPr/>
        </p:nvSpPr>
        <p:spPr bwMode="auto">
          <a:xfrm>
            <a:off x="652211" y="1055624"/>
            <a:ext cx="8103428" cy="270030"/>
          </a:xfrm>
          <a:prstGeom prst="rect">
            <a:avLst/>
          </a:prstGeom>
          <a:noFill/>
          <a:ln w="28575">
            <a:solidFill>
              <a:schemeClr val="accent3">
                <a:lumMod val="60000"/>
                <a:lumOff val="40000"/>
              </a:schemeClr>
            </a:solidFill>
          </a:ln>
        </p:spPr>
        <p:txBody>
          <a:bodyPr lIns="0" tIns="0" rIns="0" bIns="0" anchor="ctr"/>
          <a:lstStyle/>
          <a:p>
            <a:pPr marL="85725"/>
            <a:r>
              <a:rPr lang="en-US" sz="1500" b="1" spc="-71" dirty="0">
                <a:solidFill>
                  <a:schemeClr val="accent3">
                    <a:lumMod val="50000"/>
                  </a:schemeClr>
                </a:solidFill>
                <a:latin typeface="Arial"/>
                <a:ea typeface="Open Sans" panose="020B0606030504020204" pitchFamily="34" charset="0"/>
                <a:cs typeface="Arial"/>
              </a:rPr>
              <a:t>Exceptions to the availability of designs on the internet</a:t>
            </a:r>
          </a:p>
        </p:txBody>
      </p:sp>
      <p:sp>
        <p:nvSpPr>
          <p:cNvPr id="9" name="Rectangle 16"/>
          <p:cNvSpPr>
            <a:spLocks/>
          </p:cNvSpPr>
          <p:nvPr/>
        </p:nvSpPr>
        <p:spPr bwMode="auto">
          <a:xfrm>
            <a:off x="1067144" y="271164"/>
            <a:ext cx="7688494"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UltraLight"/>
              </a:rPr>
              <a:t>Convergence Project: </a:t>
            </a: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pitchFamily="2" charset="0"/>
              </a:rPr>
              <a:t>CP10. </a:t>
            </a:r>
            <a:r>
              <a:rPr lang="en-GB" sz="1100" spc="-71" dirty="0">
                <a:solidFill>
                  <a:srgbClr val="FFFFFF">
                    <a:lumMod val="65000"/>
                  </a:srgbClr>
                </a:solidFill>
                <a:latin typeface="Arial" panose="020B0604020202020204" pitchFamily="34" charset="0"/>
                <a:ea typeface="Helvetica Neue UltraLight"/>
                <a:cs typeface="Arial" panose="020B0604020202020204" pitchFamily="34" charset="0"/>
              </a:rPr>
              <a:t>Criteria for assessing disclosure of designs on the internet</a:t>
            </a:r>
          </a:p>
        </p:txBody>
      </p:sp>
      <p:pic>
        <p:nvPicPr>
          <p:cNvPr id="5" name="Picture 4"/>
          <p:cNvPicPr>
            <a:picLocks noChangeAspect="1"/>
          </p:cNvPicPr>
          <p:nvPr/>
        </p:nvPicPr>
        <p:blipFill>
          <a:blip r:embed="rId5"/>
          <a:stretch>
            <a:fillRect/>
          </a:stretch>
        </p:blipFill>
        <p:spPr>
          <a:xfrm>
            <a:off x="5484916" y="1416697"/>
            <a:ext cx="3270723" cy="3370268"/>
          </a:xfrm>
          <a:prstGeom prst="rect">
            <a:avLst/>
          </a:prstGeom>
        </p:spPr>
      </p:pic>
    </p:spTree>
    <p:extLst>
      <p:ext uri="{BB962C8B-B14F-4D97-AF65-F5344CB8AC3E}">
        <p14:creationId xmlns:p14="http://schemas.microsoft.com/office/powerpoint/2010/main" val="14454998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24690"/>
            <a:ext cx="9144000" cy="5018810"/>
          </a:xfrm>
          <a:prstGeom prst="rect">
            <a:avLst/>
          </a:prstGeom>
        </p:spPr>
      </p:pic>
    </p:spTree>
    <p:extLst>
      <p:ext uri="{BB962C8B-B14F-4D97-AF65-F5344CB8AC3E}">
        <p14:creationId xmlns:p14="http://schemas.microsoft.com/office/powerpoint/2010/main" val="2688654085"/>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3" name="TextBox 22"/>
          <p:cNvSpPr txBox="1"/>
          <p:nvPr/>
        </p:nvSpPr>
        <p:spPr>
          <a:xfrm>
            <a:off x="1013804" y="2681977"/>
            <a:ext cx="7246276" cy="646331"/>
          </a:xfrm>
          <a:prstGeom prst="rect">
            <a:avLst/>
          </a:prstGeom>
          <a:noFill/>
        </p:spPr>
        <p:txBody>
          <a:bodyPr wrap="square" rtlCol="0">
            <a:spAutoFit/>
          </a:bodyPr>
          <a:lstStyle/>
          <a:p>
            <a:r>
              <a:rPr lang="es-ES_tradnl" sz="3600" b="1" dirty="0">
                <a:solidFill>
                  <a:schemeClr val="tx2"/>
                </a:solidFill>
                <a:latin typeface="Arial" panose="020B0604020202020204" pitchFamily="34" charset="0"/>
                <a:cs typeface="Arial" panose="020B0604020202020204" pitchFamily="34" charset="0"/>
              </a:rPr>
              <a:t>CP10 COMMON PRACTICE</a:t>
            </a:r>
            <a:endParaRPr lang="es-ES" sz="3600" b="1" dirty="0">
              <a:solidFill>
                <a:schemeClr val="tx2"/>
              </a:solidFill>
              <a:latin typeface="Arial" panose="020B0604020202020204" pitchFamily="34" charset="0"/>
              <a:cs typeface="Arial" panose="020B0604020202020204" pitchFamily="34" charset="0"/>
            </a:endParaRPr>
          </a:p>
        </p:txBody>
      </p:sp>
      <p:sp>
        <p:nvSpPr>
          <p:cNvPr id="6" name="Rectangle 16"/>
          <p:cNvSpPr>
            <a:spLocks/>
          </p:cNvSpPr>
          <p:nvPr/>
        </p:nvSpPr>
        <p:spPr bwMode="auto">
          <a:xfrm>
            <a:off x="1067144" y="271164"/>
            <a:ext cx="7688494"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UltraLight"/>
              </a:rPr>
              <a:t>Convergence Project: </a:t>
            </a:r>
            <a:r>
              <a:rPr lang="en-US" sz="1100" spc="-71" dirty="0">
                <a:solidFill>
                  <a:srgbClr val="FFFFFF">
                    <a:lumMod val="65000"/>
                  </a:srgbClr>
                </a:solidFill>
                <a:latin typeface="Arial" panose="020B0604020202020204" pitchFamily="34" charset="0"/>
                <a:ea typeface="Helvetica Neue UltraLight"/>
                <a:cs typeface="Arial" panose="020B0604020202020204" pitchFamily="34" charset="0"/>
                <a:sym typeface="Helvetica Neue" pitchFamily="2" charset="0"/>
              </a:rPr>
              <a:t>CP10. </a:t>
            </a:r>
            <a:r>
              <a:rPr lang="en-GB" sz="1100" spc="-71" dirty="0">
                <a:solidFill>
                  <a:srgbClr val="FFFFFF">
                    <a:lumMod val="65000"/>
                  </a:srgbClr>
                </a:solidFill>
                <a:latin typeface="Arial" panose="020B0604020202020204" pitchFamily="34" charset="0"/>
                <a:ea typeface="Helvetica Neue UltraLight"/>
                <a:cs typeface="Arial" panose="020B0604020202020204" pitchFamily="34" charset="0"/>
              </a:rPr>
              <a:t>Criteria for assessing disclosure of designs on the internet</a:t>
            </a:r>
          </a:p>
        </p:txBody>
      </p:sp>
      <p:sp>
        <p:nvSpPr>
          <p:cNvPr id="5" name="TextBox 4"/>
          <p:cNvSpPr txBox="1"/>
          <p:nvPr/>
        </p:nvSpPr>
        <p:spPr>
          <a:xfrm>
            <a:off x="1013804" y="1835558"/>
            <a:ext cx="6013622" cy="646331"/>
          </a:xfrm>
          <a:prstGeom prst="rect">
            <a:avLst/>
          </a:prstGeom>
          <a:noFill/>
        </p:spPr>
        <p:txBody>
          <a:bodyPr wrap="square" rtlCol="0">
            <a:spAutoFit/>
          </a:bodyPr>
          <a:lstStyle>
            <a:defPPr>
              <a:defRPr lang="en-US"/>
            </a:defPPr>
            <a:lvl1pPr>
              <a:defRPr sz="3600" b="1">
                <a:solidFill>
                  <a:schemeClr val="bg1">
                    <a:lumMod val="75000"/>
                  </a:schemeClr>
                </a:solidFill>
                <a:latin typeface="Arial" panose="020B0604020202020204" pitchFamily="34" charset="0"/>
                <a:cs typeface="Arial" panose="020B0604020202020204" pitchFamily="34" charset="0"/>
              </a:defRPr>
            </a:lvl1pPr>
          </a:lstStyle>
          <a:p>
            <a:r>
              <a:rPr lang="es-ES_tradnl" dirty="0"/>
              <a:t>BASIS &amp; TIMELINE</a:t>
            </a:r>
            <a:endParaRPr lang="es-ES" dirty="0"/>
          </a:p>
        </p:txBody>
      </p:sp>
    </p:spTree>
    <p:extLst>
      <p:ext uri="{BB962C8B-B14F-4D97-AF65-F5344CB8AC3E}">
        <p14:creationId xmlns:p14="http://schemas.microsoft.com/office/powerpoint/2010/main" val="9969983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CONTAINEDIMAGEPATH" val="C:\Users\apoysky\AppData\Local\Temp\Templafy\PowerPointVsto\Assets\Bar_chart_1_Large_POS.png"/>
</p:tagLst>
</file>

<file path=ppt/tags/tag10.xml><?xml version="1.0" encoding="utf-8"?>
<p:tagLst xmlns:a="http://schemas.openxmlformats.org/drawingml/2006/main" xmlns:r="http://schemas.openxmlformats.org/officeDocument/2006/relationships" xmlns:p="http://schemas.openxmlformats.org/presentationml/2006/main">
  <p:tag name="CONTAINEDIMAGEPATH" val="C:\Users\apoysky\AppData\Local\Temp\Templafy\PowerPointVsto\Assets\1bzi_gro_glb_ho_940_hi.png"/>
</p:tagLst>
</file>

<file path=ppt/tags/tag11.xml><?xml version="1.0" encoding="utf-8"?>
<p:tagLst xmlns:a="http://schemas.openxmlformats.org/drawingml/2006/main" xmlns:r="http://schemas.openxmlformats.org/officeDocument/2006/relationships" xmlns:p="http://schemas.openxmlformats.org/presentationml/2006/main">
  <p:tag name="CONTAINEDIMAGEPATH" val="C:\Users\apoysky\AppData\Local\Temp\Templafy\PowerPointVsto\Assets\BW9HDP.png"/>
</p:tagLst>
</file>

<file path=ppt/tags/tag12.xml><?xml version="1.0" encoding="utf-8"?>
<p:tagLst xmlns:a="http://schemas.openxmlformats.org/drawingml/2006/main" xmlns:r="http://schemas.openxmlformats.org/officeDocument/2006/relationships" xmlns:p="http://schemas.openxmlformats.org/presentationml/2006/main">
  <p:tag name="CONTAINEDIMAGEPATH" val="C:\Users\apoysky\AppData\Local\Temp\Templafy\PowerPointVsto\Assets\E41XTP.jpg"/>
</p:tagLst>
</file>

<file path=ppt/tags/tag13.xml><?xml version="1.0" encoding="utf-8"?>
<p:tagLst xmlns:a="http://schemas.openxmlformats.org/drawingml/2006/main" xmlns:r="http://schemas.openxmlformats.org/officeDocument/2006/relationships" xmlns:p="http://schemas.openxmlformats.org/presentationml/2006/main">
  <p:tag name="CONTAINEDIMAGEPATH" val="C:\Users\apoysky\AppData\Local\Temp\Templafy\PowerPointVsto\Assets\Exclamation_mark_Large_NEG.png"/>
</p:tagLst>
</file>

<file path=ppt/tags/tag14.xml><?xml version="1.0" encoding="utf-8"?>
<p:tagLst xmlns:a="http://schemas.openxmlformats.org/drawingml/2006/main" xmlns:r="http://schemas.openxmlformats.org/officeDocument/2006/relationships" xmlns:p="http://schemas.openxmlformats.org/presentationml/2006/main">
  <p:tag name="CONTAINEDIMAGEPATH" val="C:\Users\apoysky\AppData\Local\Temp\Templafy\PowerPointVsto\Assets\B3BM5M.png"/>
</p:tagLst>
</file>

<file path=ppt/tags/tag15.xml><?xml version="1.0" encoding="utf-8"?>
<p:tagLst xmlns:a="http://schemas.openxmlformats.org/drawingml/2006/main" xmlns:r="http://schemas.openxmlformats.org/officeDocument/2006/relationships" xmlns:p="http://schemas.openxmlformats.org/presentationml/2006/main">
  <p:tag name="CONTAINEDIMAGEPATH" val="C:\Users\apoysky\AppData\Local\Temp\Templafy\PowerPointVsto\Assets\Commenting_Large_POS.png"/>
</p:tagLst>
</file>

<file path=ppt/tags/tag16.xml><?xml version="1.0" encoding="utf-8"?>
<p:tagLst xmlns:a="http://schemas.openxmlformats.org/drawingml/2006/main" xmlns:r="http://schemas.openxmlformats.org/officeDocument/2006/relationships" xmlns:p="http://schemas.openxmlformats.org/presentationml/2006/main">
  <p:tag name="CONTAINEDIMAGEPATH" val="C:\Users\apoysky\AppData\Local\Temp\Templafy\PowerPointVsto\Assets\Binoculars_Large_POS.png"/>
</p:tagLst>
</file>

<file path=ppt/tags/tag17.xml><?xml version="1.0" encoding="utf-8"?>
<p:tagLst xmlns:a="http://schemas.openxmlformats.org/drawingml/2006/main" xmlns:r="http://schemas.openxmlformats.org/officeDocument/2006/relationships" xmlns:p="http://schemas.openxmlformats.org/presentationml/2006/main">
  <p:tag name="CONTAINEDIMAGEPATH" val="C:\Users\apoysky\AppData\Local\Temp\Templafy\PowerPointVsto\Assets\Finger_push_Large_POS.png"/>
</p:tagLst>
</file>

<file path=ppt/tags/tag18.xml><?xml version="1.0" encoding="utf-8"?>
<p:tagLst xmlns:a="http://schemas.openxmlformats.org/drawingml/2006/main" xmlns:r="http://schemas.openxmlformats.org/officeDocument/2006/relationships" xmlns:p="http://schemas.openxmlformats.org/presentationml/2006/main">
  <p:tag name="CONTAINEDIMAGEPATH" val="C:\Users\apoysky\AppData\Local\Temp\Templafy\PowerPointVsto\Assets\History_Large_POS.png"/>
</p:tagLst>
</file>

<file path=ppt/tags/tag19.xml><?xml version="1.0" encoding="utf-8"?>
<p:tagLst xmlns:a="http://schemas.openxmlformats.org/drawingml/2006/main" xmlns:r="http://schemas.openxmlformats.org/officeDocument/2006/relationships" xmlns:p="http://schemas.openxmlformats.org/presentationml/2006/main">
  <p:tag name="CONTAINEDIMAGEPATH" val="C:\Users\apoysky\AppData\Local\Temp\Templafy\PowerPointVsto\Assets\Key_2_Large_POS.png"/>
</p:tagLst>
</file>

<file path=ppt/tags/tag2.xml><?xml version="1.0" encoding="utf-8"?>
<p:tagLst xmlns:a="http://schemas.openxmlformats.org/drawingml/2006/main" xmlns:r="http://schemas.openxmlformats.org/officeDocument/2006/relationships" xmlns:p="http://schemas.openxmlformats.org/presentationml/2006/main">
  <p:tag name="CONTAINEDIMAGEPATH" val="C:\Users\apoysky\AppData\Local\Temp\Templafy\PowerPointVsto\Assets\Gesture_touch_Large_POS.png"/>
</p:tagLst>
</file>

<file path=ppt/tags/tag20.xml><?xml version="1.0" encoding="utf-8"?>
<p:tagLst xmlns:a="http://schemas.openxmlformats.org/drawingml/2006/main" xmlns:r="http://schemas.openxmlformats.org/officeDocument/2006/relationships" xmlns:p="http://schemas.openxmlformats.org/presentationml/2006/main">
  <p:tag name="CONTAINEDIMAGEPATH" val="C:\Users\apoysky\AppData\Local\Temp\Templafy\PowerPointVsto\Assets\51150397.png"/>
</p:tagLst>
</file>

<file path=ppt/tags/tag21.xml><?xml version="1.0" encoding="utf-8"?>
<p:tagLst xmlns:a="http://schemas.openxmlformats.org/drawingml/2006/main" xmlns:r="http://schemas.openxmlformats.org/officeDocument/2006/relationships" xmlns:p="http://schemas.openxmlformats.org/presentationml/2006/main">
  <p:tag name="CONTAINEDIMAGEPATH" val="C:\Users\apoysky\AppData\Local\Temp\Templafy\PowerPointVsto\Assets\42-33845214_A.png"/>
</p:tagLst>
</file>

<file path=ppt/tags/tag22.xml><?xml version="1.0" encoding="utf-8"?>
<p:tagLst xmlns:a="http://schemas.openxmlformats.org/drawingml/2006/main" xmlns:r="http://schemas.openxmlformats.org/officeDocument/2006/relationships" xmlns:p="http://schemas.openxmlformats.org/presentationml/2006/main">
  <p:tag name="CONTAINEDIMAGEPATH" val="C:\Users\apoysky\AppData\Local\Temp\Templafy\PowerPointVsto\Assets\BE7YRT_PhoneGreen_B.png"/>
</p:tagLst>
</file>

<file path=ppt/tags/tag3.xml><?xml version="1.0" encoding="utf-8"?>
<p:tagLst xmlns:a="http://schemas.openxmlformats.org/drawingml/2006/main" xmlns:r="http://schemas.openxmlformats.org/officeDocument/2006/relationships" xmlns:p="http://schemas.openxmlformats.org/presentationml/2006/main">
  <p:tag name="CONTAINEDIMAGEPATH" val="C:\Users\apoysky\AppData\Local\Temp\Templafy\PowerPointVsto\Assets\Percent_Large_POS.png"/>
</p:tagLst>
</file>

<file path=ppt/tags/tag4.xml><?xml version="1.0" encoding="utf-8"?>
<p:tagLst xmlns:a="http://schemas.openxmlformats.org/drawingml/2006/main" xmlns:r="http://schemas.openxmlformats.org/officeDocument/2006/relationships" xmlns:p="http://schemas.openxmlformats.org/presentationml/2006/main">
  <p:tag name="CONTAINEDIMAGEPATH" val="C:\Users\apoysky\AppData\Local\Temp\Templafy\PowerPointVsto\Assets\Stack_overflow_Large_POS.png"/>
</p:tagLst>
</file>

<file path=ppt/tags/tag5.xml><?xml version="1.0" encoding="utf-8"?>
<p:tagLst xmlns:a="http://schemas.openxmlformats.org/drawingml/2006/main" xmlns:r="http://schemas.openxmlformats.org/officeDocument/2006/relationships" xmlns:p="http://schemas.openxmlformats.org/presentationml/2006/main">
  <p:tag name="CONTAINEDIMAGEPATH" val="C:\Users\apoysky\AppData\Local\Temp\Templafy\PowerPointVsto\Assets\Profile_Large_NEG.png"/>
</p:tagLst>
</file>

<file path=ppt/tags/tag6.xml><?xml version="1.0" encoding="utf-8"?>
<p:tagLst xmlns:a="http://schemas.openxmlformats.org/drawingml/2006/main" xmlns:r="http://schemas.openxmlformats.org/officeDocument/2006/relationships" xmlns:p="http://schemas.openxmlformats.org/presentationml/2006/main">
  <p:tag name="CONTAINEDIMAGEPATH" val="C:\Users\apoysky\AppData\Local\Temp\Templafy\PowerPointVsto\Assets\Profile_Large_NEG.png"/>
</p:tagLst>
</file>

<file path=ppt/tags/tag7.xml><?xml version="1.0" encoding="utf-8"?>
<p:tagLst xmlns:a="http://schemas.openxmlformats.org/drawingml/2006/main" xmlns:r="http://schemas.openxmlformats.org/officeDocument/2006/relationships" xmlns:p="http://schemas.openxmlformats.org/presentationml/2006/main">
  <p:tag name="CONTAINEDIMAGEPATH" val="C:\Users\apoysky\AppData\Local\Temp\Templafy\PowerPointVsto\Assets\Profile_Large_NEG.png"/>
</p:tagLst>
</file>

<file path=ppt/tags/tag8.xml><?xml version="1.0" encoding="utf-8"?>
<p:tagLst xmlns:a="http://schemas.openxmlformats.org/drawingml/2006/main" xmlns:r="http://schemas.openxmlformats.org/officeDocument/2006/relationships" xmlns:p="http://schemas.openxmlformats.org/presentationml/2006/main">
  <p:tag name="CONTAINEDIMAGEPATH" val="C:\Users\apoysky\AppData\Local\Temp\Templafy\PowerPointVsto\Assets\Profile_Large_NEG.png"/>
</p:tagLst>
</file>

<file path=ppt/tags/tag9.xml><?xml version="1.0" encoding="utf-8"?>
<p:tagLst xmlns:a="http://schemas.openxmlformats.org/drawingml/2006/main" xmlns:r="http://schemas.openxmlformats.org/officeDocument/2006/relationships" xmlns:p="http://schemas.openxmlformats.org/presentationml/2006/main">
  <p:tag name="CONTAINEDIMAGEPATH" val="C:\Users\apoysky\AppData\Local\Temp\Templafy\PowerPointVsto\Assets\B3BM5M.png"/>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EUIPO Document" ma:contentTypeID="0x010100156159739FDC4F0E952C70B93E17CD77" ma:contentTypeVersion="1" ma:contentTypeDescription="" ma:contentTypeScope="" ma:versionID="84a7f6b9a9324c93f7c429fe637c4145">
  <xsd:schema xmlns:xsd="http://www.w3.org/2001/XMLSchema" xmlns:p="http://schemas.microsoft.com/office/2006/metadata/properties" xmlns:ns2="0e656187-b300-4fb0-8bf4-3a50f872073c" targetNamespace="http://schemas.microsoft.com/office/2006/metadata/properties" ma:root="true" ma:fieldsID="d82bb511108d8e269345fc9bd5c1ab5b" ns2:_="">
    <xsd:import namespace="0e656187-b300-4fb0-8bf4-3a50f872073c"/>
    <xsd:element name="properties">
      <xsd:complexType>
        <xsd:sequence>
          <xsd:element name="documentManagement">
            <xsd:complexType>
              <xsd:all>
                <xsd:element ref="ns2:Document_x0020_Identification_x0020_Number" minOccurs="0"/>
                <xsd:element ref="ns2:Description" minOccurs="0"/>
              </xsd:all>
            </xsd:complexType>
          </xsd:element>
        </xsd:sequence>
      </xsd:complexType>
    </xsd:element>
  </xsd:schema>
  <xsd:schema xmlns:xsd="http://www.w3.org/2001/XMLSchema" xmlns:dms="http://schemas.microsoft.com/office/2006/documentManagement/types" targetNamespace="0e656187-b300-4fb0-8bf4-3a50f872073c" elementFormDefault="qualified">
    <xsd:import namespace="http://schemas.microsoft.com/office/2006/documentManagement/types"/>
    <xsd:element name="Document_x0020_Identification_x0020_Number" ma:readOnly="true" ma:index="8" nillable="true" ma:displayName="Document Identification Number" ma:internalName="Document_x0020_Identification_x0020_Number">
      <xsd:simpleType>
        <xsd:restriction base="dms:Text">
</xsd:restriction>
      </xsd:simpleType>
    </xsd:element>
    <xsd:element name="Description" ma:index="9" nillable="true" ma:displayName="Description" ma:internalName="Description">
      <xsd:simpleType>
        <xsd:restriction base="dms:Note">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ocument_x0020_Identification_x0020_Number xmlns="0e656187-b300-4fb0-8bf4-3a50f872073c">0081798163</Document_x0020_Identification_x0020_Number>
    <Description xmlns="0e656187-b300-4fb0-8bf4-3a50f872073c">Version being used as training material. </Description>
  </documentManagement>
</p:properties>
</file>

<file path=customXml/itemProps1.xml><?xml version="1.0" encoding="utf-8"?>
<ds:datastoreItem xmlns:ds="http://schemas.openxmlformats.org/officeDocument/2006/customXml" ds:itemID="{E4465BB5-6E39-4299-8923-8B75451CE1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e656187-b300-4fb0-8bf4-3a50f872073c"/>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EA2CC2C2-FE9E-489F-B28E-532CFDEF411C}">
  <ds:schemaRefs>
    <ds:schemaRef ds:uri="http://schemas.microsoft.com/sharepoint/v3/contenttype/forms"/>
  </ds:schemaRefs>
</ds:datastoreItem>
</file>

<file path=customXml/itemProps3.xml><?xml version="1.0" encoding="utf-8"?>
<ds:datastoreItem xmlns:ds="http://schemas.openxmlformats.org/officeDocument/2006/customXml" ds:itemID="{04FA4D8E-DA2B-4DF8-AF30-6D61A6AC639E}">
  <ds:schemaRefs>
    <ds:schemaRef ds:uri="http://purl.org/dc/elements/1.1/"/>
    <ds:schemaRef ds:uri="http://purl.org/dc/dcmitype/"/>
    <ds:schemaRef ds:uri="http://schemas.microsoft.com/office/2006/metadata/properties"/>
    <ds:schemaRef ds:uri="http://schemas.microsoft.com/office/2006/documentManagement/types"/>
    <ds:schemaRef ds:uri="http://purl.org/dc/terms/"/>
    <ds:schemaRef ds:uri="http://www.w3.org/XML/1998/namespace"/>
    <ds:schemaRef ds:uri="http://schemas.openxmlformats.org/package/2006/metadata/core-properties"/>
    <ds:schemaRef ds:uri="0e656187-b300-4fb0-8bf4-3a50f872073c"/>
  </ds:schemaRefs>
</ds:datastoreItem>
</file>

<file path=docProps/app.xml><?xml version="1.0" encoding="utf-8"?>
<Properties xmlns="http://schemas.openxmlformats.org/officeDocument/2006/extended-properties" xmlns:vt="http://schemas.openxmlformats.org/officeDocument/2006/docPropsVTypes">
  <Template/>
  <TotalTime>0</TotalTime>
  <Words>5388</Words>
  <Application>Microsoft Office PowerPoint</Application>
  <PresentationFormat>On-screen Show (16:9)</PresentationFormat>
  <Paragraphs>948</Paragraphs>
  <Slides>85</Slides>
  <Notes>69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85</vt:i4>
      </vt:variant>
    </vt:vector>
  </HeadingPairs>
  <TitlesOfParts>
    <vt:vector size="92" baseType="lpstr">
      <vt:lpstr>Arial</vt:lpstr>
      <vt:lpstr>Calibri</vt:lpstr>
      <vt:lpstr>Courier New</vt:lpstr>
      <vt:lpstr>Symbol</vt:lpstr>
      <vt:lpstr>Tahoma</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OHIM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DRAFT_CP10 teaching material_v2</dc:title>
  <dc:creator>MACCHIA ANTONIO</dc:creator>
  <cp:lastModifiedBy>Makri Vivian</cp:lastModifiedBy>
  <cp:revision>366</cp:revision>
  <dcterms:created xsi:type="dcterms:W3CDTF">2016-02-22T13:46:00Z</dcterms:created>
  <dcterms:modified xsi:type="dcterms:W3CDTF">2020-05-05T07:03:09Z</dcterms:modified>
</cp:coreProperties>
</file>