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57" r:id="rId3"/>
    <p:sldId id="258" r:id="rId4"/>
    <p:sldId id="265" r:id="rId5"/>
    <p:sldId id="268" r:id="rId6"/>
    <p:sldId id="259" r:id="rId7"/>
    <p:sldId id="264" r:id="rId8"/>
    <p:sldId id="260" r:id="rId9"/>
    <p:sldId id="281" r:id="rId10"/>
    <p:sldId id="282" r:id="rId11"/>
    <p:sldId id="283" r:id="rId12"/>
    <p:sldId id="285" r:id="rId13"/>
    <p:sldId id="280" r:id="rId14"/>
    <p:sldId id="262" r:id="rId15"/>
    <p:sldId id="263" r:id="rId16"/>
    <p:sldId id="267" r:id="rId17"/>
    <p:sldId id="266" r:id="rId18"/>
    <p:sldId id="270" r:id="rId19"/>
    <p:sldId id="269" r:id="rId20"/>
    <p:sldId id="271" r:id="rId21"/>
    <p:sldId id="272" r:id="rId22"/>
    <p:sldId id="273" r:id="rId23"/>
    <p:sldId id="274" r:id="rId24"/>
    <p:sldId id="275" r:id="rId25"/>
    <p:sldId id="276" r:id="rId26"/>
    <p:sldId id="277" r:id="rId27"/>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94660"/>
  </p:normalViewPr>
  <p:slideViewPr>
    <p:cSldViewPr>
      <p:cViewPr varScale="1">
        <p:scale>
          <a:sx n="108" d="100"/>
          <a:sy n="108" d="100"/>
        </p:scale>
        <p:origin x="176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3F5878E9-29BA-4206-A3AC-B7F1C71B59CA}" type="datetimeFigureOut">
              <a:rPr lang="en-US" smtClean="0"/>
              <a:t>2/4/2021</a:t>
            </a:fld>
            <a:endParaRPr lang="en-US"/>
          </a:p>
        </p:txBody>
      </p:sp>
      <p:sp>
        <p:nvSpPr>
          <p:cNvPr id="4" name="Slide Image Placeholder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44A0EE5E-8E8F-4B31-9A4E-9DADB8A2EAB0}" type="slidenum">
              <a:rPr lang="en-US" smtClean="0"/>
              <a:t>‹#›</a:t>
            </a:fld>
            <a:endParaRPr lang="en-US"/>
          </a:p>
        </p:txBody>
      </p:sp>
    </p:spTree>
    <p:extLst>
      <p:ext uri="{BB962C8B-B14F-4D97-AF65-F5344CB8AC3E}">
        <p14:creationId xmlns:p14="http://schemas.microsoft.com/office/powerpoint/2010/main" val="1157930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A0EE5E-8E8F-4B31-9A4E-9DADB8A2EAB0}" type="slidenum">
              <a:rPr lang="en-US" smtClean="0"/>
              <a:t>19</a:t>
            </a:fld>
            <a:endParaRPr lang="en-US"/>
          </a:p>
        </p:txBody>
      </p:sp>
    </p:spTree>
    <p:extLst>
      <p:ext uri="{BB962C8B-B14F-4D97-AF65-F5344CB8AC3E}">
        <p14:creationId xmlns:p14="http://schemas.microsoft.com/office/powerpoint/2010/main" val="1279581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FBFC71-2C1D-49DB-9835-54DF575AB505}" type="datetimeFigureOut">
              <a:rPr lang="el-GR" smtClean="0"/>
              <a:t>4/2/2021</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15D1CB0B-01F2-464B-89E5-0C2DB48B20B2}" type="slidenum">
              <a:rPr lang="el-GR" smtClean="0"/>
              <a:t>‹#›</a:t>
            </a:fld>
            <a:endParaRPr lang="el-GR"/>
          </a:p>
        </p:txBody>
      </p:sp>
    </p:spTree>
    <p:extLst>
      <p:ext uri="{BB962C8B-B14F-4D97-AF65-F5344CB8AC3E}">
        <p14:creationId xmlns:p14="http://schemas.microsoft.com/office/powerpoint/2010/main" val="455969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FBFC71-2C1D-49DB-9835-54DF575AB505}" type="datetimeFigureOut">
              <a:rPr lang="el-GR" smtClean="0"/>
              <a:t>4/2/2021</a:t>
            </a:fld>
            <a:endParaRPr lang="el-GR"/>
          </a:p>
        </p:txBody>
      </p:sp>
      <p:sp>
        <p:nvSpPr>
          <p:cNvPr id="5" name="Footer Placeholder 4"/>
          <p:cNvSpPr>
            <a:spLocks noGrp="1"/>
          </p:cNvSpPr>
          <p:nvPr>
            <p:ph type="ftr" sz="quarter" idx="11"/>
          </p:nvPr>
        </p:nvSpPr>
        <p:spPr/>
        <p:txBody>
          <a:bodyPr/>
          <a:lstStyle/>
          <a:p>
            <a:endParaRPr lang="el-G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5D1CB0B-01F2-464B-89E5-0C2DB48B20B2}" type="slidenum">
              <a:rPr lang="el-GR" smtClean="0"/>
              <a:t>‹#›</a:t>
            </a:fld>
            <a:endParaRPr lang="el-GR"/>
          </a:p>
        </p:txBody>
      </p:sp>
    </p:spTree>
    <p:extLst>
      <p:ext uri="{BB962C8B-B14F-4D97-AF65-F5344CB8AC3E}">
        <p14:creationId xmlns:p14="http://schemas.microsoft.com/office/powerpoint/2010/main" val="2756372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FBFC71-2C1D-49DB-9835-54DF575AB505}" type="datetimeFigureOut">
              <a:rPr lang="el-GR" smtClean="0"/>
              <a:t>4/2/2021</a:t>
            </a:fld>
            <a:endParaRPr lang="el-GR"/>
          </a:p>
        </p:txBody>
      </p:sp>
      <p:sp>
        <p:nvSpPr>
          <p:cNvPr id="5" name="Footer Placeholder 4"/>
          <p:cNvSpPr>
            <a:spLocks noGrp="1"/>
          </p:cNvSpPr>
          <p:nvPr>
            <p:ph type="ftr" sz="quarter" idx="11"/>
          </p:nvPr>
        </p:nvSpPr>
        <p:spPr/>
        <p:txBody>
          <a:bodyPr/>
          <a:lstStyle/>
          <a:p>
            <a:endParaRPr lang="el-G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5D1CB0B-01F2-464B-89E5-0C2DB48B20B2}" type="slidenum">
              <a:rPr lang="el-GR" smtClean="0"/>
              <a:t>‹#›</a:t>
            </a:fld>
            <a:endParaRPr lang="el-G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82692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5FBFC71-2C1D-49DB-9835-54DF575AB505}" type="datetimeFigureOut">
              <a:rPr lang="el-GR" smtClean="0"/>
              <a:t>4/2/2021</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5D1CB0B-01F2-464B-89E5-0C2DB48B20B2}" type="slidenum">
              <a:rPr lang="el-GR" smtClean="0"/>
              <a:t>‹#›</a:t>
            </a:fld>
            <a:endParaRPr lang="el-GR"/>
          </a:p>
        </p:txBody>
      </p:sp>
    </p:spTree>
    <p:extLst>
      <p:ext uri="{BB962C8B-B14F-4D97-AF65-F5344CB8AC3E}">
        <p14:creationId xmlns:p14="http://schemas.microsoft.com/office/powerpoint/2010/main" val="1492069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5FBFC71-2C1D-49DB-9835-54DF575AB505}" type="datetimeFigureOut">
              <a:rPr lang="el-GR" smtClean="0"/>
              <a:t>4/2/2021</a:t>
            </a:fld>
            <a:endParaRPr lang="el-GR"/>
          </a:p>
        </p:txBody>
      </p:sp>
      <p:sp>
        <p:nvSpPr>
          <p:cNvPr id="6" name="Footer Placeholder 5"/>
          <p:cNvSpPr>
            <a:spLocks noGrp="1"/>
          </p:cNvSpPr>
          <p:nvPr>
            <p:ph type="ftr" sz="quarter" idx="11"/>
          </p:nvPr>
        </p:nvSpPr>
        <p:spPr/>
        <p:txBody>
          <a:bodyPr/>
          <a:lstStyle/>
          <a:p>
            <a:endParaRPr lang="el-G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5D1CB0B-01F2-464B-89E5-0C2DB48B20B2}" type="slidenum">
              <a:rPr lang="el-GR" smtClean="0"/>
              <a:t>‹#›</a:t>
            </a:fld>
            <a:endParaRPr lang="el-G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44370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5FBFC71-2C1D-49DB-9835-54DF575AB505}" type="datetimeFigureOut">
              <a:rPr lang="el-GR" smtClean="0"/>
              <a:t>4/2/2021</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5D1CB0B-01F2-464B-89E5-0C2DB48B20B2}" type="slidenum">
              <a:rPr lang="el-GR" smtClean="0"/>
              <a:t>‹#›</a:t>
            </a:fld>
            <a:endParaRPr lang="el-GR"/>
          </a:p>
        </p:txBody>
      </p:sp>
    </p:spTree>
    <p:extLst>
      <p:ext uri="{BB962C8B-B14F-4D97-AF65-F5344CB8AC3E}">
        <p14:creationId xmlns:p14="http://schemas.microsoft.com/office/powerpoint/2010/main" val="2533429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FBFC71-2C1D-49DB-9835-54DF575AB505}" type="datetimeFigureOut">
              <a:rPr lang="el-GR" smtClean="0"/>
              <a:t>4/2/2021</a:t>
            </a:fld>
            <a:endParaRPr lang="el-GR"/>
          </a:p>
        </p:txBody>
      </p:sp>
      <p:sp>
        <p:nvSpPr>
          <p:cNvPr id="5" name="Footer Placeholder 4"/>
          <p:cNvSpPr>
            <a:spLocks noGrp="1"/>
          </p:cNvSpPr>
          <p:nvPr>
            <p:ph type="ftr" sz="quarter" idx="11"/>
          </p:nvPr>
        </p:nvSpPr>
        <p:spPr/>
        <p:txBody>
          <a:bodyPr/>
          <a:lstStyle/>
          <a:p>
            <a:endParaRPr lang="el-G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5D1CB0B-01F2-464B-89E5-0C2DB48B20B2}" type="slidenum">
              <a:rPr lang="el-GR" smtClean="0"/>
              <a:t>‹#›</a:t>
            </a:fld>
            <a:endParaRPr lang="el-GR"/>
          </a:p>
        </p:txBody>
      </p:sp>
    </p:spTree>
    <p:extLst>
      <p:ext uri="{BB962C8B-B14F-4D97-AF65-F5344CB8AC3E}">
        <p14:creationId xmlns:p14="http://schemas.microsoft.com/office/powerpoint/2010/main" val="2714783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FBFC71-2C1D-49DB-9835-54DF575AB505}" type="datetimeFigureOut">
              <a:rPr lang="el-GR" smtClean="0"/>
              <a:t>4/2/2021</a:t>
            </a:fld>
            <a:endParaRPr lang="el-GR"/>
          </a:p>
        </p:txBody>
      </p:sp>
      <p:sp>
        <p:nvSpPr>
          <p:cNvPr id="5" name="Footer Placeholder 4"/>
          <p:cNvSpPr>
            <a:spLocks noGrp="1"/>
          </p:cNvSpPr>
          <p:nvPr>
            <p:ph type="ftr" sz="quarter" idx="11"/>
          </p:nvPr>
        </p:nvSpPr>
        <p:spPr/>
        <p:txBody>
          <a:bodyPr/>
          <a:lstStyle/>
          <a:p>
            <a:endParaRPr lang="el-G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5D1CB0B-01F2-464B-89E5-0C2DB48B20B2}" type="slidenum">
              <a:rPr lang="el-GR" smtClean="0"/>
              <a:t>‹#›</a:t>
            </a:fld>
            <a:endParaRPr lang="el-GR"/>
          </a:p>
        </p:txBody>
      </p:sp>
    </p:spTree>
    <p:extLst>
      <p:ext uri="{BB962C8B-B14F-4D97-AF65-F5344CB8AC3E}">
        <p14:creationId xmlns:p14="http://schemas.microsoft.com/office/powerpoint/2010/main" val="2424345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FBFC71-2C1D-49DB-9835-54DF575AB505}" type="datetimeFigureOut">
              <a:rPr lang="el-GR" smtClean="0"/>
              <a:t>4/2/2021</a:t>
            </a:fld>
            <a:endParaRPr lang="el-GR"/>
          </a:p>
        </p:txBody>
      </p:sp>
      <p:sp>
        <p:nvSpPr>
          <p:cNvPr id="5" name="Footer Placeholder 4"/>
          <p:cNvSpPr>
            <a:spLocks noGrp="1"/>
          </p:cNvSpPr>
          <p:nvPr>
            <p:ph type="ftr" sz="quarter" idx="11"/>
          </p:nvPr>
        </p:nvSpPr>
        <p:spPr/>
        <p:txBody>
          <a:bodyPr/>
          <a:lstStyle/>
          <a:p>
            <a:endParaRPr lang="el-G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5D1CB0B-01F2-464B-89E5-0C2DB48B20B2}" type="slidenum">
              <a:rPr lang="el-GR" smtClean="0"/>
              <a:t>‹#›</a:t>
            </a:fld>
            <a:endParaRPr lang="el-GR"/>
          </a:p>
        </p:txBody>
      </p:sp>
    </p:spTree>
    <p:extLst>
      <p:ext uri="{BB962C8B-B14F-4D97-AF65-F5344CB8AC3E}">
        <p14:creationId xmlns:p14="http://schemas.microsoft.com/office/powerpoint/2010/main" val="1311547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FBFC71-2C1D-49DB-9835-54DF575AB505}" type="datetimeFigureOut">
              <a:rPr lang="el-GR" smtClean="0"/>
              <a:t>4/2/2021</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5D1CB0B-01F2-464B-89E5-0C2DB48B20B2}" type="slidenum">
              <a:rPr lang="el-GR" smtClean="0"/>
              <a:t>‹#›</a:t>
            </a:fld>
            <a:endParaRPr lang="el-GR"/>
          </a:p>
        </p:txBody>
      </p:sp>
    </p:spTree>
    <p:extLst>
      <p:ext uri="{BB962C8B-B14F-4D97-AF65-F5344CB8AC3E}">
        <p14:creationId xmlns:p14="http://schemas.microsoft.com/office/powerpoint/2010/main" val="3922692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FBFC71-2C1D-49DB-9835-54DF575AB505}" type="datetimeFigureOut">
              <a:rPr lang="el-GR" smtClean="0"/>
              <a:t>4/2/2021</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15D1CB0B-01F2-464B-89E5-0C2DB48B20B2}" type="slidenum">
              <a:rPr lang="el-GR" smtClean="0"/>
              <a:t>‹#›</a:t>
            </a:fld>
            <a:endParaRPr lang="el-GR"/>
          </a:p>
        </p:txBody>
      </p:sp>
    </p:spTree>
    <p:extLst>
      <p:ext uri="{BB962C8B-B14F-4D97-AF65-F5344CB8AC3E}">
        <p14:creationId xmlns:p14="http://schemas.microsoft.com/office/powerpoint/2010/main" val="264967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FBFC71-2C1D-49DB-9835-54DF575AB505}" type="datetimeFigureOut">
              <a:rPr lang="el-GR" smtClean="0"/>
              <a:t>4/2/2021</a:t>
            </a:fld>
            <a:endParaRPr lang="el-GR"/>
          </a:p>
        </p:txBody>
      </p:sp>
      <p:sp>
        <p:nvSpPr>
          <p:cNvPr id="8" name="Footer Placeholder 7"/>
          <p:cNvSpPr>
            <a:spLocks noGrp="1"/>
          </p:cNvSpPr>
          <p:nvPr>
            <p:ph type="ftr" sz="quarter" idx="11"/>
          </p:nvPr>
        </p:nvSpPr>
        <p:spPr/>
        <p:txBody>
          <a:bodyPr/>
          <a:lstStyle/>
          <a:p>
            <a:endParaRPr lang="el-G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15D1CB0B-01F2-464B-89E5-0C2DB48B20B2}" type="slidenum">
              <a:rPr lang="el-GR" smtClean="0"/>
              <a:t>‹#›</a:t>
            </a:fld>
            <a:endParaRPr lang="el-GR"/>
          </a:p>
        </p:txBody>
      </p:sp>
    </p:spTree>
    <p:extLst>
      <p:ext uri="{BB962C8B-B14F-4D97-AF65-F5344CB8AC3E}">
        <p14:creationId xmlns:p14="http://schemas.microsoft.com/office/powerpoint/2010/main" val="227856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FBFC71-2C1D-49DB-9835-54DF575AB505}" type="datetimeFigureOut">
              <a:rPr lang="el-GR" smtClean="0"/>
              <a:t>4/2/2021</a:t>
            </a:fld>
            <a:endParaRPr lang="el-GR"/>
          </a:p>
        </p:txBody>
      </p:sp>
      <p:sp>
        <p:nvSpPr>
          <p:cNvPr id="4" name="Footer Placeholder 3"/>
          <p:cNvSpPr>
            <a:spLocks noGrp="1"/>
          </p:cNvSpPr>
          <p:nvPr>
            <p:ph type="ftr" sz="quarter" idx="11"/>
          </p:nvPr>
        </p:nvSpPr>
        <p:spPr/>
        <p:txBody>
          <a:bodyPr/>
          <a:lstStyle/>
          <a:p>
            <a:endParaRPr lang="el-G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5D1CB0B-01F2-464B-89E5-0C2DB48B20B2}" type="slidenum">
              <a:rPr lang="el-GR" smtClean="0"/>
              <a:t>‹#›</a:t>
            </a:fld>
            <a:endParaRPr lang="el-GR"/>
          </a:p>
        </p:txBody>
      </p:sp>
    </p:spTree>
    <p:extLst>
      <p:ext uri="{BB962C8B-B14F-4D97-AF65-F5344CB8AC3E}">
        <p14:creationId xmlns:p14="http://schemas.microsoft.com/office/powerpoint/2010/main" val="301401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FBFC71-2C1D-49DB-9835-54DF575AB505}" type="datetimeFigureOut">
              <a:rPr lang="el-GR" smtClean="0"/>
              <a:t>4/2/2021</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5D1CB0B-01F2-464B-89E5-0C2DB48B20B2}" type="slidenum">
              <a:rPr lang="el-GR" smtClean="0"/>
              <a:t>‹#›</a:t>
            </a:fld>
            <a:endParaRPr lang="el-GR"/>
          </a:p>
        </p:txBody>
      </p:sp>
    </p:spTree>
    <p:extLst>
      <p:ext uri="{BB962C8B-B14F-4D97-AF65-F5344CB8AC3E}">
        <p14:creationId xmlns:p14="http://schemas.microsoft.com/office/powerpoint/2010/main" val="3863667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FBFC71-2C1D-49DB-9835-54DF575AB505}" type="datetimeFigureOut">
              <a:rPr lang="el-GR" smtClean="0"/>
              <a:t>4/2/2021</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5D1CB0B-01F2-464B-89E5-0C2DB48B20B2}" type="slidenum">
              <a:rPr lang="el-GR" smtClean="0"/>
              <a:t>‹#›</a:t>
            </a:fld>
            <a:endParaRPr lang="el-GR"/>
          </a:p>
        </p:txBody>
      </p:sp>
    </p:spTree>
    <p:extLst>
      <p:ext uri="{BB962C8B-B14F-4D97-AF65-F5344CB8AC3E}">
        <p14:creationId xmlns:p14="http://schemas.microsoft.com/office/powerpoint/2010/main" val="855652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FBFC71-2C1D-49DB-9835-54DF575AB505}" type="datetimeFigureOut">
              <a:rPr lang="el-GR" smtClean="0"/>
              <a:t>4/2/2021</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5D1CB0B-01F2-464B-89E5-0C2DB48B20B2}" type="slidenum">
              <a:rPr lang="el-GR" smtClean="0"/>
              <a:t>‹#›</a:t>
            </a:fld>
            <a:endParaRPr lang="el-GR"/>
          </a:p>
        </p:txBody>
      </p:sp>
    </p:spTree>
    <p:extLst>
      <p:ext uri="{BB962C8B-B14F-4D97-AF65-F5344CB8AC3E}">
        <p14:creationId xmlns:p14="http://schemas.microsoft.com/office/powerpoint/2010/main" val="3573146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95FBFC71-2C1D-49DB-9835-54DF575AB505}" type="datetimeFigureOut">
              <a:rPr lang="el-GR" smtClean="0"/>
              <a:t>4/2/2021</a:t>
            </a:fld>
            <a:endParaRPr lang="el-G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15D1CB0B-01F2-464B-89E5-0C2DB48B20B2}" type="slidenum">
              <a:rPr lang="el-GR" smtClean="0"/>
              <a:t>‹#›</a:t>
            </a:fld>
            <a:endParaRPr lang="el-GR"/>
          </a:p>
        </p:txBody>
      </p:sp>
    </p:spTree>
    <p:extLst>
      <p:ext uri="{BB962C8B-B14F-4D97-AF65-F5344CB8AC3E}">
        <p14:creationId xmlns:p14="http://schemas.microsoft.com/office/powerpoint/2010/main" val="27772048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mbx@obi.g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928;&#929;&#927;&#931;&#937;&#928;&#921;&#922;&#919;%20&#919;&#923;&#917;&#922;&#932;&#929;&#927;&#925;&#921;&#922;&#919;%20&#920;&#933;&#929;&#921;&#916;&#913;_&#927;&#929;&#927;&#921;%20&#935;&#929;&#919;&#931;&#919;&#931;.pdf" TargetMode="External"/><Relationship Id="rId2" Type="http://schemas.openxmlformats.org/officeDocument/2006/relationships/hyperlink" Target="&#933;&#928;&#917;&#933;&#920;&#933;&#925;&#919;%20&#916;&#919;&#923;&#937;&#931;&#919;%20&#922;&#913;&#932;&#927;&#935;&#927;&#933;%20&#936;&#919;&#934;&#921;&#913;&#922;&#927;&#933;%20&#928;&#921;&#931;&#932;&#927;&#928;&#927;&#921;&#919;&#932;&#921;&#922;&#927;&#933;.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mailbox.obi.gr/obi_login.js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obi.gr/OBI/Portals/0/ImagesAndFiles/Files/Legistation/LAW_4144_2013.pdf" TargetMode="External"/><Relationship Id="rId3" Type="http://schemas.openxmlformats.org/officeDocument/2006/relationships/hyperlink" Target="http://www.obi.gr/wp-content/uploads/2019/07/&#933;&#913;-69483_&#916;&#917;&#922;&#925;&#932;61_02072019-&#919;&#923;&#917;&#922;&#932;&#929;&#927;&#925;&#921;&#922;&#919;-&#922;&#913;&#932;&#913;&#920;&#917;&#931;&#919;-&#927;&#914;&#921;-&#934;&#917;&#922;-&#914;-2810.pdf" TargetMode="External"/><Relationship Id="rId7" Type="http://schemas.openxmlformats.org/officeDocument/2006/relationships/hyperlink" Target="https://www.obi.gr/OBI/Portals/0/ImagesAndFiles/Files/Legistation/LAW_4155_2013.pdf" TargetMode="External"/><Relationship Id="rId2" Type="http://schemas.openxmlformats.org/officeDocument/2006/relationships/hyperlink" Target="http://www.obi.gr/wp/%ce%bd-4512-17-01-2018-%cf%86%ce%b5%ce%ba-5-%ce%b1/" TargetMode="External"/><Relationship Id="rId1" Type="http://schemas.openxmlformats.org/officeDocument/2006/relationships/slideLayout" Target="../slideLayouts/slideLayout2.xml"/><Relationship Id="rId6" Type="http://schemas.openxmlformats.org/officeDocument/2006/relationships/hyperlink" Target="https://www.obi.gr/OBI/Portals/0/ImagesAndFiles/Files/Legistation/LAW_3979_2011.pdf" TargetMode="External"/><Relationship Id="rId5" Type="http://schemas.openxmlformats.org/officeDocument/2006/relationships/hyperlink" Target="https://www.obi.gr/OBI/Portals/0/ImagesAndFiles/Files/Legistation/REGULATION_248_71_2002.pdf" TargetMode="External"/><Relationship Id="rId4" Type="http://schemas.openxmlformats.org/officeDocument/2006/relationships/hyperlink" Target="https://www.obi.gr/OBI/Portals/0/ImagesAndFiles/Files/Legistation/REGULATION_EU_910_2014.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ailbox.obi.gr/obi_login.js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97"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8"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9"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00"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01"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02"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03"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4"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5"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6"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7"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8"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10" name="Group 109">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111"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12"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13"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4"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5"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6"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7"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8"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9"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20"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21"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22"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4" name="Rectangle 123">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6"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28" name="Rectangle 12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44919" y="3101093"/>
            <a:ext cx="1840539" cy="3029344"/>
          </a:xfrm>
        </p:spPr>
        <p:txBody>
          <a:bodyPr vert="horz" lIns="91440" tIns="45720" rIns="91440" bIns="45720" rtlCol="0" anchor="t">
            <a:normAutofit/>
          </a:bodyPr>
          <a:lstStyle/>
          <a:p>
            <a:r>
              <a:rPr lang="en-US" sz="2200">
                <a:solidFill>
                  <a:schemeClr val="bg1"/>
                </a:solidFill>
              </a:rPr>
              <a:t>Ηλεκτρονική Θυρίδα </a:t>
            </a:r>
            <a:br>
              <a:rPr lang="en-US" sz="2200">
                <a:solidFill>
                  <a:schemeClr val="bg1"/>
                </a:solidFill>
              </a:rPr>
            </a:br>
            <a:r>
              <a:rPr lang="en-US" sz="2200">
                <a:solidFill>
                  <a:schemeClr val="bg1"/>
                </a:solidFill>
              </a:rPr>
              <a:t>του ΟΒΙ</a:t>
            </a:r>
          </a:p>
        </p:txBody>
      </p:sp>
      <p:sp>
        <p:nvSpPr>
          <p:cNvPr id="13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32" name="Rectangle 13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529933" y="589722"/>
            <a:ext cx="5098525" cy="5321500"/>
          </a:xfrm>
        </p:spPr>
        <p:txBody>
          <a:bodyPr vert="horz" lIns="91440" tIns="45720" rIns="91440" bIns="45720" rtlCol="0" anchor="ctr">
            <a:normAutofit/>
          </a:bodyPr>
          <a:lstStyle/>
          <a:p>
            <a:pPr>
              <a:buFont typeface="Wingdings 3" charset="2"/>
              <a:buChar char=""/>
            </a:pPr>
            <a:endParaRPr lang="en-US" dirty="0">
              <a:solidFill>
                <a:schemeClr val="tx1">
                  <a:lumMod val="75000"/>
                  <a:lumOff val="25000"/>
                </a:schemeClr>
              </a:solidFill>
            </a:endParaRPr>
          </a:p>
          <a:p>
            <a:pPr algn="ctr"/>
            <a:r>
              <a:rPr lang="en-US" b="1" dirty="0">
                <a:solidFill>
                  <a:schemeClr val="tx1">
                    <a:lumMod val="75000"/>
                    <a:lumOff val="25000"/>
                  </a:schemeClr>
                </a:solidFill>
              </a:rPr>
              <a:t>Υπ</a:t>
            </a:r>
            <a:r>
              <a:rPr lang="en-US" b="1" dirty="0" err="1">
                <a:solidFill>
                  <a:schemeClr val="tx1">
                    <a:lumMod val="75000"/>
                    <a:lumOff val="25000"/>
                  </a:schemeClr>
                </a:solidFill>
              </a:rPr>
              <a:t>οδοχή</a:t>
            </a:r>
            <a:r>
              <a:rPr lang="en-US" dirty="0">
                <a:solidFill>
                  <a:schemeClr val="tx1">
                    <a:lumMod val="75000"/>
                    <a:lumOff val="25000"/>
                  </a:schemeClr>
                </a:solidFill>
              </a:rPr>
              <a:t> και </a:t>
            </a:r>
            <a:r>
              <a:rPr lang="en-US" b="1" dirty="0">
                <a:solidFill>
                  <a:schemeClr val="tx1">
                    <a:lumMod val="75000"/>
                    <a:lumOff val="25000"/>
                  </a:schemeClr>
                </a:solidFill>
              </a:rPr>
              <a:t>απ</a:t>
            </a:r>
            <a:r>
              <a:rPr lang="en-US" b="1" dirty="0" err="1">
                <a:solidFill>
                  <a:schemeClr val="tx1">
                    <a:lumMod val="75000"/>
                    <a:lumOff val="25000"/>
                  </a:schemeClr>
                </a:solidFill>
              </a:rPr>
              <a:t>οστολή</a:t>
            </a:r>
            <a:r>
              <a:rPr lang="en-US" b="1" dirty="0">
                <a:solidFill>
                  <a:schemeClr val="tx1">
                    <a:lumMod val="75000"/>
                    <a:lumOff val="25000"/>
                  </a:schemeClr>
                </a:solidFill>
              </a:rPr>
              <a:t> </a:t>
            </a:r>
            <a:r>
              <a:rPr lang="en-US" b="1" dirty="0" err="1">
                <a:solidFill>
                  <a:schemeClr val="tx1">
                    <a:lumMod val="75000"/>
                    <a:lumOff val="25000"/>
                  </a:schemeClr>
                </a:solidFill>
              </a:rPr>
              <a:t>εγγράφων</a:t>
            </a:r>
            <a:r>
              <a:rPr lang="en-US" b="1" dirty="0">
                <a:solidFill>
                  <a:schemeClr val="tx1">
                    <a:lumMod val="75000"/>
                    <a:lumOff val="25000"/>
                  </a:schemeClr>
                </a:solidFill>
              </a:rPr>
              <a:t> </a:t>
            </a:r>
            <a:r>
              <a:rPr lang="en-US" dirty="0" err="1">
                <a:solidFill>
                  <a:schemeClr val="tx1">
                    <a:lumMod val="75000"/>
                    <a:lumOff val="25000"/>
                  </a:schemeClr>
                </a:solidFill>
              </a:rPr>
              <a:t>μέσω</a:t>
            </a:r>
            <a:r>
              <a:rPr lang="en-US" dirty="0">
                <a:solidFill>
                  <a:schemeClr val="tx1">
                    <a:lumMod val="75000"/>
                    <a:lumOff val="25000"/>
                  </a:schemeClr>
                </a:solidFill>
              </a:rPr>
              <a:t> </a:t>
            </a:r>
            <a:r>
              <a:rPr lang="en-US" b="1" dirty="0" err="1">
                <a:solidFill>
                  <a:schemeClr val="tx1">
                    <a:lumMod val="75000"/>
                    <a:lumOff val="25000"/>
                  </a:schemeClr>
                </a:solidFill>
              </a:rPr>
              <a:t>Δι</a:t>
            </a:r>
            <a:r>
              <a:rPr lang="en-US" b="1" dirty="0">
                <a:solidFill>
                  <a:schemeClr val="tx1">
                    <a:lumMod val="75000"/>
                    <a:lumOff val="25000"/>
                  </a:schemeClr>
                </a:solidFill>
              </a:rPr>
              <a:t>αδικτύου</a:t>
            </a:r>
            <a:endParaRPr lang="el-GR" b="1" dirty="0">
              <a:solidFill>
                <a:schemeClr val="tx1">
                  <a:lumMod val="75000"/>
                  <a:lumOff val="25000"/>
                </a:schemeClr>
              </a:solidFill>
            </a:endParaRPr>
          </a:p>
          <a:p>
            <a:pPr algn="ctr"/>
            <a:endParaRPr lang="en-US" b="1" dirty="0">
              <a:solidFill>
                <a:schemeClr val="tx1">
                  <a:lumMod val="75000"/>
                  <a:lumOff val="25000"/>
                </a:schemeClr>
              </a:solidFill>
            </a:endParaRPr>
          </a:p>
          <a:p>
            <a:pPr algn="ctr"/>
            <a:r>
              <a:rPr lang="en-US" b="1" dirty="0">
                <a:solidFill>
                  <a:schemeClr val="tx1">
                    <a:lumMod val="75000"/>
                    <a:lumOff val="25000"/>
                  </a:schemeClr>
                </a:solidFill>
              </a:rPr>
              <a:t>Ε. </a:t>
            </a:r>
            <a:r>
              <a:rPr lang="en-US" b="1" dirty="0" err="1">
                <a:solidFill>
                  <a:schemeClr val="tx1">
                    <a:lumMod val="75000"/>
                    <a:lumOff val="25000"/>
                  </a:schemeClr>
                </a:solidFill>
              </a:rPr>
              <a:t>Μίσκου</a:t>
            </a:r>
            <a:endParaRPr lang="en-US" b="1" dirty="0">
              <a:solidFill>
                <a:schemeClr val="tx1">
                  <a:lumMod val="75000"/>
                  <a:lumOff val="25000"/>
                </a:schemeClr>
              </a:solidFill>
            </a:endParaRPr>
          </a:p>
          <a:p>
            <a:pPr algn="ctr"/>
            <a:r>
              <a:rPr lang="en-US" b="1" dirty="0" err="1">
                <a:solidFill>
                  <a:schemeClr val="tx1">
                    <a:lumMod val="75000"/>
                    <a:lumOff val="25000"/>
                  </a:schemeClr>
                </a:solidFill>
              </a:rPr>
              <a:t>Διευθύντρι</a:t>
            </a:r>
            <a:r>
              <a:rPr lang="en-US" b="1" dirty="0">
                <a:solidFill>
                  <a:schemeClr val="tx1">
                    <a:lumMod val="75000"/>
                    <a:lumOff val="25000"/>
                  </a:schemeClr>
                </a:solidFill>
              </a:rPr>
              <a:t>α Γραμματείας Διοίκησης</a:t>
            </a:r>
          </a:p>
          <a:p>
            <a:pPr algn="ctr"/>
            <a:endParaRPr lang="el-GR" b="1" dirty="0">
              <a:solidFill>
                <a:schemeClr val="tx1">
                  <a:lumMod val="75000"/>
                  <a:lumOff val="25000"/>
                </a:schemeClr>
              </a:solidFill>
            </a:endParaRPr>
          </a:p>
          <a:p>
            <a:pPr algn="ctr"/>
            <a:r>
              <a:rPr lang="en-US" b="1" dirty="0">
                <a:solidFill>
                  <a:schemeClr val="tx1">
                    <a:lumMod val="75000"/>
                    <a:lumOff val="25000"/>
                  </a:schemeClr>
                </a:solidFill>
              </a:rPr>
              <a:t>ΕΠΙΚΑΙΡΟΠΟΙΗΣΗ </a:t>
            </a:r>
            <a:r>
              <a:rPr lang="el-GR" b="1" dirty="0">
                <a:solidFill>
                  <a:schemeClr val="tx1">
                    <a:lumMod val="75000"/>
                    <a:lumOff val="25000"/>
                  </a:schemeClr>
                </a:solidFill>
              </a:rPr>
              <a:t>4 Φεβρουαρίου </a:t>
            </a:r>
            <a:r>
              <a:rPr lang="en-US" b="1" dirty="0">
                <a:solidFill>
                  <a:schemeClr val="tx1">
                    <a:lumMod val="75000"/>
                    <a:lumOff val="25000"/>
                  </a:schemeClr>
                </a:solidFill>
              </a:rPr>
              <a:t>2021</a:t>
            </a:r>
          </a:p>
        </p:txBody>
      </p:sp>
    </p:spTree>
    <p:extLst>
      <p:ext uri="{BB962C8B-B14F-4D97-AF65-F5344CB8AC3E}">
        <p14:creationId xmlns:p14="http://schemas.microsoft.com/office/powerpoint/2010/main" val="3088114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45E58-F634-482E-9B57-1A41B2B0FB0D}"/>
              </a:ext>
            </a:extLst>
          </p:cNvPr>
          <p:cNvSpPr>
            <a:spLocks noGrp="1"/>
          </p:cNvSpPr>
          <p:nvPr>
            <p:ph type="title"/>
          </p:nvPr>
        </p:nvSpPr>
        <p:spPr>
          <a:xfrm>
            <a:off x="486918" y="645106"/>
            <a:ext cx="2737709" cy="1259894"/>
          </a:xfrm>
        </p:spPr>
        <p:txBody>
          <a:bodyPr>
            <a:normAutofit/>
          </a:bodyPr>
          <a:lstStyle/>
          <a:p>
            <a:pPr>
              <a:lnSpc>
                <a:spcPct val="90000"/>
              </a:lnSpc>
            </a:pPr>
            <a:r>
              <a:rPr lang="el-GR" sz="1400" b="1" dirty="0"/>
              <a:t>Επιλογή 1: Εγγραφή με κωδικούς </a:t>
            </a:r>
            <a:r>
              <a:rPr lang="en-US" sz="1400" b="1" dirty="0" err="1"/>
              <a:t>TAXISnet</a:t>
            </a:r>
            <a:r>
              <a:rPr lang="en-US" sz="1400" b="1" dirty="0"/>
              <a:t> </a:t>
            </a:r>
            <a:r>
              <a:rPr lang="el-GR" sz="1400" b="1" dirty="0"/>
              <a:t>(μέσω ΓΓΠΣ)</a:t>
            </a:r>
            <a:endParaRPr lang="en-US" sz="1400" dirty="0"/>
          </a:p>
        </p:txBody>
      </p:sp>
      <p:sp>
        <p:nvSpPr>
          <p:cNvPr id="22" name="Rectangle 21">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 name="Content Placeholder 7">
            <a:extLst>
              <a:ext uri="{FF2B5EF4-FFF2-40B4-BE49-F238E27FC236}">
                <a16:creationId xmlns:a16="http://schemas.microsoft.com/office/drawing/2014/main" id="{B4527D16-8BAB-400D-9F02-1FE3D29CB4C9}"/>
              </a:ext>
            </a:extLst>
          </p:cNvPr>
          <p:cNvSpPr>
            <a:spLocks noGrp="1"/>
          </p:cNvSpPr>
          <p:nvPr>
            <p:ph idx="1"/>
          </p:nvPr>
        </p:nvSpPr>
        <p:spPr>
          <a:xfrm>
            <a:off x="486918" y="2133600"/>
            <a:ext cx="2737709" cy="3759253"/>
          </a:xfrm>
        </p:spPr>
        <p:txBody>
          <a:bodyPr>
            <a:normAutofit/>
          </a:bodyPr>
          <a:lstStyle/>
          <a:p>
            <a:pPr>
              <a:buClr>
                <a:srgbClr val="FFC97E"/>
              </a:buClr>
            </a:pPr>
            <a:r>
              <a:rPr lang="el-GR" dirty="0"/>
              <a:t>Αφού συμπληρώσει τον κωδικό εισόδου του θα εμφανιστεί η διπλανή οθόνη. </a:t>
            </a:r>
          </a:p>
          <a:p>
            <a:pPr>
              <a:buClr>
                <a:srgbClr val="FFC97E"/>
              </a:buClr>
            </a:pPr>
            <a:r>
              <a:rPr lang="el-GR" dirty="0"/>
              <a:t>Ο χρήστης πρέπει να επιλέξει «Αποστολή» για να συνεχίσει την διαδικασία.</a:t>
            </a:r>
          </a:p>
          <a:p>
            <a:pPr>
              <a:buClr>
                <a:srgbClr val="FFC97E"/>
              </a:buClr>
            </a:pPr>
            <a:endParaRPr lang="en-US" dirty="0"/>
          </a:p>
        </p:txBody>
      </p:sp>
      <p:pic>
        <p:nvPicPr>
          <p:cNvPr id="4" name="Content Placeholder 3">
            <a:extLst>
              <a:ext uri="{FF2B5EF4-FFF2-40B4-BE49-F238E27FC236}">
                <a16:creationId xmlns:a16="http://schemas.microsoft.com/office/drawing/2014/main" id="{4C69FC9C-7FB4-4896-8F06-18EA83F91F11}"/>
              </a:ext>
            </a:extLst>
          </p:cNvPr>
          <p:cNvPicPr>
            <a:picLocks noChangeAspect="1"/>
          </p:cNvPicPr>
          <p:nvPr/>
        </p:nvPicPr>
        <p:blipFill rotWithShape="1">
          <a:blip r:embed="rId2"/>
          <a:srcRect l="30136" r="29465"/>
          <a:stretch/>
        </p:blipFill>
        <p:spPr>
          <a:xfrm>
            <a:off x="3895768" y="640080"/>
            <a:ext cx="4352960" cy="5252773"/>
          </a:xfrm>
          <a:prstGeom prst="rect">
            <a:avLst/>
          </a:prstGeom>
        </p:spPr>
      </p:pic>
      <p:sp>
        <p:nvSpPr>
          <p:cNvPr id="24"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61223"/>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891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BA7421-FFCC-4DA2-B111-826343BEBF43}"/>
              </a:ext>
            </a:extLst>
          </p:cNvPr>
          <p:cNvSpPr>
            <a:spLocks noGrp="1"/>
          </p:cNvSpPr>
          <p:nvPr>
            <p:ph type="title"/>
          </p:nvPr>
        </p:nvSpPr>
        <p:spPr>
          <a:xfrm>
            <a:off x="486918" y="645106"/>
            <a:ext cx="2737709" cy="1259894"/>
          </a:xfrm>
        </p:spPr>
        <p:txBody>
          <a:bodyPr>
            <a:normAutofit/>
          </a:bodyPr>
          <a:lstStyle/>
          <a:p>
            <a:pPr>
              <a:lnSpc>
                <a:spcPct val="90000"/>
              </a:lnSpc>
            </a:pPr>
            <a:r>
              <a:rPr lang="el-GR" sz="1400" b="1" dirty="0">
                <a:solidFill>
                  <a:prstClr val="black">
                    <a:lumMod val="85000"/>
                    <a:lumOff val="15000"/>
                  </a:prstClr>
                </a:solidFill>
              </a:rPr>
              <a:t>Επιλογή 1: Εγγραφή με κωδικούς </a:t>
            </a:r>
            <a:r>
              <a:rPr lang="en-US" sz="1400" b="1" dirty="0" err="1">
                <a:solidFill>
                  <a:prstClr val="black">
                    <a:lumMod val="85000"/>
                    <a:lumOff val="15000"/>
                  </a:prstClr>
                </a:solidFill>
              </a:rPr>
              <a:t>TAXISnet</a:t>
            </a:r>
            <a:r>
              <a:rPr lang="en-US" sz="1400" b="1" dirty="0">
                <a:solidFill>
                  <a:prstClr val="black">
                    <a:lumMod val="85000"/>
                    <a:lumOff val="15000"/>
                  </a:prstClr>
                </a:solidFill>
              </a:rPr>
              <a:t> </a:t>
            </a:r>
            <a:r>
              <a:rPr lang="el-GR" sz="1400" b="1" dirty="0">
                <a:solidFill>
                  <a:prstClr val="black">
                    <a:lumMod val="85000"/>
                    <a:lumOff val="15000"/>
                  </a:prstClr>
                </a:solidFill>
              </a:rPr>
              <a:t>(μέσω ΓΓΠΣ)</a:t>
            </a:r>
            <a:br>
              <a:rPr lang="el-GR" sz="1400" b="1" dirty="0">
                <a:solidFill>
                  <a:prstClr val="black">
                    <a:lumMod val="85000"/>
                    <a:lumOff val="15000"/>
                  </a:prstClr>
                </a:solidFill>
              </a:rPr>
            </a:br>
            <a:br>
              <a:rPr lang="el-GR" sz="1400" b="1" dirty="0">
                <a:solidFill>
                  <a:prstClr val="black">
                    <a:lumMod val="85000"/>
                    <a:lumOff val="15000"/>
                  </a:prstClr>
                </a:solidFill>
              </a:rPr>
            </a:br>
            <a:endParaRPr lang="en-US" sz="1700" dirty="0"/>
          </a:p>
        </p:txBody>
      </p:sp>
      <p:sp>
        <p:nvSpPr>
          <p:cNvPr id="52" name="Rectangle 51">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6A15C0F-E01F-446E-9BEE-75FB4F3653AC}"/>
              </a:ext>
            </a:extLst>
          </p:cNvPr>
          <p:cNvSpPr>
            <a:spLocks noGrp="1"/>
          </p:cNvSpPr>
          <p:nvPr>
            <p:ph idx="1"/>
          </p:nvPr>
        </p:nvSpPr>
        <p:spPr>
          <a:xfrm>
            <a:off x="486918" y="1905000"/>
            <a:ext cx="2737709" cy="4044280"/>
          </a:xfrm>
        </p:spPr>
        <p:txBody>
          <a:bodyPr>
            <a:normAutofit fontScale="92500" lnSpcReduction="20000"/>
          </a:bodyPr>
          <a:lstStyle/>
          <a:p>
            <a:pPr marL="0" indent="0">
              <a:buNone/>
            </a:pPr>
            <a:r>
              <a:rPr lang="el-GR" sz="1600" dirty="0"/>
              <a:t>Οδηγείται στην διπλανή σελίδα όπου είναι </a:t>
            </a:r>
            <a:r>
              <a:rPr lang="el-GR" sz="1600" dirty="0" err="1"/>
              <a:t>προσυμπληρωμένα</a:t>
            </a:r>
            <a:r>
              <a:rPr lang="el-GR" sz="1600" dirty="0"/>
              <a:t> το όνομα, το επώνυμο και το ΑΦΜ και θα πρέπει:</a:t>
            </a:r>
          </a:p>
          <a:p>
            <a:r>
              <a:rPr lang="el-GR" sz="1600" dirty="0"/>
              <a:t>να συμπληρώσει όλα τα υπόλοιπα υποχρεωτικά πεδία (το σύστημα δεν συνεχίζει σε διαφορετική περίπτωση)</a:t>
            </a:r>
          </a:p>
          <a:p>
            <a:r>
              <a:rPr lang="el-GR" sz="1600" dirty="0"/>
              <a:t>Να επιλέξει την Αποδοχή Όρων χρήσης</a:t>
            </a:r>
          </a:p>
          <a:p>
            <a:r>
              <a:rPr lang="el-GR" sz="1600" dirty="0"/>
              <a:t>Να επιλέξει την επαλήθευση και στην συνέχεια </a:t>
            </a:r>
          </a:p>
          <a:p>
            <a:r>
              <a:rPr lang="el-GR" sz="1600" dirty="0"/>
              <a:t>Να επιλέξει «Υποβολή»</a:t>
            </a:r>
            <a:endParaRPr lang="en-US" sz="1600" dirty="0"/>
          </a:p>
        </p:txBody>
      </p:sp>
      <p:pic>
        <p:nvPicPr>
          <p:cNvPr id="5" name="Picture 4">
            <a:extLst>
              <a:ext uri="{FF2B5EF4-FFF2-40B4-BE49-F238E27FC236}">
                <a16:creationId xmlns:a16="http://schemas.microsoft.com/office/drawing/2014/main" id="{939B97BA-12FC-4706-AB48-D647CEFC4F2F}"/>
              </a:ext>
            </a:extLst>
          </p:cNvPr>
          <p:cNvPicPr>
            <a:picLocks noChangeAspect="1"/>
          </p:cNvPicPr>
          <p:nvPr/>
        </p:nvPicPr>
        <p:blipFill>
          <a:blip r:embed="rId2"/>
          <a:stretch>
            <a:fillRect/>
          </a:stretch>
        </p:blipFill>
        <p:spPr>
          <a:xfrm>
            <a:off x="3464657" y="476672"/>
            <a:ext cx="5215183" cy="5584551"/>
          </a:xfrm>
          <a:prstGeom prst="rect">
            <a:avLst/>
          </a:prstGeom>
        </p:spPr>
      </p:pic>
      <p:sp>
        <p:nvSpPr>
          <p:cNvPr id="54"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61223"/>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4590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69E5D6-49A7-48E6-9AFA-15DF071A6147}"/>
              </a:ext>
            </a:extLst>
          </p:cNvPr>
          <p:cNvSpPr>
            <a:spLocks noGrp="1"/>
          </p:cNvSpPr>
          <p:nvPr>
            <p:ph type="title"/>
          </p:nvPr>
        </p:nvSpPr>
        <p:spPr>
          <a:xfrm>
            <a:off x="784514" y="942108"/>
            <a:ext cx="2442412" cy="4969113"/>
          </a:xfrm>
        </p:spPr>
        <p:txBody>
          <a:bodyPr anchor="ctr">
            <a:normAutofit/>
          </a:bodyPr>
          <a:lstStyle/>
          <a:p>
            <a:pPr>
              <a:lnSpc>
                <a:spcPct val="90000"/>
              </a:lnSpc>
            </a:pPr>
            <a:r>
              <a:rPr lang="el-GR" sz="2800" b="1" dirty="0">
                <a:solidFill>
                  <a:schemeClr val="tx2">
                    <a:lumMod val="75000"/>
                  </a:schemeClr>
                </a:solidFill>
              </a:rPr>
              <a:t>Επιλογή 1: Εγγραφή με κωδικούς </a:t>
            </a:r>
            <a:r>
              <a:rPr lang="en-US" sz="2800" b="1" dirty="0" err="1">
                <a:solidFill>
                  <a:schemeClr val="tx2">
                    <a:lumMod val="75000"/>
                  </a:schemeClr>
                </a:solidFill>
              </a:rPr>
              <a:t>TAXISnet</a:t>
            </a:r>
            <a:r>
              <a:rPr lang="en-US" sz="2800" b="1" dirty="0">
                <a:solidFill>
                  <a:schemeClr val="tx2">
                    <a:lumMod val="75000"/>
                  </a:schemeClr>
                </a:solidFill>
              </a:rPr>
              <a:t> </a:t>
            </a:r>
            <a:r>
              <a:rPr lang="el-GR" sz="2800" b="1" dirty="0">
                <a:solidFill>
                  <a:schemeClr val="tx2">
                    <a:lumMod val="75000"/>
                  </a:schemeClr>
                </a:solidFill>
              </a:rPr>
              <a:t>(μέσω ΓΓΠΣ)</a:t>
            </a:r>
            <a:br>
              <a:rPr lang="el-GR" sz="2800" b="1" dirty="0">
                <a:solidFill>
                  <a:schemeClr val="tx2">
                    <a:lumMod val="75000"/>
                  </a:schemeClr>
                </a:solidFill>
              </a:rPr>
            </a:br>
            <a:br>
              <a:rPr lang="el-GR" sz="2800" b="1" dirty="0">
                <a:solidFill>
                  <a:schemeClr val="tx2">
                    <a:lumMod val="75000"/>
                  </a:schemeClr>
                </a:solidFill>
              </a:rPr>
            </a:br>
            <a:br>
              <a:rPr lang="el-GR" sz="2800" b="1" dirty="0">
                <a:solidFill>
                  <a:schemeClr val="tx2">
                    <a:lumMod val="75000"/>
                  </a:schemeClr>
                </a:solidFill>
              </a:rPr>
            </a:br>
            <a:br>
              <a:rPr lang="el-GR" sz="2800" b="1" dirty="0">
                <a:solidFill>
                  <a:schemeClr val="tx2">
                    <a:lumMod val="75000"/>
                  </a:schemeClr>
                </a:solidFill>
              </a:rPr>
            </a:br>
            <a:br>
              <a:rPr lang="el-GR" sz="2800" b="1" dirty="0">
                <a:solidFill>
                  <a:schemeClr val="tx2">
                    <a:lumMod val="75000"/>
                  </a:schemeClr>
                </a:solidFill>
              </a:rPr>
            </a:br>
            <a:r>
              <a:rPr lang="el-GR" sz="2800" dirty="0">
                <a:solidFill>
                  <a:schemeClr val="tx2">
                    <a:lumMod val="75000"/>
                  </a:schemeClr>
                </a:solidFill>
              </a:rPr>
              <a:t>Στην συνέχεια</a:t>
            </a:r>
          </a:p>
        </p:txBody>
      </p:sp>
      <p:sp>
        <p:nvSpPr>
          <p:cNvPr id="33" name="Rectangle 32">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35" name="Straight Connector 34">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507495" y="0"/>
            <a:ext cx="4632727" cy="6853245"/>
            <a:chOff x="2487613" y="285750"/>
            <a:chExt cx="2428876" cy="5654676"/>
          </a:xfrm>
          <a:solidFill>
            <a:schemeClr val="bg1">
              <a:alpha val="30000"/>
            </a:schemeClr>
          </a:solidFill>
        </p:grpSpPr>
        <p:sp>
          <p:nvSpPr>
            <p:cNvPr id="38"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9"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0"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1"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2"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3"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4"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5"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6"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7"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8"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9"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Content Placeholder 2">
            <a:extLst>
              <a:ext uri="{FF2B5EF4-FFF2-40B4-BE49-F238E27FC236}">
                <a16:creationId xmlns:a16="http://schemas.microsoft.com/office/drawing/2014/main" id="{916F2C6B-3BB8-4CDE-A538-54336F137BB9}"/>
              </a:ext>
            </a:extLst>
          </p:cNvPr>
          <p:cNvSpPr>
            <a:spLocks noGrp="1"/>
          </p:cNvSpPr>
          <p:nvPr>
            <p:ph idx="1"/>
          </p:nvPr>
        </p:nvSpPr>
        <p:spPr>
          <a:xfrm>
            <a:off x="3786796" y="942108"/>
            <a:ext cx="4841662" cy="4969114"/>
          </a:xfrm>
        </p:spPr>
        <p:txBody>
          <a:bodyPr anchor="ctr">
            <a:normAutofit/>
          </a:bodyPr>
          <a:lstStyle/>
          <a:p>
            <a:r>
              <a:rPr lang="el-GR" dirty="0">
                <a:solidFill>
                  <a:schemeClr val="tx2">
                    <a:lumMod val="75000"/>
                  </a:schemeClr>
                </a:solidFill>
              </a:rPr>
              <a:t>Εμφανίζεται οθόνη με την πληροφορία ότι η εγγραφή ολοκληρώθηκε και ότι ο χρήστης θα ενημερωθεί μέσω </a:t>
            </a:r>
            <a:r>
              <a:rPr lang="en-US" dirty="0">
                <a:solidFill>
                  <a:schemeClr val="tx2">
                    <a:lumMod val="75000"/>
                  </a:schemeClr>
                </a:solidFill>
              </a:rPr>
              <a:t>mail </a:t>
            </a:r>
            <a:r>
              <a:rPr lang="el-GR" dirty="0">
                <a:solidFill>
                  <a:schemeClr val="tx2">
                    <a:lumMod val="75000"/>
                  </a:schemeClr>
                </a:solidFill>
              </a:rPr>
              <a:t>για τα επόμενα βήματα</a:t>
            </a:r>
          </a:p>
          <a:p>
            <a:endParaRPr lang="en-US" dirty="0">
              <a:solidFill>
                <a:schemeClr val="tx2">
                  <a:lumMod val="75000"/>
                </a:schemeClr>
              </a:solidFill>
            </a:endParaRPr>
          </a:p>
          <a:p>
            <a:r>
              <a:rPr lang="el-GR" dirty="0">
                <a:solidFill>
                  <a:schemeClr val="tx2">
                    <a:lumMod val="75000"/>
                  </a:schemeClr>
                </a:solidFill>
              </a:rPr>
              <a:t>Λαμβάνει μήνυμα στο ηλεκτρονικό ταχυδρομείο που έχει δηλώσει, από την διεύθυνση </a:t>
            </a:r>
            <a:r>
              <a:rPr lang="en-US" dirty="0">
                <a:solidFill>
                  <a:schemeClr val="tx2">
                    <a:lumMod val="75000"/>
                  </a:schemeClr>
                </a:solidFill>
                <a:hlinkClick r:id="rId2"/>
              </a:rPr>
              <a:t>mbx@obi.gr</a:t>
            </a:r>
            <a:r>
              <a:rPr lang="en-US" dirty="0">
                <a:solidFill>
                  <a:schemeClr val="tx2">
                    <a:lumMod val="75000"/>
                  </a:schemeClr>
                </a:solidFill>
              </a:rPr>
              <a:t> </a:t>
            </a:r>
            <a:r>
              <a:rPr lang="el-GR" dirty="0">
                <a:solidFill>
                  <a:schemeClr val="tx2">
                    <a:lumMod val="75000"/>
                  </a:schemeClr>
                </a:solidFill>
              </a:rPr>
              <a:t>σχετικά με την επιτυχή εγγραφή του και ότι πλέον μπορεί να συνδεθεί στην ΗΘ με τους κωδικούς  </a:t>
            </a:r>
            <a:r>
              <a:rPr lang="en-US">
                <a:solidFill>
                  <a:schemeClr val="tx2">
                    <a:lumMod val="75000"/>
                  </a:schemeClr>
                </a:solidFill>
              </a:rPr>
              <a:t>TAXISnet</a:t>
            </a:r>
            <a:r>
              <a:rPr lang="en-US" dirty="0">
                <a:solidFill>
                  <a:schemeClr val="tx2">
                    <a:lumMod val="75000"/>
                  </a:schemeClr>
                </a:solidFill>
              </a:rPr>
              <a:t>. </a:t>
            </a:r>
          </a:p>
          <a:p>
            <a:r>
              <a:rPr lang="el-GR" dirty="0">
                <a:solidFill>
                  <a:schemeClr val="tx2">
                    <a:lumMod val="75000"/>
                  </a:schemeClr>
                </a:solidFill>
              </a:rPr>
              <a:t>Ο χρήστης μπορεί να μεταβεί ξανά στην οθόνη επιλογής του τρόπου σύνδεσης στην ΗΘ και να προχωρήσει με την επιλογή «Σύνδεση με Κωδικούς </a:t>
            </a:r>
            <a:r>
              <a:rPr lang="en-US">
                <a:solidFill>
                  <a:schemeClr val="tx2">
                    <a:lumMod val="75000"/>
                  </a:schemeClr>
                </a:solidFill>
              </a:rPr>
              <a:t>TAXISnet</a:t>
            </a:r>
            <a:r>
              <a:rPr lang="en-US" dirty="0">
                <a:solidFill>
                  <a:schemeClr val="tx2">
                    <a:lumMod val="75000"/>
                  </a:schemeClr>
                </a:solidFill>
              </a:rPr>
              <a:t> (</a:t>
            </a:r>
            <a:r>
              <a:rPr lang="el-GR" dirty="0">
                <a:solidFill>
                  <a:schemeClr val="tx2">
                    <a:lumMod val="75000"/>
                  </a:schemeClr>
                </a:solidFill>
              </a:rPr>
              <a:t>μέσω ΓΓΠΣ).</a:t>
            </a:r>
            <a:endParaRPr lang="en-US" dirty="0">
              <a:solidFill>
                <a:schemeClr val="tx2">
                  <a:lumMod val="75000"/>
                </a:schemeClr>
              </a:solidFill>
            </a:endParaRPr>
          </a:p>
          <a:p>
            <a:endParaRPr lang="el-GR" dirty="0">
              <a:solidFill>
                <a:schemeClr val="tx2">
                  <a:lumMod val="75000"/>
                </a:schemeClr>
              </a:solidFill>
            </a:endParaRPr>
          </a:p>
        </p:txBody>
      </p:sp>
    </p:spTree>
    <p:extLst>
      <p:ext uri="{BB962C8B-B14F-4D97-AF65-F5344CB8AC3E}">
        <p14:creationId xmlns:p14="http://schemas.microsoft.com/office/powerpoint/2010/main" val="498732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6918" y="645106"/>
            <a:ext cx="2737709" cy="1259894"/>
          </a:xfrm>
        </p:spPr>
        <p:txBody>
          <a:bodyPr>
            <a:normAutofit fontScale="90000"/>
          </a:bodyPr>
          <a:lstStyle/>
          <a:p>
            <a:pPr>
              <a:lnSpc>
                <a:spcPct val="90000"/>
              </a:lnSpc>
            </a:pPr>
            <a:br>
              <a:rPr lang="el-GR" sz="2800" b="1" dirty="0"/>
            </a:br>
            <a:r>
              <a:rPr lang="el-GR" sz="2800" b="1" dirty="0"/>
              <a:t>Επιλογή 2: Εγγραφή με κωδικούς ΟΒΙ</a:t>
            </a:r>
          </a:p>
        </p:txBody>
      </p:sp>
      <p:sp>
        <p:nvSpPr>
          <p:cNvPr id="21" name="Rectangle 20">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86918" y="2133600"/>
            <a:ext cx="2737709" cy="3759253"/>
          </a:xfrm>
        </p:spPr>
        <p:txBody>
          <a:bodyPr>
            <a:normAutofit/>
          </a:bodyPr>
          <a:lstStyle/>
          <a:p>
            <a:endParaRPr lang="el-GR" dirty="0"/>
          </a:p>
          <a:p>
            <a:endParaRPr lang="el-GR" dirty="0"/>
          </a:p>
          <a:p>
            <a:endParaRPr lang="el-GR" dirty="0"/>
          </a:p>
          <a:p>
            <a:endParaRPr lang="el-GR" dirty="0"/>
          </a:p>
          <a:p>
            <a:r>
              <a:rPr lang="el-GR" dirty="0"/>
              <a:t>Επιλέγει «Σύνδεση με κωδικούς ΟΒΙ», και έπειτα «Εγγραφή». Θα οδηγηθεί στην επόμενη σελίδα </a:t>
            </a:r>
          </a:p>
          <a:p>
            <a:endParaRPr lang="el-GR" dirty="0"/>
          </a:p>
          <a:p>
            <a:pPr marL="0" indent="0">
              <a:buNone/>
            </a:pPr>
            <a:endParaRPr lang="el-GR" dirty="0"/>
          </a:p>
        </p:txBody>
      </p:sp>
      <p:pic>
        <p:nvPicPr>
          <p:cNvPr id="5" name="Picture 4">
            <a:extLst>
              <a:ext uri="{FF2B5EF4-FFF2-40B4-BE49-F238E27FC236}">
                <a16:creationId xmlns:a16="http://schemas.microsoft.com/office/drawing/2014/main" id="{0CA9CEDD-94E4-4267-A4DD-8413F6365729}"/>
              </a:ext>
            </a:extLst>
          </p:cNvPr>
          <p:cNvPicPr>
            <a:picLocks noChangeAspect="1"/>
          </p:cNvPicPr>
          <p:nvPr/>
        </p:nvPicPr>
        <p:blipFill>
          <a:blip r:embed="rId2"/>
          <a:stretch>
            <a:fillRect/>
          </a:stretch>
        </p:blipFill>
        <p:spPr>
          <a:xfrm>
            <a:off x="3464657" y="1995266"/>
            <a:ext cx="5215183" cy="2801886"/>
          </a:xfrm>
          <a:prstGeom prst="rect">
            <a:avLst/>
          </a:prstGeom>
        </p:spPr>
      </p:pic>
      <p:sp>
        <p:nvSpPr>
          <p:cNvPr id="23"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61223"/>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7625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6918" y="645106"/>
            <a:ext cx="2737709" cy="695662"/>
          </a:xfrm>
        </p:spPr>
        <p:txBody>
          <a:bodyPr vert="horz" lIns="91440" tIns="45720" rIns="91440" bIns="45720" rtlCol="0" anchor="t">
            <a:normAutofit/>
          </a:bodyPr>
          <a:lstStyle/>
          <a:p>
            <a:pPr>
              <a:lnSpc>
                <a:spcPct val="90000"/>
              </a:lnSpc>
            </a:pPr>
            <a:r>
              <a:rPr lang="el-GR" sz="2000" b="1" dirty="0"/>
              <a:t>Επιλογή 2: Εγγραφή με κωδικούς ΟΒΙ</a:t>
            </a:r>
            <a:endParaRPr lang="en-US" sz="2000" dirty="0"/>
          </a:p>
        </p:txBody>
      </p:sp>
      <p:sp>
        <p:nvSpPr>
          <p:cNvPr id="31" name="Rectangle 30">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 name="Content Placeholder 7">
            <a:extLst>
              <a:ext uri="{FF2B5EF4-FFF2-40B4-BE49-F238E27FC236}">
                <a16:creationId xmlns:a16="http://schemas.microsoft.com/office/drawing/2014/main" id="{94CE418A-DEF0-4EB6-9DCD-739005E47F70}"/>
              </a:ext>
            </a:extLst>
          </p:cNvPr>
          <p:cNvSpPr>
            <a:spLocks noGrp="1"/>
          </p:cNvSpPr>
          <p:nvPr>
            <p:ph idx="1"/>
          </p:nvPr>
        </p:nvSpPr>
        <p:spPr>
          <a:xfrm>
            <a:off x="486918" y="1484784"/>
            <a:ext cx="2737709" cy="4408069"/>
          </a:xfrm>
        </p:spPr>
        <p:txBody>
          <a:bodyPr vert="horz" lIns="91440" tIns="45720" rIns="91440" bIns="45720" rtlCol="0">
            <a:noAutofit/>
          </a:bodyPr>
          <a:lstStyle/>
          <a:p>
            <a:pPr marL="742950" lvl="1" indent="-285750">
              <a:lnSpc>
                <a:spcPct val="90000"/>
              </a:lnSpc>
            </a:pPr>
            <a:r>
              <a:rPr lang="en-US" sz="1400" dirty="0" err="1"/>
              <a:t>συμ</a:t>
            </a:r>
            <a:r>
              <a:rPr lang="en-US" sz="1400" dirty="0"/>
              <a:t>πληρώνει τα στοιχεία που ζητούνται, </a:t>
            </a:r>
          </a:p>
          <a:p>
            <a:pPr marL="742950" lvl="1" indent="-285750">
              <a:lnSpc>
                <a:spcPct val="90000"/>
              </a:lnSpc>
            </a:pPr>
            <a:r>
              <a:rPr lang="en-US" sz="1400" dirty="0"/>
              <a:t>επ</a:t>
            </a:r>
            <a:r>
              <a:rPr lang="en-US" sz="1400" dirty="0" err="1"/>
              <a:t>ισυνά</a:t>
            </a:r>
            <a:r>
              <a:rPr lang="en-US" sz="1400" dirty="0"/>
              <a:t>πτει τα απαραίτητα δικαιολογητικά, </a:t>
            </a:r>
          </a:p>
          <a:p>
            <a:pPr lvl="1">
              <a:lnSpc>
                <a:spcPct val="90000"/>
              </a:lnSpc>
            </a:pPr>
            <a:r>
              <a:rPr lang="el-GR" sz="1400" dirty="0"/>
              <a:t>δ</a:t>
            </a:r>
            <a:r>
              <a:rPr lang="en-US" sz="1400" dirty="0"/>
              <a:t>α</a:t>
            </a:r>
            <a:r>
              <a:rPr lang="en-US" sz="1400" dirty="0" err="1"/>
              <a:t>κτυλογρ</a:t>
            </a:r>
            <a:r>
              <a:rPr lang="en-US" sz="1400" dirty="0"/>
              <a:t>αφεί στην «Επαλήθευση»  αντιγράφοντας τα στοιχεία που εμφανίζονται</a:t>
            </a:r>
            <a:r>
              <a:rPr lang="el-GR" sz="1400" dirty="0"/>
              <a:t> στην οθόνη</a:t>
            </a:r>
            <a:endParaRPr lang="en-US" sz="1400" dirty="0"/>
          </a:p>
          <a:p>
            <a:pPr marL="742950" lvl="1" indent="-285750">
              <a:lnSpc>
                <a:spcPct val="90000"/>
              </a:lnSpc>
            </a:pPr>
            <a:r>
              <a:rPr lang="el-GR" sz="1400" dirty="0"/>
              <a:t>α</a:t>
            </a:r>
            <a:r>
              <a:rPr lang="en-US" sz="1400" dirty="0"/>
              <a:t>π</a:t>
            </a:r>
            <a:r>
              <a:rPr lang="en-US" sz="1400" dirty="0" err="1"/>
              <a:t>οδέχετ</a:t>
            </a:r>
            <a:r>
              <a:rPr lang="en-US" sz="1400" dirty="0"/>
              <a:t>αι, </a:t>
            </a:r>
            <a:r>
              <a:rPr lang="el-GR" sz="1400" dirty="0"/>
              <a:t>επιλέγοντας </a:t>
            </a:r>
            <a:r>
              <a:rPr lang="en-US" sz="1400" dirty="0" err="1"/>
              <a:t>τους</a:t>
            </a:r>
            <a:r>
              <a:rPr lang="en-US" sz="1400" dirty="0"/>
              <a:t> «Όρους Χρήσης»</a:t>
            </a:r>
          </a:p>
          <a:p>
            <a:pPr marL="742950" lvl="1" indent="-285750">
              <a:lnSpc>
                <a:spcPct val="90000"/>
              </a:lnSpc>
            </a:pPr>
            <a:r>
              <a:rPr lang="en-US" sz="1400" dirty="0"/>
              <a:t> </a:t>
            </a:r>
            <a:r>
              <a:rPr lang="en-US" sz="1400" dirty="0" err="1"/>
              <a:t>στέλνει</a:t>
            </a:r>
            <a:r>
              <a:rPr lang="en-US" sz="1400" dirty="0"/>
              <a:t> </a:t>
            </a:r>
            <a:r>
              <a:rPr lang="en-US" sz="1400" dirty="0" err="1"/>
              <a:t>την</a:t>
            </a:r>
            <a:r>
              <a:rPr lang="en-US" sz="1400" dirty="0"/>
              <a:t> α</a:t>
            </a:r>
            <a:r>
              <a:rPr lang="en-US" sz="1400" dirty="0" err="1"/>
              <a:t>ίτηση</a:t>
            </a:r>
            <a:r>
              <a:rPr lang="en-US" sz="1400" dirty="0"/>
              <a:t> </a:t>
            </a:r>
            <a:r>
              <a:rPr lang="en-US" sz="1400" dirty="0" err="1"/>
              <a:t>του</a:t>
            </a:r>
            <a:r>
              <a:rPr lang="en-US" sz="1400" dirty="0"/>
              <a:t> </a:t>
            </a:r>
            <a:r>
              <a:rPr lang="en-US" sz="1400" dirty="0" err="1"/>
              <a:t>στον</a:t>
            </a:r>
            <a:r>
              <a:rPr lang="en-US" sz="1400" dirty="0"/>
              <a:t> ΟΒΙ  επ</a:t>
            </a:r>
            <a:r>
              <a:rPr lang="en-US" sz="1400" dirty="0" err="1"/>
              <a:t>ιλέγοντ</a:t>
            </a:r>
            <a:r>
              <a:rPr lang="en-US" sz="1400" dirty="0"/>
              <a:t>ας [Υποβολή]  </a:t>
            </a:r>
          </a:p>
        </p:txBody>
      </p:sp>
      <p:pic>
        <p:nvPicPr>
          <p:cNvPr id="5" name="Picture 4">
            <a:extLst>
              <a:ext uri="{FF2B5EF4-FFF2-40B4-BE49-F238E27FC236}">
                <a16:creationId xmlns:a16="http://schemas.microsoft.com/office/drawing/2014/main" id="{2CF104D8-B522-49CF-906A-191654F646C6}"/>
              </a:ext>
            </a:extLst>
          </p:cNvPr>
          <p:cNvPicPr>
            <a:picLocks noChangeAspect="1"/>
          </p:cNvPicPr>
          <p:nvPr/>
        </p:nvPicPr>
        <p:blipFill>
          <a:blip r:embed="rId2"/>
          <a:stretch>
            <a:fillRect/>
          </a:stretch>
        </p:blipFill>
        <p:spPr>
          <a:xfrm>
            <a:off x="3464657" y="1995266"/>
            <a:ext cx="5215183" cy="2542401"/>
          </a:xfrm>
          <a:prstGeom prst="rect">
            <a:avLst/>
          </a:prstGeom>
        </p:spPr>
      </p:pic>
      <p:sp>
        <p:nvSpPr>
          <p:cNvPr id="33"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61223"/>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2502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4514" y="942108"/>
            <a:ext cx="2442412" cy="4969113"/>
          </a:xfrm>
        </p:spPr>
        <p:txBody>
          <a:bodyPr anchor="ctr">
            <a:normAutofit fontScale="90000"/>
          </a:bodyPr>
          <a:lstStyle/>
          <a:p>
            <a:pPr>
              <a:lnSpc>
                <a:spcPct val="90000"/>
              </a:lnSpc>
            </a:pPr>
            <a:r>
              <a:rPr lang="el-GR" sz="3200" b="1" dirty="0"/>
              <a:t>Επιλογή 2: Εγγραφή με κωδικούς ΟΒΙ</a:t>
            </a:r>
            <a:br>
              <a:rPr lang="el-GR" sz="3200" b="1" dirty="0"/>
            </a:br>
            <a:br>
              <a:rPr lang="el-GR" sz="3200" b="1" dirty="0"/>
            </a:br>
            <a:br>
              <a:rPr lang="el-GR" sz="3200" b="1" dirty="0"/>
            </a:br>
            <a:r>
              <a:rPr lang="el-GR" sz="3100" dirty="0">
                <a:solidFill>
                  <a:schemeClr val="tx2">
                    <a:lumMod val="75000"/>
                  </a:schemeClr>
                </a:solidFill>
              </a:rPr>
              <a:t>Απαραίτητα στοιχεία για την εγγραφή του νέου χρήστη με αυτή την επιλογή</a:t>
            </a:r>
          </a:p>
        </p:txBody>
      </p:sp>
      <p:sp>
        <p:nvSpPr>
          <p:cNvPr id="84" name="Rectangle 83">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86" name="Straight Connector 85">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507495" y="0"/>
            <a:ext cx="4632727" cy="6853245"/>
            <a:chOff x="2487613" y="285750"/>
            <a:chExt cx="2428876" cy="5654676"/>
          </a:xfrm>
          <a:solidFill>
            <a:schemeClr val="bg1">
              <a:alpha val="30000"/>
            </a:schemeClr>
          </a:solidFill>
        </p:grpSpPr>
        <p:sp>
          <p:nvSpPr>
            <p:cNvPr id="89"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90"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91"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92"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93"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94"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95"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96"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97"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98"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99"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100"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Content Placeholder 2"/>
          <p:cNvSpPr>
            <a:spLocks noGrp="1"/>
          </p:cNvSpPr>
          <p:nvPr>
            <p:ph idx="1"/>
          </p:nvPr>
        </p:nvSpPr>
        <p:spPr>
          <a:xfrm>
            <a:off x="3786796" y="942108"/>
            <a:ext cx="4841662" cy="4969114"/>
          </a:xfrm>
        </p:spPr>
        <p:txBody>
          <a:bodyPr anchor="ctr">
            <a:normAutofit/>
          </a:bodyPr>
          <a:lstStyle/>
          <a:p>
            <a:pPr>
              <a:lnSpc>
                <a:spcPct val="90000"/>
              </a:lnSpc>
            </a:pPr>
            <a:r>
              <a:rPr lang="el-GR" sz="1400" dirty="0">
                <a:solidFill>
                  <a:schemeClr val="tx2">
                    <a:lumMod val="75000"/>
                  </a:schemeClr>
                </a:solidFill>
              </a:rPr>
              <a:t>Όνομα – Επώνυμο - Πατρώνυμο</a:t>
            </a:r>
          </a:p>
          <a:p>
            <a:pPr>
              <a:lnSpc>
                <a:spcPct val="90000"/>
              </a:lnSpc>
            </a:pPr>
            <a:r>
              <a:rPr lang="el-GR" sz="1400" dirty="0">
                <a:solidFill>
                  <a:schemeClr val="tx2">
                    <a:lumMod val="75000"/>
                  </a:schemeClr>
                </a:solidFill>
              </a:rPr>
              <a:t>Επωνυμία (αν πρόκειται για εκπροσώπηση νομικού προσώπου)</a:t>
            </a:r>
          </a:p>
          <a:p>
            <a:pPr>
              <a:lnSpc>
                <a:spcPct val="90000"/>
              </a:lnSpc>
              <a:buSzPct val="150000"/>
              <a:buFont typeface="Wingdings" panose="05000000000000000000" pitchFamily="2" charset="2"/>
              <a:buChar char="Ø"/>
            </a:pPr>
            <a:r>
              <a:rPr lang="el-GR" sz="1400" b="1" u="sng" dirty="0">
                <a:solidFill>
                  <a:schemeClr val="tx2">
                    <a:lumMod val="75000"/>
                  </a:schemeClr>
                </a:solidFill>
                <a:effectLst>
                  <a:outerShdw blurRad="38100" dist="38100" dir="2700000" algn="tl">
                    <a:srgbClr val="000000">
                      <a:alpha val="43137"/>
                    </a:srgbClr>
                  </a:outerShdw>
                </a:effectLst>
              </a:rPr>
              <a:t>Κινητό τηλέφωνο </a:t>
            </a:r>
            <a:r>
              <a:rPr lang="el-GR" sz="1400" dirty="0">
                <a:solidFill>
                  <a:schemeClr val="tx2">
                    <a:lumMod val="75000"/>
                  </a:schemeClr>
                </a:solidFill>
                <a:effectLst>
                  <a:outerShdw blurRad="38100" dist="38100" dir="2700000" algn="tl">
                    <a:srgbClr val="000000">
                      <a:alpha val="43137"/>
                    </a:srgbClr>
                  </a:outerShdw>
                </a:effectLst>
              </a:rPr>
              <a:t>(ένα  κινητό στο οποίο θα στέλνονται αργότερα </a:t>
            </a:r>
            <a:r>
              <a:rPr lang="el-GR" sz="1400" u="sng" dirty="0">
                <a:solidFill>
                  <a:schemeClr val="tx2">
                    <a:lumMod val="75000"/>
                  </a:schemeClr>
                </a:solidFill>
                <a:effectLst>
                  <a:outerShdw blurRad="38100" dist="38100" dir="2700000" algn="tl">
                    <a:srgbClr val="000000">
                      <a:alpha val="43137"/>
                    </a:srgbClr>
                  </a:outerShdw>
                </a:effectLst>
              </a:rPr>
              <a:t>κωδικοί πρόσβασης</a:t>
            </a:r>
            <a:r>
              <a:rPr lang="el-GR" sz="1400" dirty="0">
                <a:solidFill>
                  <a:schemeClr val="tx2">
                    <a:lumMod val="75000"/>
                  </a:schemeClr>
                </a:solidFill>
                <a:effectLst>
                  <a:outerShdw blurRad="38100" dist="38100" dir="2700000" algn="tl">
                    <a:srgbClr val="000000">
                      <a:alpha val="43137"/>
                    </a:srgbClr>
                  </a:outerShdw>
                </a:effectLst>
              </a:rPr>
              <a:t> / </a:t>
            </a:r>
            <a:r>
              <a:rPr lang="en-US" sz="1400" dirty="0">
                <a:solidFill>
                  <a:schemeClr val="tx2">
                    <a:lumMod val="75000"/>
                  </a:schemeClr>
                </a:solidFill>
                <a:effectLst>
                  <a:outerShdw blurRad="38100" dist="38100" dir="2700000" algn="tl">
                    <a:srgbClr val="000000">
                      <a:alpha val="43137"/>
                    </a:srgbClr>
                  </a:outerShdw>
                </a:effectLst>
              </a:rPr>
              <a:t>one-time-passwords </a:t>
            </a:r>
            <a:r>
              <a:rPr lang="el-GR" sz="1400" dirty="0">
                <a:solidFill>
                  <a:schemeClr val="tx2">
                    <a:lumMod val="75000"/>
                  </a:schemeClr>
                </a:solidFill>
                <a:effectLst>
                  <a:outerShdw blurRad="38100" dist="38100" dir="2700000" algn="tl">
                    <a:srgbClr val="000000">
                      <a:alpha val="43137"/>
                    </a:srgbClr>
                  </a:outerShdw>
                </a:effectLst>
              </a:rPr>
              <a:t>για την είσοδο στην ηλεκτρονική θυρίδα).</a:t>
            </a:r>
          </a:p>
          <a:p>
            <a:pPr>
              <a:lnSpc>
                <a:spcPct val="90000"/>
              </a:lnSpc>
            </a:pPr>
            <a:r>
              <a:rPr lang="el-GR" sz="1400" dirty="0">
                <a:solidFill>
                  <a:schemeClr val="tx2">
                    <a:lumMod val="75000"/>
                  </a:schemeClr>
                </a:solidFill>
              </a:rPr>
              <a:t>Τηλέφωνο επικοινωνίας (οτιδήποτε τηλέφωνο, σταθερό ή κινητό για διευκρινήσεις </a:t>
            </a:r>
            <a:r>
              <a:rPr lang="el-GR" sz="1400" dirty="0" err="1">
                <a:solidFill>
                  <a:schemeClr val="tx2">
                    <a:lumMod val="75000"/>
                  </a:schemeClr>
                </a:solidFill>
              </a:rPr>
              <a:t>κλπ</a:t>
            </a:r>
            <a:r>
              <a:rPr lang="el-GR" sz="1400" dirty="0">
                <a:solidFill>
                  <a:schemeClr val="tx2">
                    <a:lumMod val="75000"/>
                  </a:schemeClr>
                </a:solidFill>
              </a:rPr>
              <a:t>)</a:t>
            </a:r>
          </a:p>
          <a:p>
            <a:pPr>
              <a:lnSpc>
                <a:spcPct val="90000"/>
              </a:lnSpc>
            </a:pPr>
            <a:r>
              <a:rPr lang="en-US" sz="1400" b="1" u="sng" dirty="0">
                <a:solidFill>
                  <a:schemeClr val="tx2">
                    <a:lumMod val="75000"/>
                  </a:schemeClr>
                </a:solidFill>
              </a:rPr>
              <a:t>Email</a:t>
            </a:r>
            <a:r>
              <a:rPr lang="el-GR" sz="1400" b="1" u="sng" dirty="0">
                <a:solidFill>
                  <a:schemeClr val="tx2">
                    <a:lumMod val="75000"/>
                  </a:schemeClr>
                </a:solidFill>
              </a:rPr>
              <a:t>:</a:t>
            </a:r>
            <a:r>
              <a:rPr lang="el-GR" sz="1400" dirty="0">
                <a:solidFill>
                  <a:schemeClr val="tx2">
                    <a:lumMod val="75000"/>
                  </a:schemeClr>
                </a:solidFill>
              </a:rPr>
              <a:t> ισχύουσα προσωπική διεύθυνση ηλεκτρονικού ταχυδρομείου.  Αποτελεί την «ταυτότητα του χρήστη» και το «όνομα χρήστη» τόσο για την είσοδο στη θυρίδα όσο και για την δρομολόγηση εγγράφων από τον ΟΒΙ. </a:t>
            </a:r>
            <a:r>
              <a:rPr lang="el-GR" sz="1400" u="sng" dirty="0">
                <a:solidFill>
                  <a:schemeClr val="tx2">
                    <a:lumMod val="75000"/>
                  </a:schemeClr>
                </a:solidFill>
              </a:rPr>
              <a:t>Το </a:t>
            </a:r>
            <a:r>
              <a:rPr lang="en-US" sz="1400" u="sng" dirty="0">
                <a:solidFill>
                  <a:schemeClr val="tx2">
                    <a:lumMod val="75000"/>
                  </a:schemeClr>
                </a:solidFill>
              </a:rPr>
              <a:t>Email </a:t>
            </a:r>
            <a:r>
              <a:rPr lang="el-GR" sz="1400" u="sng" dirty="0">
                <a:solidFill>
                  <a:schemeClr val="tx2">
                    <a:lumMod val="75000"/>
                  </a:schemeClr>
                </a:solidFill>
              </a:rPr>
              <a:t>είναι μοναδικό στο περιβάλλον της ΗΘ</a:t>
            </a:r>
            <a:r>
              <a:rPr lang="el-GR" sz="1400" dirty="0">
                <a:solidFill>
                  <a:schemeClr val="tx2">
                    <a:lumMod val="75000"/>
                  </a:schemeClr>
                </a:solidFill>
              </a:rPr>
              <a:t>.</a:t>
            </a:r>
          </a:p>
          <a:p>
            <a:pPr>
              <a:lnSpc>
                <a:spcPct val="90000"/>
              </a:lnSpc>
            </a:pPr>
            <a:r>
              <a:rPr lang="el-GR" sz="1400" dirty="0">
                <a:solidFill>
                  <a:schemeClr val="tx2">
                    <a:lumMod val="75000"/>
                  </a:schemeClr>
                </a:solidFill>
              </a:rPr>
              <a:t>ΑΦΜ: Αριθμός Φορολογικού Μητρώου του χρήστη (ως επιπλέον στοιχείο ταυτοποίησης μόνο)</a:t>
            </a:r>
          </a:p>
          <a:p>
            <a:pPr>
              <a:lnSpc>
                <a:spcPct val="90000"/>
              </a:lnSpc>
            </a:pPr>
            <a:r>
              <a:rPr lang="el-GR" sz="1400" b="1" u="sng" dirty="0">
                <a:solidFill>
                  <a:schemeClr val="tx2">
                    <a:lumMod val="75000"/>
                  </a:schemeClr>
                </a:solidFill>
              </a:rPr>
              <a:t>Κατοχή ισχύοντος προσωπικού αναγνωρισμένου ψηφιακού πιστοποιητικού </a:t>
            </a:r>
            <a:r>
              <a:rPr lang="el-GR" sz="1400" b="1" dirty="0">
                <a:solidFill>
                  <a:schemeClr val="tx2">
                    <a:lumMod val="75000"/>
                  </a:schemeClr>
                </a:solidFill>
              </a:rPr>
              <a:t>(«προηγμένης ηλεκτρονικής υπογραφής»)</a:t>
            </a:r>
            <a:endParaRPr lang="el-GR" sz="1400" dirty="0">
              <a:solidFill>
                <a:schemeClr val="tx2">
                  <a:lumMod val="75000"/>
                </a:schemeClr>
              </a:solidFill>
            </a:endParaRPr>
          </a:p>
        </p:txBody>
      </p:sp>
    </p:spTree>
    <p:extLst>
      <p:ext uri="{BB962C8B-B14F-4D97-AF65-F5344CB8AC3E}">
        <p14:creationId xmlns:p14="http://schemas.microsoft.com/office/powerpoint/2010/main" val="3677738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4514" y="942108"/>
            <a:ext cx="2442412" cy="4969113"/>
          </a:xfrm>
        </p:spPr>
        <p:txBody>
          <a:bodyPr anchor="ctr">
            <a:normAutofit/>
          </a:bodyPr>
          <a:lstStyle/>
          <a:p>
            <a:pPr>
              <a:lnSpc>
                <a:spcPct val="90000"/>
              </a:lnSpc>
            </a:pPr>
            <a:r>
              <a:rPr lang="el-GR" sz="2400" b="1" dirty="0"/>
              <a:t>Επιλογή 2: Εγγραφή με κωδικούς ΟΒΙ</a:t>
            </a:r>
            <a:br>
              <a:rPr lang="el-GR" sz="2400" b="1" dirty="0"/>
            </a:br>
            <a:br>
              <a:rPr lang="el-GR" sz="2400" b="1" dirty="0"/>
            </a:br>
            <a:r>
              <a:rPr lang="el-GR" sz="2400" dirty="0">
                <a:solidFill>
                  <a:schemeClr val="tx2">
                    <a:lumMod val="75000"/>
                  </a:schemeClr>
                </a:solidFill>
              </a:rPr>
              <a:t>ΜΗΝ ξεχάσετε για την ολοκλήρωση της εγγραφής σας με αυτή την επιλογή:</a:t>
            </a:r>
          </a:p>
        </p:txBody>
      </p:sp>
      <p:sp>
        <p:nvSpPr>
          <p:cNvPr id="19" name="Rectangle 18">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21" name="Straight Connector 20">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507495" y="0"/>
            <a:ext cx="4632727" cy="6853245"/>
            <a:chOff x="2487613" y="285750"/>
            <a:chExt cx="2428876" cy="5654676"/>
          </a:xfrm>
          <a:solidFill>
            <a:schemeClr val="bg1">
              <a:alpha val="30000"/>
            </a:schemeClr>
          </a:solidFill>
        </p:grpSpPr>
        <p:sp>
          <p:nvSpPr>
            <p:cNvPr id="24"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Content Placeholder 2"/>
          <p:cNvSpPr>
            <a:spLocks noGrp="1"/>
          </p:cNvSpPr>
          <p:nvPr>
            <p:ph idx="1"/>
          </p:nvPr>
        </p:nvSpPr>
        <p:spPr>
          <a:xfrm>
            <a:off x="3786796" y="942108"/>
            <a:ext cx="4841662" cy="4969114"/>
          </a:xfrm>
        </p:spPr>
        <p:txBody>
          <a:bodyPr anchor="ctr">
            <a:normAutofit/>
          </a:bodyPr>
          <a:lstStyle/>
          <a:p>
            <a:pPr>
              <a:lnSpc>
                <a:spcPct val="90000"/>
              </a:lnSpc>
            </a:pPr>
            <a:r>
              <a:rPr lang="el-GR" sz="1500">
                <a:solidFill>
                  <a:schemeClr val="tx2">
                    <a:lumMod val="75000"/>
                  </a:schemeClr>
                </a:solidFill>
              </a:rPr>
              <a:t>Να επισυνάψετε, στην ηλεκτρονική αίτησή σας, τη συμπληρωμένη και ηλεκτρονικά υπογεγραμμένη σε μορφή </a:t>
            </a:r>
            <a:r>
              <a:rPr lang="en-US" sz="1500">
                <a:solidFill>
                  <a:schemeClr val="tx2">
                    <a:lumMod val="75000"/>
                  </a:schemeClr>
                </a:solidFill>
              </a:rPr>
              <a:t>pdf </a:t>
            </a:r>
            <a:r>
              <a:rPr lang="el-GR" sz="1500">
                <a:solidFill>
                  <a:schemeClr val="tx2">
                    <a:lumMod val="75000"/>
                  </a:schemeClr>
                </a:solidFill>
              </a:rPr>
              <a:t> την «</a:t>
            </a:r>
            <a:r>
              <a:rPr lang="el-GR" sz="1500" u="sng">
                <a:solidFill>
                  <a:schemeClr val="tx2">
                    <a:lumMod val="75000"/>
                  </a:schemeClr>
                </a:solidFill>
                <a:hlinkClick r:id="rId2" action="ppaction://hlinkfile"/>
              </a:rPr>
              <a:t>υπεύθυνη δήλωση κατόχου ψηφιακού πιστοποιητικού</a:t>
            </a:r>
            <a:r>
              <a:rPr lang="el-GR" sz="1500">
                <a:solidFill>
                  <a:schemeClr val="tx2">
                    <a:lumMod val="75000"/>
                  </a:schemeClr>
                </a:solidFill>
              </a:rPr>
              <a:t>».</a:t>
            </a:r>
          </a:p>
          <a:p>
            <a:pPr lvl="1">
              <a:lnSpc>
                <a:spcPct val="90000"/>
              </a:lnSpc>
              <a:buClr>
                <a:schemeClr val="accent2">
                  <a:lumMod val="60000"/>
                  <a:lumOff val="40000"/>
                </a:schemeClr>
              </a:buClr>
              <a:buFont typeface="Wingdings" panose="05000000000000000000" pitchFamily="2" charset="2"/>
              <a:buChar char="Ø"/>
            </a:pPr>
            <a:r>
              <a:rPr lang="el-GR" sz="1500" i="1">
                <a:solidFill>
                  <a:schemeClr val="tx2">
                    <a:lumMod val="75000"/>
                  </a:schemeClr>
                </a:solidFill>
              </a:rPr>
              <a:t>Αν δεν την επισυνάψετε με τον τρόπο αυτό θα πρέπει να την φέρετε στα γραφεία του ΟΒΙ και να υπογράψετε </a:t>
            </a:r>
            <a:r>
              <a:rPr lang="el-GR" sz="1500" i="1" u="sng">
                <a:solidFill>
                  <a:schemeClr val="tx2">
                    <a:lumMod val="75000"/>
                  </a:schemeClr>
                </a:solidFill>
              </a:rPr>
              <a:t>αυτοπροσώπως</a:t>
            </a:r>
            <a:r>
              <a:rPr lang="el-GR" sz="1500" i="1">
                <a:solidFill>
                  <a:schemeClr val="tx2">
                    <a:lumMod val="75000"/>
                  </a:schemeClr>
                </a:solidFill>
              </a:rPr>
              <a:t> ή να θεωρήσετε την υπογραφή σας σε ένα </a:t>
            </a:r>
            <a:r>
              <a:rPr lang="el-GR" sz="1500" i="1" u="sng">
                <a:solidFill>
                  <a:schemeClr val="tx2">
                    <a:lumMod val="75000"/>
                  </a:schemeClr>
                </a:solidFill>
              </a:rPr>
              <a:t>ΚΕΠ</a:t>
            </a:r>
            <a:r>
              <a:rPr lang="el-GR" sz="1500" i="1">
                <a:solidFill>
                  <a:schemeClr val="tx2">
                    <a:lumMod val="75000"/>
                  </a:schemeClr>
                </a:solidFill>
              </a:rPr>
              <a:t>.</a:t>
            </a:r>
          </a:p>
          <a:p>
            <a:pPr>
              <a:lnSpc>
                <a:spcPct val="90000"/>
              </a:lnSpc>
            </a:pPr>
            <a:r>
              <a:rPr lang="el-GR" sz="1500">
                <a:solidFill>
                  <a:schemeClr val="tx2">
                    <a:lumMod val="75000"/>
                  </a:schemeClr>
                </a:solidFill>
              </a:rPr>
              <a:t>Να πληκτρολογήσετε τα στοιχεία της «</a:t>
            </a:r>
            <a:r>
              <a:rPr lang="el-GR" sz="1500" b="1">
                <a:solidFill>
                  <a:schemeClr val="tx2">
                    <a:lumMod val="75000"/>
                  </a:schemeClr>
                </a:solidFill>
              </a:rPr>
              <a:t>Επαλήθευσης</a:t>
            </a:r>
            <a:r>
              <a:rPr lang="el-GR" sz="1500">
                <a:solidFill>
                  <a:schemeClr val="tx2">
                    <a:lumMod val="75000"/>
                  </a:schemeClr>
                </a:solidFill>
              </a:rPr>
              <a:t>». Αυτό είναι απαραίτητο για να αποφευχθεί η εγγραφή από αυτοματοποιημένο μηχανισμό διαδικτυακών επιθέσεων (!)</a:t>
            </a:r>
          </a:p>
          <a:p>
            <a:pPr>
              <a:lnSpc>
                <a:spcPct val="90000"/>
              </a:lnSpc>
            </a:pPr>
            <a:r>
              <a:rPr lang="el-GR" sz="1500">
                <a:solidFill>
                  <a:schemeClr val="tx2">
                    <a:lumMod val="75000"/>
                  </a:schemeClr>
                </a:solidFill>
              </a:rPr>
              <a:t>Να τσεκάρετε την «αποδοχή Όρων Χρήσης», η οποία είναι απαραίτητη και συνεπάγεται την μελέτη, κατανόηση και πλήρη και χωρίς επιφυλάξεις αποδοχή των </a:t>
            </a:r>
            <a:r>
              <a:rPr lang="el-GR" sz="1500">
                <a:solidFill>
                  <a:schemeClr val="tx2">
                    <a:lumMod val="75000"/>
                  </a:schemeClr>
                </a:solidFill>
                <a:hlinkClick r:id="rId3" action="ppaction://hlinkfile"/>
              </a:rPr>
              <a:t>αναλυτικών όρων χρήσης</a:t>
            </a:r>
            <a:r>
              <a:rPr lang="el-GR" sz="1500">
                <a:solidFill>
                  <a:schemeClr val="tx2">
                    <a:lumMod val="75000"/>
                  </a:schemeClr>
                </a:solidFill>
              </a:rPr>
              <a:t> της Θυρίδας.</a:t>
            </a:r>
          </a:p>
          <a:p>
            <a:pPr>
              <a:lnSpc>
                <a:spcPct val="90000"/>
              </a:lnSpc>
            </a:pPr>
            <a:r>
              <a:rPr lang="el-GR" sz="1500">
                <a:solidFill>
                  <a:schemeClr val="tx2">
                    <a:lumMod val="75000"/>
                  </a:schemeClr>
                </a:solidFill>
              </a:rPr>
              <a:t>Να κάνετε κλικ στο κουμπί «ΥΠΟΒΟΛΗ» </a:t>
            </a:r>
          </a:p>
        </p:txBody>
      </p:sp>
    </p:spTree>
    <p:extLst>
      <p:ext uri="{BB962C8B-B14F-4D97-AF65-F5344CB8AC3E}">
        <p14:creationId xmlns:p14="http://schemas.microsoft.com/office/powerpoint/2010/main" val="2859715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4514" y="942108"/>
            <a:ext cx="2442412" cy="4969113"/>
          </a:xfrm>
        </p:spPr>
        <p:txBody>
          <a:bodyPr anchor="ctr">
            <a:normAutofit/>
          </a:bodyPr>
          <a:lstStyle/>
          <a:p>
            <a:r>
              <a:rPr lang="el-GR" sz="2400" b="1" dirty="0"/>
              <a:t>Επιλογή 2: Εγγραφή με κωδικούς ΟΒΙ </a:t>
            </a:r>
            <a:br>
              <a:rPr lang="el-GR" sz="2400" b="1" dirty="0"/>
            </a:br>
            <a:br>
              <a:rPr lang="el-GR" sz="2400" b="1" dirty="0"/>
            </a:br>
            <a:br>
              <a:rPr lang="el-GR" sz="2400" b="1" dirty="0"/>
            </a:br>
            <a:br>
              <a:rPr lang="el-GR" sz="2400" b="1" dirty="0"/>
            </a:br>
            <a:r>
              <a:rPr lang="el-GR" sz="2400" dirty="0">
                <a:solidFill>
                  <a:schemeClr val="tx2">
                    <a:lumMod val="75000"/>
                  </a:schemeClr>
                </a:solidFill>
              </a:rPr>
              <a:t>Επίσης πρέπει να γνωρίζετε ότι με αυτή την επιλογή: </a:t>
            </a: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507495" y="0"/>
            <a:ext cx="4632727"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Content Placeholder 2"/>
          <p:cNvSpPr>
            <a:spLocks noGrp="1"/>
          </p:cNvSpPr>
          <p:nvPr>
            <p:ph idx="1"/>
          </p:nvPr>
        </p:nvSpPr>
        <p:spPr>
          <a:xfrm>
            <a:off x="3786796" y="942108"/>
            <a:ext cx="4841662" cy="4969114"/>
          </a:xfrm>
        </p:spPr>
        <p:txBody>
          <a:bodyPr anchor="ctr">
            <a:normAutofit/>
          </a:bodyPr>
          <a:lstStyle/>
          <a:p>
            <a:pPr>
              <a:lnSpc>
                <a:spcPct val="90000"/>
              </a:lnSpc>
            </a:pPr>
            <a:r>
              <a:rPr lang="el-GR" sz="1100">
                <a:solidFill>
                  <a:schemeClr val="tx2">
                    <a:lumMod val="75000"/>
                  </a:schemeClr>
                </a:solidFill>
              </a:rPr>
              <a:t>Μετά την </a:t>
            </a:r>
            <a:r>
              <a:rPr lang="el-GR" sz="1100" b="1">
                <a:solidFill>
                  <a:schemeClr val="tx2">
                    <a:lumMod val="75000"/>
                  </a:schemeClr>
                </a:solidFill>
              </a:rPr>
              <a:t>«ΥΠΟΒΟΛΗ»</a:t>
            </a:r>
            <a:r>
              <a:rPr lang="el-GR" sz="1100">
                <a:solidFill>
                  <a:schemeClr val="tx2">
                    <a:lumMod val="75000"/>
                  </a:schemeClr>
                </a:solidFill>
              </a:rPr>
              <a:t> της αίτησής θα  εξετασθεί η ορθότητα των υποβληθέντων στοιχείων</a:t>
            </a:r>
          </a:p>
          <a:p>
            <a:pPr lvl="1">
              <a:lnSpc>
                <a:spcPct val="90000"/>
              </a:lnSpc>
              <a:buClr>
                <a:schemeClr val="accent2">
                  <a:lumMod val="60000"/>
                  <a:lumOff val="40000"/>
                </a:schemeClr>
              </a:buClr>
              <a:buFont typeface="Wingdings" panose="05000000000000000000" pitchFamily="2" charset="2"/>
              <a:buChar char="Ø"/>
            </a:pPr>
            <a:r>
              <a:rPr lang="el-GR" sz="1100">
                <a:solidFill>
                  <a:schemeClr val="tx2">
                    <a:lumMod val="75000"/>
                  </a:schemeClr>
                </a:solidFill>
              </a:rPr>
              <a:t>Αν υπάρχουν ελλείψεις ή απορίες θα επικοινωνήσουμε μαζί σας</a:t>
            </a:r>
          </a:p>
          <a:p>
            <a:pPr marL="0" indent="0">
              <a:lnSpc>
                <a:spcPct val="90000"/>
              </a:lnSpc>
              <a:buNone/>
            </a:pPr>
            <a:endParaRPr lang="el-GR" sz="1100">
              <a:solidFill>
                <a:schemeClr val="tx2">
                  <a:lumMod val="75000"/>
                </a:schemeClr>
              </a:solidFill>
            </a:endParaRPr>
          </a:p>
          <a:p>
            <a:pPr>
              <a:lnSpc>
                <a:spcPct val="90000"/>
              </a:lnSpc>
            </a:pPr>
            <a:r>
              <a:rPr lang="el-GR" sz="1100">
                <a:solidFill>
                  <a:schemeClr val="tx2">
                    <a:lumMod val="75000"/>
                  </a:schemeClr>
                </a:solidFill>
              </a:rPr>
              <a:t>Η θυρίδα σας θα ενεργοποιηθεί και</a:t>
            </a:r>
          </a:p>
          <a:p>
            <a:pPr>
              <a:lnSpc>
                <a:spcPct val="90000"/>
              </a:lnSpc>
            </a:pPr>
            <a:endParaRPr lang="el-GR" sz="1100">
              <a:solidFill>
                <a:schemeClr val="tx2">
                  <a:lumMod val="75000"/>
                </a:schemeClr>
              </a:solidFill>
            </a:endParaRPr>
          </a:p>
          <a:p>
            <a:pPr>
              <a:lnSpc>
                <a:spcPct val="90000"/>
              </a:lnSpc>
            </a:pPr>
            <a:r>
              <a:rPr lang="el-GR" sz="1100">
                <a:solidFill>
                  <a:schemeClr val="tx2">
                    <a:lumMod val="75000"/>
                  </a:schemeClr>
                </a:solidFill>
              </a:rPr>
              <a:t>Θα αποσταλεί στη διεύθυνση ηλεκτρονικού ταχυδρομείου μήνυμα με  προσωρινό «Κωδικό χρήστη» (</a:t>
            </a:r>
            <a:r>
              <a:rPr lang="en-US" sz="1100">
                <a:solidFill>
                  <a:schemeClr val="tx2">
                    <a:lumMod val="75000"/>
                  </a:schemeClr>
                </a:solidFill>
              </a:rPr>
              <a:t>password)</a:t>
            </a:r>
            <a:r>
              <a:rPr lang="el-GR" sz="1100">
                <a:solidFill>
                  <a:schemeClr val="tx2">
                    <a:lumMod val="75000"/>
                  </a:schemeClr>
                </a:solidFill>
              </a:rPr>
              <a:t>.</a:t>
            </a:r>
          </a:p>
          <a:p>
            <a:pPr>
              <a:lnSpc>
                <a:spcPct val="90000"/>
              </a:lnSpc>
            </a:pPr>
            <a:endParaRPr lang="el-GR" sz="1100">
              <a:solidFill>
                <a:schemeClr val="tx2">
                  <a:lumMod val="75000"/>
                </a:schemeClr>
              </a:solidFill>
            </a:endParaRPr>
          </a:p>
          <a:p>
            <a:pPr>
              <a:lnSpc>
                <a:spcPct val="90000"/>
              </a:lnSpc>
            </a:pPr>
            <a:r>
              <a:rPr lang="el-GR" sz="1100">
                <a:solidFill>
                  <a:schemeClr val="tx2">
                    <a:lumMod val="75000"/>
                  </a:schemeClr>
                </a:solidFill>
              </a:rPr>
              <a:t>Εσείς : θα πρέπει να συνδεθείτε ξανά με την ηλεκτρονική θυρίδα</a:t>
            </a:r>
          </a:p>
          <a:p>
            <a:pPr lvl="1">
              <a:lnSpc>
                <a:spcPct val="90000"/>
              </a:lnSpc>
              <a:buClr>
                <a:schemeClr val="accent2">
                  <a:lumMod val="60000"/>
                  <a:lumOff val="40000"/>
                </a:schemeClr>
              </a:buClr>
              <a:buFont typeface="Wingdings" panose="05000000000000000000" pitchFamily="2" charset="2"/>
              <a:buChar char="Ø"/>
            </a:pPr>
            <a:r>
              <a:rPr lang="el-GR" sz="1100">
                <a:solidFill>
                  <a:schemeClr val="tx2">
                    <a:lumMod val="75000"/>
                  </a:schemeClr>
                </a:solidFill>
              </a:rPr>
              <a:t>Με «</a:t>
            </a:r>
            <a:r>
              <a:rPr lang="el-GR" sz="1100" b="1">
                <a:solidFill>
                  <a:schemeClr val="tx2">
                    <a:lumMod val="75000"/>
                  </a:schemeClr>
                </a:solidFill>
              </a:rPr>
              <a:t>όνομα χρήστη</a:t>
            </a:r>
            <a:r>
              <a:rPr lang="el-GR" sz="1100">
                <a:solidFill>
                  <a:schemeClr val="tx2">
                    <a:lumMod val="75000"/>
                  </a:schemeClr>
                </a:solidFill>
              </a:rPr>
              <a:t>» το </a:t>
            </a:r>
            <a:r>
              <a:rPr lang="en-US" sz="1100">
                <a:solidFill>
                  <a:schemeClr val="tx2">
                    <a:lumMod val="75000"/>
                  </a:schemeClr>
                </a:solidFill>
              </a:rPr>
              <a:t>e</a:t>
            </a:r>
            <a:r>
              <a:rPr lang="el-GR" sz="1100">
                <a:solidFill>
                  <a:schemeClr val="tx2">
                    <a:lumMod val="75000"/>
                  </a:schemeClr>
                </a:solidFill>
              </a:rPr>
              <a:t>-</a:t>
            </a:r>
            <a:r>
              <a:rPr lang="en-US" sz="1100">
                <a:solidFill>
                  <a:schemeClr val="tx2">
                    <a:lumMod val="75000"/>
                  </a:schemeClr>
                </a:solidFill>
              </a:rPr>
              <a:t>mail </a:t>
            </a:r>
            <a:r>
              <a:rPr lang="el-GR" sz="1100">
                <a:solidFill>
                  <a:schemeClr val="tx2">
                    <a:lumMod val="75000"/>
                  </a:schemeClr>
                </a:solidFill>
              </a:rPr>
              <a:t>που δηλώσατε στην εγγραφή και </a:t>
            </a:r>
          </a:p>
          <a:p>
            <a:pPr lvl="1">
              <a:lnSpc>
                <a:spcPct val="90000"/>
              </a:lnSpc>
              <a:buClr>
                <a:schemeClr val="accent2">
                  <a:lumMod val="60000"/>
                  <a:lumOff val="40000"/>
                </a:schemeClr>
              </a:buClr>
              <a:buFont typeface="Wingdings" panose="05000000000000000000" pitchFamily="2" charset="2"/>
              <a:buChar char="Ø"/>
            </a:pPr>
            <a:r>
              <a:rPr lang="el-GR" sz="1100">
                <a:solidFill>
                  <a:schemeClr val="tx2">
                    <a:lumMod val="75000"/>
                  </a:schemeClr>
                </a:solidFill>
              </a:rPr>
              <a:t>«</a:t>
            </a:r>
            <a:r>
              <a:rPr lang="el-GR" sz="1100" b="1">
                <a:solidFill>
                  <a:schemeClr val="tx2">
                    <a:lumMod val="75000"/>
                  </a:schemeClr>
                </a:solidFill>
              </a:rPr>
              <a:t>κωδικό χρήστη</a:t>
            </a:r>
            <a:r>
              <a:rPr lang="el-GR" sz="1100">
                <a:solidFill>
                  <a:schemeClr val="tx2">
                    <a:lumMod val="75000"/>
                  </a:schemeClr>
                </a:solidFill>
              </a:rPr>
              <a:t>» τον προσωρινό κωδικό που σας έχει σταλεί και</a:t>
            </a:r>
          </a:p>
          <a:p>
            <a:pPr lvl="1">
              <a:lnSpc>
                <a:spcPct val="90000"/>
              </a:lnSpc>
              <a:buClr>
                <a:schemeClr val="accent2">
                  <a:lumMod val="60000"/>
                  <a:lumOff val="40000"/>
                </a:schemeClr>
              </a:buClr>
              <a:buFont typeface="Wingdings" panose="05000000000000000000" pitchFamily="2" charset="2"/>
              <a:buChar char="Ø"/>
            </a:pPr>
            <a:r>
              <a:rPr lang="el-GR" sz="1100">
                <a:solidFill>
                  <a:schemeClr val="tx2">
                    <a:lumMod val="75000"/>
                  </a:schemeClr>
                </a:solidFill>
              </a:rPr>
              <a:t>Να ορίσετε νέο κωδικό χρήστη (θα σας ζητηθεί από το σύστημα). </a:t>
            </a:r>
          </a:p>
          <a:p>
            <a:pPr lvl="1">
              <a:lnSpc>
                <a:spcPct val="90000"/>
              </a:lnSpc>
              <a:buFont typeface="Wingdings" panose="05000000000000000000" pitchFamily="2" charset="2"/>
              <a:buChar char="Ø"/>
            </a:pPr>
            <a:endParaRPr lang="el-GR" sz="1100">
              <a:solidFill>
                <a:schemeClr val="tx2">
                  <a:lumMod val="75000"/>
                </a:schemeClr>
              </a:solidFill>
            </a:endParaRPr>
          </a:p>
          <a:p>
            <a:pPr marL="27432" indent="0">
              <a:lnSpc>
                <a:spcPct val="90000"/>
              </a:lnSpc>
              <a:buNone/>
            </a:pPr>
            <a:r>
              <a:rPr lang="el-GR" sz="1100">
                <a:solidFill>
                  <a:schemeClr val="tx2">
                    <a:lumMod val="75000"/>
                  </a:schemeClr>
                </a:solidFill>
              </a:rPr>
              <a:t>Κανόνες για τον κωδικό χρήστη: τουλάχιστον ένα γράμμα (λατινικό) τουλάχιστον ένας αριθμός και τουλάχιστον ένα ιδιαίτερο σύμβολο ή σημείο στίξης (!,.@#$%&amp;/?)</a:t>
            </a:r>
          </a:p>
          <a:p>
            <a:pPr>
              <a:lnSpc>
                <a:spcPct val="90000"/>
              </a:lnSpc>
            </a:pPr>
            <a:endParaRPr lang="el-GR" sz="1100">
              <a:solidFill>
                <a:schemeClr val="tx2">
                  <a:lumMod val="75000"/>
                </a:schemeClr>
              </a:solidFill>
            </a:endParaRPr>
          </a:p>
          <a:p>
            <a:pPr>
              <a:lnSpc>
                <a:spcPct val="90000"/>
              </a:lnSpc>
            </a:pPr>
            <a:endParaRPr lang="el-GR" sz="1100">
              <a:solidFill>
                <a:schemeClr val="tx2">
                  <a:lumMod val="75000"/>
                </a:schemeClr>
              </a:solidFill>
            </a:endParaRPr>
          </a:p>
          <a:p>
            <a:pPr>
              <a:lnSpc>
                <a:spcPct val="90000"/>
              </a:lnSpc>
            </a:pPr>
            <a:endParaRPr lang="el-GR" sz="1100">
              <a:solidFill>
                <a:schemeClr val="tx2">
                  <a:lumMod val="75000"/>
                </a:schemeClr>
              </a:solidFill>
            </a:endParaRPr>
          </a:p>
        </p:txBody>
      </p:sp>
    </p:spTree>
    <p:extLst>
      <p:ext uri="{BB962C8B-B14F-4D97-AF65-F5344CB8AC3E}">
        <p14:creationId xmlns:p14="http://schemas.microsoft.com/office/powerpoint/2010/main" val="2412263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23"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0" name="Rectangle 39">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317EBE3-FF86-4DA1-BC9A-331F7F214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44" name="Straight Connector 43">
            <a:extLst>
              <a:ext uri="{FF2B5EF4-FFF2-40B4-BE49-F238E27FC236}">
                <a16:creationId xmlns:a16="http://schemas.microsoft.com/office/drawing/2014/main" id="{34D43EC1-35FA-4FC3-8526-F655CEB09D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507495" y="0"/>
            <a:ext cx="4632727" cy="6853245"/>
            <a:chOff x="2487613" y="285750"/>
            <a:chExt cx="2428876" cy="5654676"/>
          </a:xfrm>
          <a:solidFill>
            <a:schemeClr val="bg1">
              <a:alpha val="30000"/>
            </a:schemeClr>
          </a:solidFill>
        </p:grpSpPr>
        <p:sp>
          <p:nvSpPr>
            <p:cNvPr id="47"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8"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9"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50"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51"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52"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3"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4"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5"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6"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7"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8"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 name="Title 1"/>
          <p:cNvSpPr>
            <a:spLocks noGrp="1"/>
          </p:cNvSpPr>
          <p:nvPr>
            <p:ph type="title"/>
          </p:nvPr>
        </p:nvSpPr>
        <p:spPr>
          <a:xfrm>
            <a:off x="3765994" y="1318591"/>
            <a:ext cx="4411651" cy="4220820"/>
          </a:xfrm>
        </p:spPr>
        <p:txBody>
          <a:bodyPr vert="horz" lIns="91440" tIns="45720" rIns="91440" bIns="45720" rtlCol="0" anchor="ctr">
            <a:normAutofit/>
          </a:bodyPr>
          <a:lstStyle/>
          <a:p>
            <a:r>
              <a:rPr lang="en-US" sz="4200">
                <a:solidFill>
                  <a:schemeClr val="tx2">
                    <a:lumMod val="75000"/>
                  </a:schemeClr>
                </a:solidFill>
              </a:rPr>
              <a:t>Και πώς χρησιμοποιείται η Θυρίδα; </a:t>
            </a:r>
          </a:p>
        </p:txBody>
      </p:sp>
      <p:sp>
        <p:nvSpPr>
          <p:cNvPr id="3" name="Text Placeholder 2"/>
          <p:cNvSpPr>
            <a:spLocks noGrp="1"/>
          </p:cNvSpPr>
          <p:nvPr>
            <p:ph type="body" idx="1"/>
          </p:nvPr>
        </p:nvSpPr>
        <p:spPr>
          <a:xfrm>
            <a:off x="878639" y="804334"/>
            <a:ext cx="2373486" cy="5249332"/>
          </a:xfrm>
        </p:spPr>
        <p:txBody>
          <a:bodyPr vert="horz" lIns="91440" tIns="45720" rIns="91440" bIns="45720" rtlCol="0" anchor="ctr">
            <a:normAutofit/>
          </a:bodyPr>
          <a:lstStyle/>
          <a:p>
            <a:pPr algn="r"/>
            <a:endParaRPr lang="en-US" sz="1800">
              <a:solidFill>
                <a:schemeClr val="tx2">
                  <a:lumMod val="75000"/>
                </a:schemeClr>
              </a:solidFill>
            </a:endParaRPr>
          </a:p>
          <a:p>
            <a:pPr algn="r"/>
            <a:r>
              <a:rPr lang="en-US" sz="1800" b="1">
                <a:solidFill>
                  <a:schemeClr val="tx2">
                    <a:lumMod val="75000"/>
                  </a:schemeClr>
                </a:solidFill>
              </a:rPr>
              <a:t>Οδηγίες για τον  (εξωτερικό) χρήστη</a:t>
            </a:r>
          </a:p>
        </p:txBody>
      </p:sp>
    </p:spTree>
    <p:extLst>
      <p:ext uri="{BB962C8B-B14F-4D97-AF65-F5344CB8AC3E}">
        <p14:creationId xmlns:p14="http://schemas.microsoft.com/office/powerpoint/2010/main" val="2208201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6918" y="645106"/>
            <a:ext cx="2737709" cy="1259894"/>
          </a:xfrm>
        </p:spPr>
        <p:txBody>
          <a:bodyPr>
            <a:normAutofit/>
          </a:bodyPr>
          <a:lstStyle/>
          <a:p>
            <a:r>
              <a:rPr lang="el-GR"/>
              <a:t>Σύνδεση</a:t>
            </a:r>
          </a:p>
        </p:txBody>
      </p:sp>
      <p:sp>
        <p:nvSpPr>
          <p:cNvPr id="12" name="Rectangle 11">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86918" y="2133600"/>
            <a:ext cx="2737709" cy="3759253"/>
          </a:xfrm>
        </p:spPr>
        <p:txBody>
          <a:bodyPr>
            <a:normAutofit/>
          </a:bodyPr>
          <a:lstStyle/>
          <a:p>
            <a:pPr marL="0" lvl="0" indent="0">
              <a:buNone/>
            </a:pPr>
            <a:r>
              <a:rPr lang="el-GR" dirty="0"/>
              <a:t>Η σύνδεση με τη θυρίδα γίνεται μέσω του διαδικτυακού τόπου του ΟΒΙ ή στην διεύθυνση </a:t>
            </a:r>
            <a:r>
              <a:rPr lang="en-US" u="sng" dirty="0">
                <a:hlinkClick r:id="rId3"/>
              </a:rPr>
              <a:t>https://mailbox.obi.gr/obi_login.jsp</a:t>
            </a:r>
            <a:r>
              <a:rPr lang="el-GR" u="sng" dirty="0"/>
              <a:t>, </a:t>
            </a:r>
            <a:r>
              <a:rPr lang="el-GR" dirty="0"/>
              <a:t>επιλέγοντας, ανάλογα με τον τρόπο εγγραφής, έναν από τους δύο τρόπους σύνδεσης. </a:t>
            </a:r>
          </a:p>
          <a:p>
            <a:endParaRPr lang="el-GR" dirty="0"/>
          </a:p>
        </p:txBody>
      </p:sp>
      <p:pic>
        <p:nvPicPr>
          <p:cNvPr id="5" name="Picture 4">
            <a:extLst>
              <a:ext uri="{FF2B5EF4-FFF2-40B4-BE49-F238E27FC236}">
                <a16:creationId xmlns:a16="http://schemas.microsoft.com/office/drawing/2014/main" id="{F2DB51C7-48D5-481A-8BDD-553574059C6A}"/>
              </a:ext>
            </a:extLst>
          </p:cNvPr>
          <p:cNvPicPr>
            <a:picLocks noChangeAspect="1"/>
          </p:cNvPicPr>
          <p:nvPr/>
        </p:nvPicPr>
        <p:blipFill>
          <a:blip r:embed="rId4"/>
          <a:stretch>
            <a:fillRect/>
          </a:stretch>
        </p:blipFill>
        <p:spPr>
          <a:xfrm>
            <a:off x="3464657" y="1995266"/>
            <a:ext cx="5215183" cy="2542401"/>
          </a:xfrm>
          <a:prstGeom prst="rect">
            <a:avLst/>
          </a:prstGeom>
        </p:spPr>
      </p:pic>
      <p:sp>
        <p:nvSpPr>
          <p:cNvPr id="14"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61223"/>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676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r>
              <a:rPr lang="el-GR" sz="2200">
                <a:solidFill>
                  <a:schemeClr val="bg1"/>
                </a:solidFill>
              </a:rPr>
              <a:t>Τι είναι η Ηλεκτρονική Θυρίδα;</a:t>
            </a:r>
          </a:p>
        </p:txBody>
      </p:sp>
      <p:sp>
        <p:nvSpPr>
          <p:cNvPr id="19"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1" name="Rectangle 20">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29933" y="589722"/>
            <a:ext cx="5098525" cy="5321500"/>
          </a:xfrm>
        </p:spPr>
        <p:txBody>
          <a:bodyPr anchor="ctr">
            <a:normAutofit/>
          </a:bodyPr>
          <a:lstStyle/>
          <a:p>
            <a:pPr marL="0" indent="0">
              <a:buNone/>
            </a:pPr>
            <a:r>
              <a:rPr lang="el-GR" b="1" dirty="0"/>
              <a:t>Η Ηλεκτρονική Θυρίδα είναι ένα ακόμα κανάλι εισόδου / εξόδου εγγράφων στον ΟΒΙ</a:t>
            </a:r>
          </a:p>
          <a:p>
            <a:pPr marL="0" indent="0">
              <a:buNone/>
            </a:pPr>
            <a:r>
              <a:rPr lang="el-GR" sz="2000" dirty="0"/>
              <a:t>Τα άλλα κανάλια είναι:</a:t>
            </a:r>
          </a:p>
          <a:p>
            <a:r>
              <a:rPr lang="el-GR" dirty="0"/>
              <a:t>Συμβατικό ταχυδρομείο (ΕΛΤΑ / </a:t>
            </a:r>
            <a:r>
              <a:rPr lang="en-US" dirty="0"/>
              <a:t>Courier</a:t>
            </a:r>
            <a:r>
              <a:rPr lang="el-GR" dirty="0"/>
              <a:t>)</a:t>
            </a:r>
          </a:p>
          <a:p>
            <a:r>
              <a:rPr lang="en-US" dirty="0"/>
              <a:t>Fax</a:t>
            </a:r>
            <a:endParaRPr lang="el-GR" dirty="0"/>
          </a:p>
          <a:p>
            <a:r>
              <a:rPr lang="el-GR" dirty="0"/>
              <a:t>Παράδοση Εγγράφων Δια Χειρός στο Κεντρικό Πρωτόκολλο του ΟΒΙ</a:t>
            </a:r>
          </a:p>
          <a:p>
            <a:r>
              <a:rPr lang="en-US" dirty="0"/>
              <a:t>e</a:t>
            </a:r>
            <a:r>
              <a:rPr lang="el-GR" dirty="0"/>
              <a:t>-</a:t>
            </a:r>
            <a:r>
              <a:rPr lang="en-US" dirty="0"/>
              <a:t>mail</a:t>
            </a:r>
            <a:endParaRPr lang="el-GR" dirty="0"/>
          </a:p>
        </p:txBody>
      </p:sp>
    </p:spTree>
    <p:extLst>
      <p:ext uri="{BB962C8B-B14F-4D97-AF65-F5344CB8AC3E}">
        <p14:creationId xmlns:p14="http://schemas.microsoft.com/office/powerpoint/2010/main" val="3544880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6918" y="645106"/>
            <a:ext cx="2737709" cy="1259894"/>
          </a:xfrm>
        </p:spPr>
        <p:txBody>
          <a:bodyPr>
            <a:normAutofit/>
          </a:bodyPr>
          <a:lstStyle/>
          <a:p>
            <a:r>
              <a:rPr lang="el-GR"/>
              <a:t>Δομή Θυρίδας</a:t>
            </a:r>
          </a:p>
        </p:txBody>
      </p:sp>
      <p:sp>
        <p:nvSpPr>
          <p:cNvPr id="12" name="Rectangle 11">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86918" y="2133600"/>
            <a:ext cx="2737709" cy="3759253"/>
          </a:xfrm>
        </p:spPr>
        <p:txBody>
          <a:bodyPr>
            <a:normAutofit/>
          </a:bodyPr>
          <a:lstStyle/>
          <a:p>
            <a:pPr marL="0" indent="0">
              <a:lnSpc>
                <a:spcPct val="90000"/>
              </a:lnSpc>
              <a:buNone/>
            </a:pPr>
            <a:r>
              <a:rPr lang="el-GR" sz="1500"/>
              <a:t>Ο χρήστης θα αντιμετωπίσει την ακόλουθη δομή εγγράφων, στην οποία έχει δικαίωμα να δει τα πάντα αλλά να «ανεβάσει» μόνο στα «Έγγραφα Χρήστη» δικά του έγγραφα:</a:t>
            </a:r>
          </a:p>
          <a:p>
            <a:pPr>
              <a:lnSpc>
                <a:spcPct val="90000"/>
              </a:lnSpc>
              <a:buFont typeface="Wingdings" panose="05000000000000000000" pitchFamily="2" charset="2"/>
              <a:buChar char="Ø"/>
            </a:pPr>
            <a:r>
              <a:rPr lang="el-GR" sz="1500"/>
              <a:t>Στα «έγγραφα χρήστη» αυτά που στέλνει στον ΟΒΙ</a:t>
            </a:r>
          </a:p>
          <a:p>
            <a:pPr>
              <a:lnSpc>
                <a:spcPct val="90000"/>
              </a:lnSpc>
              <a:buFont typeface="Wingdings" panose="05000000000000000000" pitchFamily="2" charset="2"/>
              <a:buChar char="Ø"/>
            </a:pPr>
            <a:r>
              <a:rPr lang="el-GR" sz="1500"/>
              <a:t>Στα «νέα έγγραφα» αυτά που στέλνει ο ΟΒΙ στον χρήστη</a:t>
            </a:r>
          </a:p>
        </p:txBody>
      </p:sp>
      <p:pic>
        <p:nvPicPr>
          <p:cNvPr id="5" name="Picture 4">
            <a:extLst>
              <a:ext uri="{FF2B5EF4-FFF2-40B4-BE49-F238E27FC236}">
                <a16:creationId xmlns:a16="http://schemas.microsoft.com/office/drawing/2014/main" id="{133F37ED-6360-4DA5-A73E-A9A81AEAF0D9}"/>
              </a:ext>
            </a:extLst>
          </p:cNvPr>
          <p:cNvPicPr>
            <a:picLocks noChangeAspect="1"/>
          </p:cNvPicPr>
          <p:nvPr/>
        </p:nvPicPr>
        <p:blipFill>
          <a:blip r:embed="rId2"/>
          <a:stretch>
            <a:fillRect/>
          </a:stretch>
        </p:blipFill>
        <p:spPr>
          <a:xfrm>
            <a:off x="3464657" y="908720"/>
            <a:ext cx="5499831" cy="4984133"/>
          </a:xfrm>
          <a:prstGeom prst="rect">
            <a:avLst/>
          </a:prstGeom>
        </p:spPr>
      </p:pic>
      <p:sp>
        <p:nvSpPr>
          <p:cNvPr id="14"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61223"/>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0007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4514" y="942108"/>
            <a:ext cx="2442412" cy="4969113"/>
          </a:xfrm>
        </p:spPr>
        <p:txBody>
          <a:bodyPr anchor="ctr">
            <a:normAutofit/>
          </a:bodyPr>
          <a:lstStyle/>
          <a:p>
            <a:r>
              <a:rPr lang="el-GR">
                <a:solidFill>
                  <a:schemeClr val="tx2">
                    <a:lumMod val="75000"/>
                  </a:schemeClr>
                </a:solidFill>
              </a:rPr>
              <a:t>Και τώρα τι γίνεται;</a:t>
            </a: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507495" y="0"/>
            <a:ext cx="4632727"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Content Placeholder 2"/>
          <p:cNvSpPr>
            <a:spLocks noGrp="1"/>
          </p:cNvSpPr>
          <p:nvPr>
            <p:ph idx="1"/>
          </p:nvPr>
        </p:nvSpPr>
        <p:spPr>
          <a:xfrm>
            <a:off x="3924612" y="221226"/>
            <a:ext cx="4841662" cy="5681454"/>
          </a:xfrm>
        </p:spPr>
        <p:txBody>
          <a:bodyPr anchor="ctr">
            <a:normAutofit/>
          </a:bodyPr>
          <a:lstStyle/>
          <a:p>
            <a:pPr>
              <a:lnSpc>
                <a:spcPct val="90000"/>
              </a:lnSpc>
              <a:buSzPct val="150000"/>
              <a:buFont typeface="Arial" panose="020B0604020202020204" pitchFamily="34" charset="0"/>
              <a:buChar char="•"/>
            </a:pPr>
            <a:r>
              <a:rPr lang="el-GR" sz="1200" dirty="0">
                <a:solidFill>
                  <a:schemeClr val="tx2">
                    <a:lumMod val="75000"/>
                  </a:schemeClr>
                </a:solidFill>
              </a:rPr>
              <a:t>Αποδεκτά «έγγραφα χρήστη» είναι μόνο αρχεία σε αναλλοίωτη μορφή (</a:t>
            </a:r>
            <a:r>
              <a:rPr lang="en-US" sz="1200" dirty="0">
                <a:solidFill>
                  <a:schemeClr val="tx2">
                    <a:lumMod val="75000"/>
                  </a:schemeClr>
                </a:solidFill>
              </a:rPr>
              <a:t>pdf</a:t>
            </a:r>
            <a:r>
              <a:rPr lang="el-GR" sz="1200" dirty="0">
                <a:solidFill>
                  <a:schemeClr val="tx2">
                    <a:lumMod val="75000"/>
                  </a:schemeClr>
                </a:solidFill>
              </a:rPr>
              <a:t>) και στην περίπτωση που συνδέεστε με κωδικούς ΟΒΙ, έγγραφα που φέρουν προηγμένη ψηφιακή υπογραφή</a:t>
            </a:r>
            <a:r>
              <a:rPr lang="en-US" sz="1200" dirty="0">
                <a:solidFill>
                  <a:schemeClr val="tx2">
                    <a:lumMod val="75000"/>
                  </a:schemeClr>
                </a:solidFill>
              </a:rPr>
              <a:t>.</a:t>
            </a:r>
            <a:endParaRPr lang="el-GR" sz="1200" dirty="0">
              <a:solidFill>
                <a:schemeClr val="tx2">
                  <a:lumMod val="75000"/>
                </a:schemeClr>
              </a:solidFill>
            </a:endParaRPr>
          </a:p>
          <a:p>
            <a:pPr>
              <a:lnSpc>
                <a:spcPct val="90000"/>
              </a:lnSpc>
              <a:buSzPct val="150000"/>
              <a:buFont typeface="Arial" panose="020B0604020202020204" pitchFamily="34" charset="0"/>
              <a:buChar char="•"/>
            </a:pPr>
            <a:r>
              <a:rPr lang="el-GR" sz="1200" dirty="0">
                <a:solidFill>
                  <a:schemeClr val="tx2">
                    <a:lumMod val="75000"/>
                  </a:schemeClr>
                </a:solidFill>
              </a:rPr>
              <a:t>Κάθε αρχείο αντιμετωπίζεται από εμάς ως ένα αυτοτελές έγγραφο, δεν μπορείτε να μας παραδώσετε περισσότερα αρχεία ως κύριο έγγραφο και επισυναπτόμενα.</a:t>
            </a:r>
          </a:p>
          <a:p>
            <a:pPr>
              <a:lnSpc>
                <a:spcPct val="90000"/>
              </a:lnSpc>
              <a:buSzPct val="150000"/>
              <a:buFont typeface="Wingdings" panose="05000000000000000000" pitchFamily="2" charset="2"/>
              <a:buChar char="Ø"/>
            </a:pPr>
            <a:r>
              <a:rPr lang="el-GR" sz="1200" dirty="0">
                <a:solidFill>
                  <a:schemeClr val="tx2">
                    <a:lumMod val="75000"/>
                  </a:schemeClr>
                </a:solidFill>
                <a:effectLst>
                  <a:outerShdw blurRad="38100" dist="38100" dir="2700000" algn="tl">
                    <a:srgbClr val="000000">
                      <a:alpha val="43137"/>
                    </a:srgbClr>
                  </a:outerShdw>
                </a:effectLst>
              </a:rPr>
              <a:t>Με την ολοκλήρωση της διαδικασίας «ανεβάσματος» του αρχείου / εγγράφου η Θυρίδα στέλνει αυτόματα ηλεκτρονικό μήνυμα στο </a:t>
            </a:r>
            <a:r>
              <a:rPr lang="en-US" sz="1200" dirty="0">
                <a:solidFill>
                  <a:schemeClr val="tx2">
                    <a:lumMod val="75000"/>
                  </a:schemeClr>
                </a:solidFill>
                <a:effectLst>
                  <a:outerShdw blurRad="38100" dist="38100" dir="2700000" algn="tl">
                    <a:srgbClr val="000000">
                      <a:alpha val="43137"/>
                    </a:srgbClr>
                  </a:outerShdw>
                </a:effectLst>
              </a:rPr>
              <a:t>mail </a:t>
            </a:r>
            <a:r>
              <a:rPr lang="el-GR" sz="1200" dirty="0">
                <a:solidFill>
                  <a:schemeClr val="tx2">
                    <a:lumMod val="75000"/>
                  </a:schemeClr>
                </a:solidFill>
                <a:effectLst>
                  <a:outerShdw blurRad="38100" dist="38100" dir="2700000" algn="tl">
                    <a:srgbClr val="000000">
                      <a:alpha val="43137"/>
                    </a:srgbClr>
                  </a:outerShdw>
                </a:effectLst>
              </a:rPr>
              <a:t>σας με αριθμό αναφοράς ΗΘ και ημερομηνία παραλαβής στη Θυρίδα, </a:t>
            </a:r>
            <a:r>
              <a:rPr lang="el-GR" sz="1200" u="sng" dirty="0">
                <a:solidFill>
                  <a:schemeClr val="tx2">
                    <a:lumMod val="75000"/>
                  </a:schemeClr>
                </a:solidFill>
                <a:effectLst>
                  <a:outerShdw blurRad="38100" dist="38100" dir="2700000" algn="tl">
                    <a:srgbClr val="000000">
                      <a:alpha val="43137"/>
                    </a:srgbClr>
                  </a:outerShdw>
                </a:effectLst>
              </a:rPr>
              <a:t>η οποία αποτελεί την ημερομηνία εισόδου στον ΟΒΙ</a:t>
            </a:r>
            <a:r>
              <a:rPr lang="el-GR" sz="1200" dirty="0">
                <a:solidFill>
                  <a:schemeClr val="tx2">
                    <a:lumMod val="75000"/>
                  </a:schemeClr>
                </a:solidFill>
                <a:effectLst>
                  <a:outerShdw blurRad="38100" dist="38100" dir="2700000" algn="tl">
                    <a:srgbClr val="000000">
                      <a:alpha val="43137"/>
                    </a:srgbClr>
                  </a:outerShdw>
                </a:effectLst>
              </a:rPr>
              <a:t>. Το αποδεικτικό παραλαβής θα βρίσκεται και στο αντίστοιχο </a:t>
            </a:r>
            <a:r>
              <a:rPr lang="en-US" sz="1200" dirty="0">
                <a:solidFill>
                  <a:schemeClr val="tx2">
                    <a:lumMod val="75000"/>
                  </a:schemeClr>
                </a:solidFill>
                <a:effectLst>
                  <a:outerShdw blurRad="38100" dist="38100" dir="2700000" algn="tl">
                    <a:srgbClr val="000000">
                      <a:alpha val="43137"/>
                    </a:srgbClr>
                  </a:outerShdw>
                </a:effectLst>
              </a:rPr>
              <a:t>folder </a:t>
            </a:r>
            <a:r>
              <a:rPr lang="el-GR" sz="1200" dirty="0">
                <a:solidFill>
                  <a:schemeClr val="tx2">
                    <a:lumMod val="75000"/>
                  </a:schemeClr>
                </a:solidFill>
                <a:effectLst>
                  <a:outerShdw blurRad="38100" dist="38100" dir="2700000" algn="tl">
                    <a:srgbClr val="000000">
                      <a:alpha val="43137"/>
                    </a:srgbClr>
                  </a:outerShdw>
                </a:effectLst>
              </a:rPr>
              <a:t>στα «Αποδεικτικά Θυρίδας» σφραγισμένο με την ψηφιακή σφραγίδα της ΗΘ</a:t>
            </a:r>
            <a:r>
              <a:rPr lang="el-GR" sz="1200" dirty="0">
                <a:solidFill>
                  <a:schemeClr val="tx2">
                    <a:lumMod val="75000"/>
                  </a:schemeClr>
                </a:solidFill>
              </a:rPr>
              <a:t>.</a:t>
            </a:r>
          </a:p>
          <a:p>
            <a:pPr>
              <a:lnSpc>
                <a:spcPct val="90000"/>
              </a:lnSpc>
              <a:buSzPct val="150000"/>
              <a:buFont typeface="Arial" panose="020B0604020202020204" pitchFamily="34" charset="0"/>
              <a:buChar char="•"/>
            </a:pPr>
            <a:r>
              <a:rPr lang="el-GR" sz="1200" dirty="0">
                <a:solidFill>
                  <a:schemeClr val="tx2">
                    <a:lumMod val="75000"/>
                  </a:schemeClr>
                </a:solidFill>
              </a:rPr>
              <a:t>Κάθε υποβαλλόμενο έγγραφο παραλαμβάνεται από το Κεντρικό Πρωτόκολλο του ΟΒΙ σαν να έχει έρθει μέσα σε ένα ταχυδρομικό φάκελο. </a:t>
            </a:r>
          </a:p>
          <a:p>
            <a:pPr>
              <a:lnSpc>
                <a:spcPct val="90000"/>
              </a:lnSpc>
              <a:buSzPct val="150000"/>
              <a:buFont typeface="Arial" panose="020B0604020202020204" pitchFamily="34" charset="0"/>
              <a:buChar char="•"/>
            </a:pPr>
            <a:r>
              <a:rPr lang="el-GR" sz="1200" dirty="0">
                <a:solidFill>
                  <a:schemeClr val="tx2">
                    <a:lumMod val="75000"/>
                  </a:schemeClr>
                </a:solidFill>
              </a:rPr>
              <a:t>Επιπλέον,  </a:t>
            </a:r>
            <a:r>
              <a:rPr lang="el-GR" sz="1200" dirty="0" err="1">
                <a:solidFill>
                  <a:schemeClr val="tx2">
                    <a:lumMod val="75000"/>
                  </a:schemeClr>
                </a:solidFill>
              </a:rPr>
              <a:t>πρωτοκολλείται</a:t>
            </a:r>
            <a:r>
              <a:rPr lang="el-GR" sz="1200" dirty="0">
                <a:solidFill>
                  <a:schemeClr val="tx2">
                    <a:lumMod val="75000"/>
                  </a:schemeClr>
                </a:solidFill>
              </a:rPr>
              <a:t> όπως όλα τα άλλα εισερχόμενα. Ο αριθμός αναφοράς ΗΘ </a:t>
            </a:r>
            <a:r>
              <a:rPr lang="el-GR" sz="1200" u="sng" dirty="0">
                <a:solidFill>
                  <a:schemeClr val="tx2">
                    <a:lumMod val="75000"/>
                  </a:schemeClr>
                </a:solidFill>
              </a:rPr>
              <a:t>δεν</a:t>
            </a:r>
            <a:r>
              <a:rPr lang="el-GR" sz="1200" dirty="0">
                <a:solidFill>
                  <a:schemeClr val="tx2">
                    <a:lumMod val="75000"/>
                  </a:schemeClr>
                </a:solidFill>
              </a:rPr>
              <a:t> είναι αριθμός πρωτοκόλλου αλλά είναι μοναδικός και μπορείτε να τον επικαλείστε σε επικοινωνία με το Κεντρικό Πρωτόκολλο του ΟΒΙ.</a:t>
            </a:r>
          </a:p>
          <a:p>
            <a:pPr>
              <a:lnSpc>
                <a:spcPct val="90000"/>
              </a:lnSpc>
            </a:pPr>
            <a:endParaRPr lang="el-GR" sz="900" dirty="0">
              <a:solidFill>
                <a:schemeClr val="tx2">
                  <a:lumMod val="75000"/>
                </a:schemeClr>
              </a:solidFill>
            </a:endParaRPr>
          </a:p>
        </p:txBody>
      </p:sp>
    </p:spTree>
    <p:extLst>
      <p:ext uri="{BB962C8B-B14F-4D97-AF65-F5344CB8AC3E}">
        <p14:creationId xmlns:p14="http://schemas.microsoft.com/office/powerpoint/2010/main" val="2212725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4514" y="942108"/>
            <a:ext cx="2442412" cy="4969113"/>
          </a:xfrm>
        </p:spPr>
        <p:txBody>
          <a:bodyPr anchor="ctr">
            <a:normAutofit/>
          </a:bodyPr>
          <a:lstStyle/>
          <a:p>
            <a:r>
              <a:rPr lang="el-GR" sz="3300">
                <a:solidFill>
                  <a:schemeClr val="tx2">
                    <a:lumMod val="75000"/>
                  </a:schemeClr>
                </a:solidFill>
              </a:rPr>
              <a:t>Και η υποδοχή εγγράφων;</a:t>
            </a: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507495" y="0"/>
            <a:ext cx="4632727"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Content Placeholder 2"/>
          <p:cNvSpPr>
            <a:spLocks noGrp="1"/>
          </p:cNvSpPr>
          <p:nvPr>
            <p:ph idx="1"/>
          </p:nvPr>
        </p:nvSpPr>
        <p:spPr>
          <a:xfrm>
            <a:off x="3786796" y="942108"/>
            <a:ext cx="4841662" cy="4969114"/>
          </a:xfrm>
        </p:spPr>
        <p:txBody>
          <a:bodyPr anchor="ctr">
            <a:normAutofit/>
          </a:bodyPr>
          <a:lstStyle/>
          <a:p>
            <a:pPr marL="0" indent="0">
              <a:lnSpc>
                <a:spcPct val="90000"/>
              </a:lnSpc>
              <a:buNone/>
            </a:pPr>
            <a:r>
              <a:rPr lang="el-GR" sz="1700">
                <a:solidFill>
                  <a:schemeClr val="tx2">
                    <a:lumMod val="75000"/>
                  </a:schemeClr>
                </a:solidFill>
              </a:rPr>
              <a:t>Η παραλαβή των εγγράφων που περιμένετε από τον ΟΒΙ θα γίνεται πάλι μέσω της θυρίδας:</a:t>
            </a:r>
          </a:p>
          <a:p>
            <a:pPr>
              <a:lnSpc>
                <a:spcPct val="90000"/>
              </a:lnSpc>
            </a:pPr>
            <a:endParaRPr lang="el-GR" sz="1700">
              <a:solidFill>
                <a:schemeClr val="tx2">
                  <a:lumMod val="75000"/>
                </a:schemeClr>
              </a:solidFill>
            </a:endParaRPr>
          </a:p>
          <a:p>
            <a:pPr>
              <a:lnSpc>
                <a:spcPct val="90000"/>
              </a:lnSpc>
            </a:pPr>
            <a:r>
              <a:rPr lang="el-GR" sz="1700">
                <a:solidFill>
                  <a:schemeClr val="tx2">
                    <a:lumMod val="75000"/>
                  </a:schemeClr>
                </a:solidFill>
              </a:rPr>
              <a:t>Θα ειδοποιείστε με </a:t>
            </a:r>
            <a:r>
              <a:rPr lang="en-US" sz="1700">
                <a:solidFill>
                  <a:schemeClr val="tx2">
                    <a:lumMod val="75000"/>
                  </a:schemeClr>
                </a:solidFill>
              </a:rPr>
              <a:t>mail</a:t>
            </a:r>
            <a:r>
              <a:rPr lang="el-GR" sz="1700">
                <a:solidFill>
                  <a:schemeClr val="tx2">
                    <a:lumMod val="75000"/>
                  </a:schemeClr>
                </a:solidFill>
              </a:rPr>
              <a:t> για νέο έγγραφο που εισήλθε στη θυρίδα σας.</a:t>
            </a:r>
          </a:p>
          <a:p>
            <a:pPr>
              <a:lnSpc>
                <a:spcPct val="90000"/>
              </a:lnSpc>
            </a:pPr>
            <a:endParaRPr lang="el-GR" sz="1700">
              <a:solidFill>
                <a:schemeClr val="tx2">
                  <a:lumMod val="75000"/>
                </a:schemeClr>
              </a:solidFill>
            </a:endParaRPr>
          </a:p>
          <a:p>
            <a:pPr>
              <a:lnSpc>
                <a:spcPct val="90000"/>
              </a:lnSpc>
            </a:pPr>
            <a:r>
              <a:rPr lang="el-GR" sz="1700">
                <a:solidFill>
                  <a:schemeClr val="tx2">
                    <a:lumMod val="75000"/>
                  </a:schemeClr>
                </a:solidFill>
              </a:rPr>
              <a:t>Το νέο έγγραφο θα φαίνεται στο </a:t>
            </a:r>
            <a:r>
              <a:rPr lang="en-US" sz="1700">
                <a:solidFill>
                  <a:schemeClr val="tx2">
                    <a:lumMod val="75000"/>
                  </a:schemeClr>
                </a:solidFill>
              </a:rPr>
              <a:t>folder </a:t>
            </a:r>
            <a:r>
              <a:rPr lang="el-GR" sz="1700">
                <a:solidFill>
                  <a:schemeClr val="tx2">
                    <a:lumMod val="75000"/>
                  </a:schemeClr>
                </a:solidFill>
              </a:rPr>
              <a:t>«Νέα Έγγραφα» μέχρι να τα διαβάσετε και πάντα στα </a:t>
            </a:r>
            <a:r>
              <a:rPr lang="en-US" sz="1700">
                <a:solidFill>
                  <a:schemeClr val="tx2">
                    <a:lumMod val="75000"/>
                  </a:schemeClr>
                </a:solidFill>
              </a:rPr>
              <a:t>folder </a:t>
            </a:r>
            <a:r>
              <a:rPr lang="el-GR" sz="1700">
                <a:solidFill>
                  <a:schemeClr val="tx2">
                    <a:lumMod val="75000"/>
                  </a:schemeClr>
                </a:solidFill>
              </a:rPr>
              <a:t>«απαντήσεις σε αιτήματα», «ενημερωτικές επιστολές» ή «έγγραφα κατοχύρωσης», ανάλογα με το περιεχόμενο.</a:t>
            </a:r>
          </a:p>
          <a:p>
            <a:pPr>
              <a:lnSpc>
                <a:spcPct val="90000"/>
              </a:lnSpc>
            </a:pPr>
            <a:endParaRPr lang="el-GR" sz="1700">
              <a:solidFill>
                <a:schemeClr val="tx2">
                  <a:lumMod val="75000"/>
                </a:schemeClr>
              </a:solidFill>
            </a:endParaRPr>
          </a:p>
          <a:p>
            <a:pPr>
              <a:lnSpc>
                <a:spcPct val="90000"/>
              </a:lnSpc>
            </a:pPr>
            <a:r>
              <a:rPr lang="el-GR" sz="1700">
                <a:solidFill>
                  <a:schemeClr val="tx2">
                    <a:lumMod val="75000"/>
                  </a:schemeClr>
                </a:solidFill>
              </a:rPr>
              <a:t>Τα έγγραφα του ΟΒΙ θα είναι πάντα </a:t>
            </a:r>
            <a:r>
              <a:rPr lang="en-US" sz="1700">
                <a:solidFill>
                  <a:schemeClr val="tx2">
                    <a:lumMod val="75000"/>
                  </a:schemeClr>
                </a:solidFill>
              </a:rPr>
              <a:t>pdf</a:t>
            </a:r>
            <a:r>
              <a:rPr lang="el-GR" sz="1700">
                <a:solidFill>
                  <a:schemeClr val="tx2">
                    <a:lumMod val="75000"/>
                  </a:schemeClr>
                </a:solidFill>
              </a:rPr>
              <a:t> και υπογεγραμμένα ψηφιακά από το αρμόδιο στέλεχος του Οργανισμού</a:t>
            </a:r>
          </a:p>
        </p:txBody>
      </p:sp>
    </p:spTree>
    <p:extLst>
      <p:ext uri="{BB962C8B-B14F-4D97-AF65-F5344CB8AC3E}">
        <p14:creationId xmlns:p14="http://schemas.microsoft.com/office/powerpoint/2010/main" val="2950387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6918" y="645106"/>
            <a:ext cx="2737709" cy="1259894"/>
          </a:xfrm>
        </p:spPr>
        <p:txBody>
          <a:bodyPr>
            <a:normAutofit/>
          </a:bodyPr>
          <a:lstStyle/>
          <a:p>
            <a:r>
              <a:rPr lang="el-GR"/>
              <a:t>Σημειώστε επίσης:</a:t>
            </a:r>
          </a:p>
        </p:txBody>
      </p:sp>
      <p:sp>
        <p:nvSpPr>
          <p:cNvPr id="11" name="Rectangle 10">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86918" y="2133600"/>
            <a:ext cx="3076970" cy="3759253"/>
          </a:xfrm>
        </p:spPr>
        <p:txBody>
          <a:bodyPr>
            <a:normAutofit fontScale="92500" lnSpcReduction="10000"/>
          </a:bodyPr>
          <a:lstStyle/>
          <a:p>
            <a:pPr marL="0" lvl="0" indent="0">
              <a:buNone/>
            </a:pPr>
            <a:r>
              <a:rPr lang="el-GR" dirty="0"/>
              <a:t>Μέσω της Θυρίδα σας μπορείτε να παρακολουθήσετε τα έγγραφα που έχετε στείλει ή έχετε πάρει από τον ΟΒΙ, για εύλογο χρονικό διάστημα, μετά την ολοκλήρωση των σχετικών εργασιών από τον ΟΒΙ. </a:t>
            </a:r>
          </a:p>
          <a:p>
            <a:pPr marL="0" lvl="0" indent="0">
              <a:buNone/>
            </a:pPr>
            <a:r>
              <a:rPr lang="el-GR" dirty="0"/>
              <a:t>Συστήνεται όταν παραλαμβάνετε έγγραφα από τον ΟΒΙ, όπως φροντίζετε για την αποθήκευση τους σε δικά σας μέσα αποθήκευσης.</a:t>
            </a:r>
          </a:p>
          <a:p>
            <a:pPr marL="0" lvl="0" indent="0">
              <a:buNone/>
            </a:pPr>
            <a:endParaRPr lang="el-GR" dirty="0"/>
          </a:p>
          <a:p>
            <a:pPr marL="0" indent="0">
              <a:buNone/>
            </a:pPr>
            <a:endParaRPr lang="el-GR" dirty="0"/>
          </a:p>
        </p:txBody>
      </p:sp>
      <p:pic>
        <p:nvPicPr>
          <p:cNvPr id="4" name="Picture 3">
            <a:extLst>
              <a:ext uri="{FF2B5EF4-FFF2-40B4-BE49-F238E27FC236}">
                <a16:creationId xmlns:a16="http://schemas.microsoft.com/office/drawing/2014/main" id="{5919118B-D0B9-4B95-B1D5-C891EE04AFC5}"/>
              </a:ext>
            </a:extLst>
          </p:cNvPr>
          <p:cNvPicPr>
            <a:picLocks noChangeAspect="1"/>
          </p:cNvPicPr>
          <p:nvPr/>
        </p:nvPicPr>
        <p:blipFill>
          <a:blip r:embed="rId2"/>
          <a:stretch>
            <a:fillRect/>
          </a:stretch>
        </p:blipFill>
        <p:spPr>
          <a:xfrm>
            <a:off x="3779912" y="908720"/>
            <a:ext cx="4899928" cy="4752528"/>
          </a:xfrm>
          <a:prstGeom prst="rect">
            <a:avLst/>
          </a:prstGeom>
        </p:spPr>
      </p:pic>
      <p:sp>
        <p:nvSpPr>
          <p:cNvPr id="13"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61223"/>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7582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4514" y="942108"/>
            <a:ext cx="2442412" cy="4969113"/>
          </a:xfrm>
        </p:spPr>
        <p:txBody>
          <a:bodyPr anchor="ctr">
            <a:normAutofit/>
          </a:bodyPr>
          <a:lstStyle/>
          <a:p>
            <a:r>
              <a:rPr lang="el-GR" sz="2500">
                <a:solidFill>
                  <a:schemeClr val="tx2">
                    <a:lumMod val="75000"/>
                  </a:schemeClr>
                </a:solidFill>
              </a:rPr>
              <a:t>Μερικές ακόμα παρατηρήσεις (1)</a:t>
            </a:r>
          </a:p>
        </p:txBody>
      </p:sp>
      <p:sp>
        <p:nvSpPr>
          <p:cNvPr id="19" name="Rectangle 18">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21" name="Straight Connector 20">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507495" y="0"/>
            <a:ext cx="4632727" cy="6853245"/>
            <a:chOff x="2487613" y="285750"/>
            <a:chExt cx="2428876" cy="5654676"/>
          </a:xfrm>
          <a:solidFill>
            <a:schemeClr val="bg1">
              <a:alpha val="30000"/>
            </a:schemeClr>
          </a:solidFill>
        </p:grpSpPr>
        <p:sp>
          <p:nvSpPr>
            <p:cNvPr id="24"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Content Placeholder 2"/>
          <p:cNvSpPr>
            <a:spLocks noGrp="1"/>
          </p:cNvSpPr>
          <p:nvPr>
            <p:ph idx="1"/>
          </p:nvPr>
        </p:nvSpPr>
        <p:spPr>
          <a:xfrm>
            <a:off x="3786796" y="942108"/>
            <a:ext cx="4841662" cy="4969114"/>
          </a:xfrm>
        </p:spPr>
        <p:txBody>
          <a:bodyPr anchor="ctr">
            <a:normAutofit/>
          </a:bodyPr>
          <a:lstStyle/>
          <a:p>
            <a:pPr>
              <a:lnSpc>
                <a:spcPct val="90000"/>
              </a:lnSpc>
            </a:pPr>
            <a:r>
              <a:rPr lang="el-GR" sz="1500" u="sng" dirty="0">
                <a:solidFill>
                  <a:schemeClr val="tx2">
                    <a:lumMod val="75000"/>
                  </a:schemeClr>
                </a:solidFill>
              </a:rPr>
              <a:t>Η Θυρίδα δεν είναι </a:t>
            </a:r>
            <a:r>
              <a:rPr lang="en-US" sz="1500" u="sng" dirty="0">
                <a:solidFill>
                  <a:schemeClr val="tx2">
                    <a:lumMod val="75000"/>
                  </a:schemeClr>
                </a:solidFill>
              </a:rPr>
              <a:t>e</a:t>
            </a:r>
            <a:r>
              <a:rPr lang="el-GR" sz="1500" u="sng" dirty="0">
                <a:solidFill>
                  <a:schemeClr val="tx2">
                    <a:lumMod val="75000"/>
                  </a:schemeClr>
                </a:solidFill>
              </a:rPr>
              <a:t>-</a:t>
            </a:r>
            <a:r>
              <a:rPr lang="en-US" sz="1500" u="sng" dirty="0">
                <a:solidFill>
                  <a:schemeClr val="tx2">
                    <a:lumMod val="75000"/>
                  </a:schemeClr>
                </a:solidFill>
              </a:rPr>
              <a:t>mail</a:t>
            </a:r>
            <a:r>
              <a:rPr lang="el-GR" sz="1500" dirty="0">
                <a:solidFill>
                  <a:schemeClr val="tx2">
                    <a:lumMod val="75000"/>
                  </a:schemeClr>
                </a:solidFill>
              </a:rPr>
              <a:t>: είναι ασφαλέστερη γιατί ακολουθεί άλλους μηχανισμούς μεταφοράς των εγγράφων, ασφαλέστερους, κατευθείαν στο </a:t>
            </a:r>
            <a:r>
              <a:rPr lang="en-US" sz="1500" dirty="0">
                <a:solidFill>
                  <a:schemeClr val="tx2">
                    <a:lumMod val="75000"/>
                  </a:schemeClr>
                </a:solidFill>
              </a:rPr>
              <a:t>server </a:t>
            </a:r>
            <a:r>
              <a:rPr lang="el-GR" sz="1500" dirty="0">
                <a:solidFill>
                  <a:schemeClr val="tx2">
                    <a:lumMod val="75000"/>
                  </a:schemeClr>
                </a:solidFill>
              </a:rPr>
              <a:t>του ΟΒΙ. Επιπλέον,  δεν έχει τους συνηθισμένους περιορισμούς μεγέθους που έχουν τα </a:t>
            </a:r>
            <a:r>
              <a:rPr lang="en-US" sz="1500" dirty="0">
                <a:solidFill>
                  <a:schemeClr val="tx2">
                    <a:lumMod val="75000"/>
                  </a:schemeClr>
                </a:solidFill>
              </a:rPr>
              <a:t>e</a:t>
            </a:r>
            <a:r>
              <a:rPr lang="el-GR" sz="1500" dirty="0">
                <a:solidFill>
                  <a:schemeClr val="tx2">
                    <a:lumMod val="75000"/>
                  </a:schemeClr>
                </a:solidFill>
              </a:rPr>
              <a:t>-</a:t>
            </a:r>
            <a:r>
              <a:rPr lang="en-US" sz="1500" dirty="0">
                <a:solidFill>
                  <a:schemeClr val="tx2">
                    <a:lumMod val="75000"/>
                  </a:schemeClr>
                </a:solidFill>
              </a:rPr>
              <a:t>mail</a:t>
            </a:r>
            <a:r>
              <a:rPr lang="el-GR" sz="1500" dirty="0">
                <a:solidFill>
                  <a:schemeClr val="tx2">
                    <a:lumMod val="75000"/>
                  </a:schemeClr>
                </a:solidFill>
              </a:rPr>
              <a:t>. </a:t>
            </a:r>
          </a:p>
          <a:p>
            <a:pPr>
              <a:lnSpc>
                <a:spcPct val="90000"/>
              </a:lnSpc>
            </a:pPr>
            <a:endParaRPr lang="el-GR" sz="1500" dirty="0">
              <a:solidFill>
                <a:schemeClr val="tx2">
                  <a:lumMod val="75000"/>
                </a:schemeClr>
              </a:solidFill>
            </a:endParaRPr>
          </a:p>
          <a:p>
            <a:pPr>
              <a:lnSpc>
                <a:spcPct val="90000"/>
              </a:lnSpc>
            </a:pPr>
            <a:r>
              <a:rPr lang="el-GR" sz="1500" dirty="0">
                <a:solidFill>
                  <a:schemeClr val="tx2">
                    <a:lumMod val="75000"/>
                  </a:schemeClr>
                </a:solidFill>
              </a:rPr>
              <a:t>Ένα </a:t>
            </a:r>
            <a:r>
              <a:rPr lang="en-US" sz="1500" dirty="0">
                <a:solidFill>
                  <a:schemeClr val="tx2">
                    <a:lumMod val="75000"/>
                  </a:schemeClr>
                </a:solidFill>
              </a:rPr>
              <a:t>e</a:t>
            </a:r>
            <a:r>
              <a:rPr lang="el-GR" sz="1500" dirty="0">
                <a:solidFill>
                  <a:schemeClr val="tx2">
                    <a:lumMod val="75000"/>
                  </a:schemeClr>
                </a:solidFill>
              </a:rPr>
              <a:t>-</a:t>
            </a:r>
            <a:r>
              <a:rPr lang="en-US" sz="1500" dirty="0">
                <a:solidFill>
                  <a:schemeClr val="tx2">
                    <a:lumMod val="75000"/>
                  </a:schemeClr>
                </a:solidFill>
              </a:rPr>
              <a:t>mail </a:t>
            </a:r>
            <a:r>
              <a:rPr lang="el-GR" sz="1500" dirty="0">
                <a:solidFill>
                  <a:schemeClr val="tx2">
                    <a:lumMod val="75000"/>
                  </a:schemeClr>
                </a:solidFill>
              </a:rPr>
              <a:t>μπορεί να περιέχει περισσότερα συνημμένα αρχεία, </a:t>
            </a:r>
            <a:r>
              <a:rPr lang="el-GR" sz="1500" u="sng" dirty="0">
                <a:solidFill>
                  <a:schemeClr val="tx2">
                    <a:lumMod val="75000"/>
                  </a:schemeClr>
                </a:solidFill>
              </a:rPr>
              <a:t>στη Θυρίδα κάθε αρχείο είναι αυτοτελές έγγραφο</a:t>
            </a:r>
            <a:r>
              <a:rPr lang="el-GR" sz="1500" dirty="0">
                <a:solidFill>
                  <a:schemeClr val="tx2">
                    <a:lumMod val="75000"/>
                  </a:schemeClr>
                </a:solidFill>
              </a:rPr>
              <a:t>.</a:t>
            </a:r>
          </a:p>
          <a:p>
            <a:pPr>
              <a:lnSpc>
                <a:spcPct val="90000"/>
              </a:lnSpc>
            </a:pPr>
            <a:endParaRPr lang="el-GR" sz="1500" dirty="0">
              <a:solidFill>
                <a:schemeClr val="tx2">
                  <a:lumMod val="75000"/>
                </a:schemeClr>
              </a:solidFill>
            </a:endParaRPr>
          </a:p>
          <a:p>
            <a:pPr>
              <a:lnSpc>
                <a:spcPct val="90000"/>
              </a:lnSpc>
            </a:pPr>
            <a:r>
              <a:rPr lang="el-GR" sz="1500" dirty="0">
                <a:solidFill>
                  <a:schemeClr val="tx2">
                    <a:lumMod val="75000"/>
                  </a:schemeClr>
                </a:solidFill>
              </a:rPr>
              <a:t>Παρά την μη ύπαρξη περιορισμών, είναι σκόπιμο να </a:t>
            </a:r>
            <a:r>
              <a:rPr lang="el-GR" sz="1500" u="sng" dirty="0">
                <a:solidFill>
                  <a:schemeClr val="tx2">
                    <a:lumMod val="75000"/>
                  </a:schemeClr>
                </a:solidFill>
              </a:rPr>
              <a:t>αποφεύγετε τα αρχεία σας να έχουν πολύ μεγάλο μέγεθος</a:t>
            </a:r>
            <a:r>
              <a:rPr lang="el-GR" sz="1500" dirty="0">
                <a:solidFill>
                  <a:schemeClr val="tx2">
                    <a:lumMod val="75000"/>
                  </a:schemeClr>
                </a:solidFill>
              </a:rPr>
              <a:t>, κατά προτίμηση, μικρότερο από 10ΜΒ ανά αρχείο.</a:t>
            </a:r>
          </a:p>
        </p:txBody>
      </p:sp>
    </p:spTree>
    <p:extLst>
      <p:ext uri="{BB962C8B-B14F-4D97-AF65-F5344CB8AC3E}">
        <p14:creationId xmlns:p14="http://schemas.microsoft.com/office/powerpoint/2010/main" val="2405143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4514" y="942108"/>
            <a:ext cx="2442412" cy="4969113"/>
          </a:xfrm>
        </p:spPr>
        <p:txBody>
          <a:bodyPr anchor="ctr">
            <a:normAutofit/>
          </a:bodyPr>
          <a:lstStyle/>
          <a:p>
            <a:r>
              <a:rPr lang="el-GR" sz="2500">
                <a:solidFill>
                  <a:schemeClr val="tx2">
                    <a:lumMod val="75000"/>
                  </a:schemeClr>
                </a:solidFill>
              </a:rPr>
              <a:t>Μερικές ακόμα παρατηρήσεις (2)</a:t>
            </a:r>
          </a:p>
        </p:txBody>
      </p:sp>
      <p:sp>
        <p:nvSpPr>
          <p:cNvPr id="42" name="Rectangle 41">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44" name="Straight Connector 43">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507495" y="0"/>
            <a:ext cx="4632727" cy="6853245"/>
            <a:chOff x="2487613" y="285750"/>
            <a:chExt cx="2428876" cy="5654676"/>
          </a:xfrm>
          <a:solidFill>
            <a:schemeClr val="bg1">
              <a:alpha val="30000"/>
            </a:schemeClr>
          </a:solidFill>
        </p:grpSpPr>
        <p:sp>
          <p:nvSpPr>
            <p:cNvPr id="47"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8"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9"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50"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51"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52"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3"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4"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5"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6"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7"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8"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Content Placeholder 2"/>
          <p:cNvSpPr>
            <a:spLocks noGrp="1"/>
          </p:cNvSpPr>
          <p:nvPr>
            <p:ph idx="1"/>
          </p:nvPr>
        </p:nvSpPr>
        <p:spPr>
          <a:xfrm>
            <a:off x="3786796" y="942108"/>
            <a:ext cx="4841662" cy="4969114"/>
          </a:xfrm>
        </p:spPr>
        <p:txBody>
          <a:bodyPr anchor="ctr">
            <a:normAutofit/>
          </a:bodyPr>
          <a:lstStyle/>
          <a:p>
            <a:pPr>
              <a:lnSpc>
                <a:spcPct val="90000"/>
              </a:lnSpc>
            </a:pPr>
            <a:r>
              <a:rPr lang="el-GR" dirty="0">
                <a:solidFill>
                  <a:schemeClr val="tx2">
                    <a:lumMod val="75000"/>
                  </a:schemeClr>
                </a:solidFill>
              </a:rPr>
              <a:t>Αποφεύγετε τα πολύ μεγάλα ονόματα αρχείων. Το ηλεκτρονικό σας έγγραφο διακινείται μέσα στον ΟΒΙ ως αρχείο με όνομα </a:t>
            </a:r>
            <a:r>
              <a:rPr lang="el-GR" u="sng" dirty="0">
                <a:solidFill>
                  <a:schemeClr val="tx2">
                    <a:lumMod val="75000"/>
                  </a:schemeClr>
                </a:solidFill>
              </a:rPr>
              <a:t>«το </a:t>
            </a:r>
            <a:r>
              <a:rPr lang="en-US" u="sng" dirty="0">
                <a:solidFill>
                  <a:schemeClr val="tx2">
                    <a:lumMod val="75000"/>
                  </a:schemeClr>
                </a:solidFill>
              </a:rPr>
              <a:t>mail</a:t>
            </a:r>
            <a:r>
              <a:rPr lang="el-GR" u="sng" dirty="0">
                <a:solidFill>
                  <a:schemeClr val="tx2">
                    <a:lumMod val="75000"/>
                  </a:schemeClr>
                </a:solidFill>
              </a:rPr>
              <a:t> σας»-«το δικό σας όνομα αρχείου»-«αριθμός αναφοράς της Θυρίδας»</a:t>
            </a:r>
            <a:r>
              <a:rPr lang="el-GR" dirty="0">
                <a:solidFill>
                  <a:schemeClr val="tx2">
                    <a:lumMod val="75000"/>
                  </a:schemeClr>
                </a:solidFill>
              </a:rPr>
              <a:t>, άρα εσωτερικά θα έχει ακόμα μεγαλύτερο όνομα αρχείου. Επιπλέον, η απάντηση σ’ αυτό θα έχει επίσης το ίδιο όνομα. </a:t>
            </a:r>
          </a:p>
          <a:p>
            <a:pPr>
              <a:lnSpc>
                <a:spcPct val="90000"/>
              </a:lnSpc>
            </a:pPr>
            <a:endParaRPr lang="el-GR" dirty="0">
              <a:solidFill>
                <a:schemeClr val="tx2">
                  <a:lumMod val="75000"/>
                </a:schemeClr>
              </a:solidFill>
            </a:endParaRPr>
          </a:p>
          <a:p>
            <a:pPr>
              <a:lnSpc>
                <a:spcPct val="90000"/>
              </a:lnSpc>
            </a:pPr>
            <a:r>
              <a:rPr lang="el-GR" dirty="0">
                <a:solidFill>
                  <a:schemeClr val="tx2">
                    <a:lumMod val="75000"/>
                  </a:schemeClr>
                </a:solidFill>
              </a:rPr>
              <a:t>Η Θυρίδα μπορεί να χρησιμοποιηθεί για οποιοδήποτε έγγραφο δεν είναι απόρρητο και μπορεί να φτάσει στον ΟΒΙ σε έναν ταχυδρομικό φάκελο. </a:t>
            </a:r>
          </a:p>
          <a:p>
            <a:pPr>
              <a:lnSpc>
                <a:spcPct val="90000"/>
              </a:lnSpc>
            </a:pPr>
            <a:endParaRPr lang="el-GR" dirty="0">
              <a:solidFill>
                <a:schemeClr val="tx2">
                  <a:lumMod val="75000"/>
                </a:schemeClr>
              </a:solidFill>
            </a:endParaRPr>
          </a:p>
        </p:txBody>
      </p:sp>
    </p:spTree>
    <p:extLst>
      <p:ext uri="{BB962C8B-B14F-4D97-AF65-F5344CB8AC3E}">
        <p14:creationId xmlns:p14="http://schemas.microsoft.com/office/powerpoint/2010/main" val="338798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84"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5"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6"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7"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8"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9"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0"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91"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92"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3"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4"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5"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97" name="Group 96">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98"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9"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0"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01"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02"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3"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4"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5"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6"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7"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8"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9"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11" name="Rectangle 110">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3"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15" name="Rectangle 114">
            <a:extLst>
              <a:ext uri="{FF2B5EF4-FFF2-40B4-BE49-F238E27FC236}">
                <a16:creationId xmlns:a16="http://schemas.microsoft.com/office/drawing/2014/main" id="{F81819F9-8CAC-4A6C-8F06-0482027F9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29796" y="1864865"/>
            <a:ext cx="6098663" cy="2262781"/>
          </a:xfrm>
        </p:spPr>
        <p:txBody>
          <a:bodyPr vert="horz" lIns="91440" tIns="45720" rIns="91440" bIns="45720" rtlCol="0" anchor="b">
            <a:normAutofit/>
          </a:bodyPr>
          <a:lstStyle/>
          <a:p>
            <a:pPr>
              <a:lnSpc>
                <a:spcPct val="90000"/>
              </a:lnSpc>
            </a:pPr>
            <a:r>
              <a:rPr lang="en-US" sz="5000"/>
              <a:t>Ευχαριστώ για την προσοχή σας</a:t>
            </a:r>
            <a:br>
              <a:rPr lang="en-US" sz="5000"/>
            </a:br>
            <a:endParaRPr lang="en-US" sz="5000"/>
          </a:p>
        </p:txBody>
      </p:sp>
      <p:sp>
        <p:nvSpPr>
          <p:cNvPr id="117" name="Rectangle 116">
            <a:extLst>
              <a:ext uri="{FF2B5EF4-FFF2-40B4-BE49-F238E27FC236}">
                <a16:creationId xmlns:a16="http://schemas.microsoft.com/office/drawing/2014/main" id="{4A98CC08-AEC2-4E8F-8F52-0F5C6372D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5D1545E6-EB3C-4478-A661-A2CA963F12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a:solidFill>
            <a:schemeClr val="tx2">
              <a:lumMod val="60000"/>
              <a:lumOff val="40000"/>
              <a:alpha val="40000"/>
            </a:schemeClr>
          </a:solidFill>
        </p:grpSpPr>
        <p:sp>
          <p:nvSpPr>
            <p:cNvPr id="120" name="Freeform 11">
              <a:extLst>
                <a:ext uri="{FF2B5EF4-FFF2-40B4-BE49-F238E27FC236}">
                  <a16:creationId xmlns:a16="http://schemas.microsoft.com/office/drawing/2014/main" id="{B2E5B960-0C5D-4F77-8E9F-9F3D883D8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21" name="Freeform 12">
              <a:extLst>
                <a:ext uri="{FF2B5EF4-FFF2-40B4-BE49-F238E27FC236}">
                  <a16:creationId xmlns:a16="http://schemas.microsoft.com/office/drawing/2014/main" id="{258E44FC-92AD-43A0-BB05-DB268C82D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22" name="Freeform 13">
              <a:extLst>
                <a:ext uri="{FF2B5EF4-FFF2-40B4-BE49-F238E27FC236}">
                  <a16:creationId xmlns:a16="http://schemas.microsoft.com/office/drawing/2014/main" id="{C63D3083-A56C-4199-8DE0-63C8BE9ED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23" name="Freeform 14">
              <a:extLst>
                <a:ext uri="{FF2B5EF4-FFF2-40B4-BE49-F238E27FC236}">
                  <a16:creationId xmlns:a16="http://schemas.microsoft.com/office/drawing/2014/main" id="{C7CD3581-635D-438F-A64F-68404E7AE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24" name="Freeform 15">
              <a:extLst>
                <a:ext uri="{FF2B5EF4-FFF2-40B4-BE49-F238E27FC236}">
                  <a16:creationId xmlns:a16="http://schemas.microsoft.com/office/drawing/2014/main" id="{AD6904C0-211C-41A2-BDB8-3B07C90BB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25" name="Freeform 16">
              <a:extLst>
                <a:ext uri="{FF2B5EF4-FFF2-40B4-BE49-F238E27FC236}">
                  <a16:creationId xmlns:a16="http://schemas.microsoft.com/office/drawing/2014/main" id="{B0837DA6-CAF9-4E78-A39E-6358EDE2B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26" name="Freeform 17">
              <a:extLst>
                <a:ext uri="{FF2B5EF4-FFF2-40B4-BE49-F238E27FC236}">
                  <a16:creationId xmlns:a16="http://schemas.microsoft.com/office/drawing/2014/main" id="{0A99DD7D-3AB3-471E-842F-8AFEA09D07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127" name="Freeform 18">
              <a:extLst>
                <a:ext uri="{FF2B5EF4-FFF2-40B4-BE49-F238E27FC236}">
                  <a16:creationId xmlns:a16="http://schemas.microsoft.com/office/drawing/2014/main" id="{9C70B0D4-92FE-478F-86BD-93BA2C4DF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128" name="Freeform 19">
              <a:extLst>
                <a:ext uri="{FF2B5EF4-FFF2-40B4-BE49-F238E27FC236}">
                  <a16:creationId xmlns:a16="http://schemas.microsoft.com/office/drawing/2014/main" id="{C9156BE6-11D4-4696-9E3F-C325BFAC8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129" name="Freeform 20">
              <a:extLst>
                <a:ext uri="{FF2B5EF4-FFF2-40B4-BE49-F238E27FC236}">
                  <a16:creationId xmlns:a16="http://schemas.microsoft.com/office/drawing/2014/main" id="{4E667226-1D20-4A9D-BBE3-AC17EA436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130" name="Freeform 21">
              <a:extLst>
                <a:ext uri="{FF2B5EF4-FFF2-40B4-BE49-F238E27FC236}">
                  <a16:creationId xmlns:a16="http://schemas.microsoft.com/office/drawing/2014/main" id="{2F87E3B6-5202-4434-9B26-42B46774F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131" name="Freeform 22">
              <a:extLst>
                <a:ext uri="{FF2B5EF4-FFF2-40B4-BE49-F238E27FC236}">
                  <a16:creationId xmlns:a16="http://schemas.microsoft.com/office/drawing/2014/main" id="{AEA5E85F-F1F4-40E4-A62C-95324F674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46" name="Group 132">
            <a:extLst>
              <a:ext uri="{FF2B5EF4-FFF2-40B4-BE49-F238E27FC236}">
                <a16:creationId xmlns:a16="http://schemas.microsoft.com/office/drawing/2014/main" id="{40A75861-F6C5-44A9-B161-B03701CBDE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a:solidFill>
            <a:schemeClr val="tx2">
              <a:lumMod val="75000"/>
              <a:alpha val="70000"/>
            </a:schemeClr>
          </a:solidFill>
        </p:grpSpPr>
        <p:sp>
          <p:nvSpPr>
            <p:cNvPr id="134" name="Freeform 27">
              <a:extLst>
                <a:ext uri="{FF2B5EF4-FFF2-40B4-BE49-F238E27FC236}">
                  <a16:creationId xmlns:a16="http://schemas.microsoft.com/office/drawing/2014/main" id="{72EE642D-4F69-47C0-99BA-CE43503573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48" name="Freeform 28">
              <a:extLst>
                <a:ext uri="{FF2B5EF4-FFF2-40B4-BE49-F238E27FC236}">
                  <a16:creationId xmlns:a16="http://schemas.microsoft.com/office/drawing/2014/main" id="{26178CE4-DA2D-46EA-AB8D-341C5AC563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49" name="Freeform 29">
              <a:extLst>
                <a:ext uri="{FF2B5EF4-FFF2-40B4-BE49-F238E27FC236}">
                  <a16:creationId xmlns:a16="http://schemas.microsoft.com/office/drawing/2014/main" id="{698E9F53-8381-4FA5-A510-846925D242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50" name="Freeform 30">
              <a:extLst>
                <a:ext uri="{FF2B5EF4-FFF2-40B4-BE49-F238E27FC236}">
                  <a16:creationId xmlns:a16="http://schemas.microsoft.com/office/drawing/2014/main" id="{B13CE284-F21E-411B-BB8E-9C03B853C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1" name="Freeform 31">
              <a:extLst>
                <a:ext uri="{FF2B5EF4-FFF2-40B4-BE49-F238E27FC236}">
                  <a16:creationId xmlns:a16="http://schemas.microsoft.com/office/drawing/2014/main" id="{23DF4578-4703-437C-A797-2A2D0CEE5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52" name="Freeform 32">
              <a:extLst>
                <a:ext uri="{FF2B5EF4-FFF2-40B4-BE49-F238E27FC236}">
                  <a16:creationId xmlns:a16="http://schemas.microsoft.com/office/drawing/2014/main" id="{F878F330-AF64-4F8F-88FD-A4A408D6D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53" name="Freeform 33">
              <a:extLst>
                <a:ext uri="{FF2B5EF4-FFF2-40B4-BE49-F238E27FC236}">
                  <a16:creationId xmlns:a16="http://schemas.microsoft.com/office/drawing/2014/main" id="{AC9B00BF-4FB7-42FA-BBBD-7DB54ED3F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54" name="Freeform 34">
              <a:extLst>
                <a:ext uri="{FF2B5EF4-FFF2-40B4-BE49-F238E27FC236}">
                  <a16:creationId xmlns:a16="http://schemas.microsoft.com/office/drawing/2014/main" id="{BD3D64CA-2AAD-4609-8DAA-3EAD4609A6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42" name="Freeform 35">
              <a:extLst>
                <a:ext uri="{FF2B5EF4-FFF2-40B4-BE49-F238E27FC236}">
                  <a16:creationId xmlns:a16="http://schemas.microsoft.com/office/drawing/2014/main" id="{C669E05A-8550-4E91-B29E-E1912228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143" name="Freeform 36">
              <a:extLst>
                <a:ext uri="{FF2B5EF4-FFF2-40B4-BE49-F238E27FC236}">
                  <a16:creationId xmlns:a16="http://schemas.microsoft.com/office/drawing/2014/main" id="{F8C1FD53-1E8F-46CA-BC2D-FCEC4DAE0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144" name="Freeform 37">
              <a:extLst>
                <a:ext uri="{FF2B5EF4-FFF2-40B4-BE49-F238E27FC236}">
                  <a16:creationId xmlns:a16="http://schemas.microsoft.com/office/drawing/2014/main" id="{CC97A31F-CFDE-4EA3-98F1-13FDD1670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145" name="Freeform 38">
              <a:extLst>
                <a:ext uri="{FF2B5EF4-FFF2-40B4-BE49-F238E27FC236}">
                  <a16:creationId xmlns:a16="http://schemas.microsoft.com/office/drawing/2014/main" id="{9E1540E7-E6C3-4907-B70A-B17568365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147" name="Freeform 11">
            <a:extLst>
              <a:ext uri="{FF2B5EF4-FFF2-40B4-BE49-F238E27FC236}">
                <a16:creationId xmlns:a16="http://schemas.microsoft.com/office/drawing/2014/main" id="{1310EFE2-B91D-47E7-B117-C2A802800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Tree>
    <p:extLst>
      <p:ext uri="{BB962C8B-B14F-4D97-AF65-F5344CB8AC3E}">
        <p14:creationId xmlns:p14="http://schemas.microsoft.com/office/powerpoint/2010/main" val="3894150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r>
              <a:rPr lang="el-GR" sz="2200">
                <a:solidFill>
                  <a:schemeClr val="bg1"/>
                </a:solidFill>
              </a:rPr>
              <a:t>Γιατί Ηλεκτρονική Θυρίδα ;</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a:spLocks noGrp="1"/>
          </p:cNvSpPr>
          <p:nvPr>
            <p:ph idx="1"/>
          </p:nvPr>
        </p:nvSpPr>
        <p:spPr>
          <a:xfrm>
            <a:off x="3529933" y="589722"/>
            <a:ext cx="5098525" cy="5321500"/>
          </a:xfrm>
        </p:spPr>
        <p:txBody>
          <a:bodyPr anchor="ctr">
            <a:normAutofit/>
          </a:bodyPr>
          <a:lstStyle/>
          <a:p>
            <a:r>
              <a:rPr lang="el-GR" b="1" dirty="0"/>
              <a:t>για ταχεία και ασφαλή αποστολή ηλεκτρονικών εγγράφων, </a:t>
            </a:r>
            <a:r>
              <a:rPr lang="el-GR" dirty="0"/>
              <a:t>σε αναλλοίωτη μορφή, από χρήστες που έχουν δημιουργήσει και μπει στην θυρίδα: </a:t>
            </a:r>
          </a:p>
          <a:p>
            <a:pPr>
              <a:buFont typeface="+mj-lt"/>
              <a:buAutoNum type="arabicPeriod"/>
            </a:pPr>
            <a:r>
              <a:rPr lang="el-GR" dirty="0"/>
              <a:t>Με υπάρχοντες κωδικούς (για τους ήδη εγγεγραμμένους χρήστες) ή</a:t>
            </a:r>
          </a:p>
          <a:p>
            <a:pPr>
              <a:buFont typeface="+mj-lt"/>
              <a:buAutoNum type="arabicPeriod"/>
            </a:pPr>
            <a:r>
              <a:rPr lang="el-GR" dirty="0"/>
              <a:t>Κωδικούς </a:t>
            </a:r>
            <a:r>
              <a:rPr lang="el-GR" dirty="0" err="1"/>
              <a:t>Taxisnet</a:t>
            </a:r>
            <a:r>
              <a:rPr lang="el-GR" dirty="0"/>
              <a:t> (για νέους και μη εγγεγραμμένους χρήστες)</a:t>
            </a:r>
          </a:p>
          <a:p>
            <a:endParaRPr lang="el-GR" dirty="0"/>
          </a:p>
          <a:p>
            <a:pPr>
              <a:buFont typeface="Arial" panose="020B0604020202020204" pitchFamily="34" charset="0"/>
              <a:buChar char="•"/>
            </a:pPr>
            <a:r>
              <a:rPr lang="el-GR" b="1" u="sng" dirty="0"/>
              <a:t>δεν αλλάζει τίποτα </a:t>
            </a:r>
            <a:r>
              <a:rPr lang="el-GR" dirty="0"/>
              <a:t>στην διαδικασία αποστολής οποιωνδήποτε εγγράφων  </a:t>
            </a:r>
          </a:p>
          <a:p>
            <a:pPr>
              <a:buFont typeface="Arial" panose="020B0604020202020204" pitchFamily="34" charset="0"/>
              <a:buChar char="•"/>
            </a:pPr>
            <a:r>
              <a:rPr lang="el-GR" dirty="0"/>
              <a:t>τα έγγραφα της θυρίδας θεωρούνται ως εισερχόμενα / εξερχόμενα με συμβατικό ταχυδρομείο ή </a:t>
            </a:r>
            <a:r>
              <a:rPr lang="en-US" dirty="0"/>
              <a:t>courier</a:t>
            </a:r>
            <a:endParaRPr lang="el-GR" dirty="0"/>
          </a:p>
        </p:txBody>
      </p:sp>
    </p:spTree>
    <p:extLst>
      <p:ext uri="{BB962C8B-B14F-4D97-AF65-F5344CB8AC3E}">
        <p14:creationId xmlns:p14="http://schemas.microsoft.com/office/powerpoint/2010/main" val="2919545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pPr>
              <a:lnSpc>
                <a:spcPct val="90000"/>
              </a:lnSpc>
            </a:pPr>
            <a:r>
              <a:rPr lang="el-GR" sz="2200">
                <a:solidFill>
                  <a:schemeClr val="bg1"/>
                </a:solidFill>
              </a:rPr>
              <a:t>Τι έγγραφα μπορούν να διακινηθούν μέσω της Θυρίδας;</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29933" y="589722"/>
            <a:ext cx="5098525" cy="5321500"/>
          </a:xfrm>
        </p:spPr>
        <p:txBody>
          <a:bodyPr anchor="ctr">
            <a:normAutofit/>
          </a:bodyPr>
          <a:lstStyle/>
          <a:p>
            <a:r>
              <a:rPr lang="el-GR" dirty="0"/>
              <a:t>Οτιδήποτε μπορείτε να στείλετε ή να πάρετε από τον ΟΒΙ σε ένα ταχυδρομικό φάκελο. </a:t>
            </a:r>
          </a:p>
          <a:p>
            <a:pPr marL="0" indent="0">
              <a:buNone/>
            </a:pPr>
            <a:r>
              <a:rPr lang="el-GR" dirty="0"/>
              <a:t>	Π</a:t>
            </a:r>
            <a:r>
              <a:rPr lang="en-US" dirty="0"/>
              <a:t>.</a:t>
            </a:r>
            <a:r>
              <a:rPr lang="el-GR" dirty="0"/>
              <a:t>χ</a:t>
            </a:r>
            <a:r>
              <a:rPr lang="en-US" dirty="0"/>
              <a:t>.</a:t>
            </a:r>
            <a:r>
              <a:rPr lang="el-GR" dirty="0"/>
              <a:t>:</a:t>
            </a:r>
          </a:p>
          <a:p>
            <a:pPr lvl="1">
              <a:buClr>
                <a:schemeClr val="accent2">
                  <a:lumMod val="60000"/>
                  <a:lumOff val="40000"/>
                </a:schemeClr>
              </a:buClr>
              <a:buFont typeface="Wingdings" panose="05000000000000000000" pitchFamily="2" charset="2"/>
              <a:buChar char="Ø"/>
            </a:pPr>
            <a:r>
              <a:rPr lang="el-GR" dirty="0"/>
              <a:t>Επιστολές </a:t>
            </a:r>
          </a:p>
          <a:p>
            <a:pPr lvl="1">
              <a:buClr>
                <a:schemeClr val="accent2">
                  <a:lumMod val="60000"/>
                  <a:lumOff val="40000"/>
                </a:schemeClr>
              </a:buClr>
              <a:buFont typeface="Wingdings" panose="05000000000000000000" pitchFamily="2" charset="2"/>
              <a:buChar char="Ø"/>
            </a:pPr>
            <a:r>
              <a:rPr lang="el-GR" dirty="0"/>
              <a:t>Αντίγραφα</a:t>
            </a:r>
          </a:p>
          <a:p>
            <a:pPr lvl="1">
              <a:buClr>
                <a:schemeClr val="accent2">
                  <a:lumMod val="60000"/>
                  <a:lumOff val="40000"/>
                </a:schemeClr>
              </a:buClr>
              <a:buFont typeface="Wingdings" panose="05000000000000000000" pitchFamily="2" charset="2"/>
              <a:buChar char="Ø"/>
            </a:pPr>
            <a:r>
              <a:rPr lang="el-GR" dirty="0"/>
              <a:t>Πιστοποιητικά</a:t>
            </a:r>
          </a:p>
          <a:p>
            <a:pPr lvl="1">
              <a:buClr>
                <a:schemeClr val="accent2">
                  <a:lumMod val="60000"/>
                  <a:lumOff val="40000"/>
                </a:schemeClr>
              </a:buClr>
              <a:buFont typeface="Wingdings" panose="05000000000000000000" pitchFamily="2" charset="2"/>
              <a:buChar char="Ø"/>
            </a:pPr>
            <a:r>
              <a:rPr lang="el-GR" dirty="0"/>
              <a:t>Απαντήσεις σε ειδοποιήσεις του ΟΒΙ</a:t>
            </a:r>
          </a:p>
          <a:p>
            <a:endParaRPr lang="en-US" dirty="0"/>
          </a:p>
          <a:p>
            <a:r>
              <a:rPr lang="el-GR" b="1" dirty="0"/>
              <a:t>Προσοχή!</a:t>
            </a:r>
            <a:r>
              <a:rPr lang="el-GR" dirty="0"/>
              <a:t> Αποδεκτά «έγγραφα χρήστη» είναι μόνο αρχεία σε αναλλοίωτη μορφή (</a:t>
            </a:r>
            <a:r>
              <a:rPr lang="el-GR" dirty="0" err="1"/>
              <a:t>pdf</a:t>
            </a:r>
            <a:r>
              <a:rPr lang="el-GR" dirty="0"/>
              <a:t>) και στην περίπτωση που συνδέεστε με κωδικούς ΟΒΙ, έγγραφα που φέρουν προηγμένη ψηφιακή υπογραφή.</a:t>
            </a:r>
          </a:p>
        </p:txBody>
      </p:sp>
    </p:spTree>
    <p:extLst>
      <p:ext uri="{BB962C8B-B14F-4D97-AF65-F5344CB8AC3E}">
        <p14:creationId xmlns:p14="http://schemas.microsoft.com/office/powerpoint/2010/main" val="4182458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pPr>
              <a:lnSpc>
                <a:spcPct val="90000"/>
              </a:lnSpc>
            </a:pPr>
            <a:r>
              <a:rPr lang="el-GR" sz="2200">
                <a:solidFill>
                  <a:schemeClr val="bg1"/>
                </a:solidFill>
              </a:rPr>
              <a:t>Ποιά είναι η νομική βάση της νέας αυτής λειτουργίας;</a:t>
            </a:r>
          </a:p>
        </p:txBody>
      </p:sp>
      <p:sp>
        <p:nvSpPr>
          <p:cNvPr id="19"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1" name="Rectangle 20">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29933" y="589722"/>
            <a:ext cx="5098525" cy="5321500"/>
          </a:xfrm>
        </p:spPr>
        <p:txBody>
          <a:bodyPr anchor="ctr">
            <a:normAutofit/>
          </a:bodyPr>
          <a:lstStyle/>
          <a:p>
            <a:r>
              <a:rPr lang="el-GR" sz="1100" dirty="0">
                <a:solidFill>
                  <a:schemeClr val="tx1"/>
                </a:solidFill>
                <a:hlinkClick r:id="rId2">
                  <a:extLst>
                    <a:ext uri="{A12FA001-AC4F-418D-AE19-62706E023703}">
                      <ahyp:hlinkClr xmlns:ahyp="http://schemas.microsoft.com/office/drawing/2018/hyperlinkcolor" val="tx"/>
                    </a:ext>
                  </a:extLst>
                </a:hlinkClick>
              </a:rPr>
              <a:t>Νόμος 4512/17.01.2018 «Ρυθμίσεις για την εφαρμογή των Διαρθρωτικών Μεταρρυθμίσεων του Προγράμματος Οικονομικής Προσαρμογής και άλλες διατάξεις», Άρθρο 123 &amp; Άρθρο 124, «Ρύθμιση θεμάτων Οργανισμού Βιομηχανικής Ιδιοκτησίας»</a:t>
            </a:r>
            <a:endParaRPr lang="el-GR" sz="1100" dirty="0">
              <a:solidFill>
                <a:schemeClr val="tx1"/>
              </a:solidFill>
            </a:endParaRPr>
          </a:p>
          <a:p>
            <a:pPr>
              <a:lnSpc>
                <a:spcPct val="90000"/>
              </a:lnSpc>
            </a:pPr>
            <a:r>
              <a:rPr lang="el-GR" sz="1100" dirty="0">
                <a:solidFill>
                  <a:schemeClr val="tx1"/>
                </a:solidFill>
                <a:hlinkClick r:id="rId3">
                  <a:extLst>
                    <a:ext uri="{A12FA001-AC4F-418D-AE19-62706E023703}">
                      <ahyp:hlinkClr xmlns:ahyp="http://schemas.microsoft.com/office/drawing/2018/hyperlinkcolor" val="tx"/>
                    </a:ext>
                  </a:extLst>
                </a:hlinkClick>
              </a:rPr>
              <a:t>ΥΑ 69483/ΔΕΚΝΤ61/4.7.19/ΦΕΚ Β’ 2810 ‘Ηλεκτρονική κατάθεση στον Οργανισμό Βιομηχανικής Ιδιοκτησίας (ΟΒΙ) αιτήσεων για χορήγηση κάθε είδους τίτλων και πιστοποιητικών Βιομηχανικής Ιδιοκτησίας – Σχετικοί όροι, προϋποθέσεις, διαδικασίες και τεχνικές προδιαγραφές»</a:t>
            </a:r>
            <a:endParaRPr lang="en-US" sz="1100" dirty="0">
              <a:solidFill>
                <a:schemeClr val="tx1"/>
              </a:solidFill>
            </a:endParaRPr>
          </a:p>
          <a:p>
            <a:pPr>
              <a:lnSpc>
                <a:spcPct val="90000"/>
              </a:lnSpc>
            </a:pPr>
            <a:r>
              <a:rPr lang="el-GR" sz="1100" dirty="0">
                <a:solidFill>
                  <a:schemeClr val="tx1"/>
                </a:solidFill>
                <a:hlinkClick r:id="rId4">
                  <a:extLst>
                    <a:ext uri="{A12FA001-AC4F-418D-AE19-62706E023703}">
                      <ahyp:hlinkClr xmlns:ahyp="http://schemas.microsoft.com/office/drawing/2018/hyperlinkcolor" val="tx"/>
                    </a:ext>
                  </a:extLst>
                </a:hlinkClick>
              </a:rPr>
              <a:t>Κανονισμός ΕΕ/910/2014 του Ευρωπαϊκού Κοινοβουλίου και του Συμβουλίου, της 23ης Ιουλίου 2014, σχετικά με την ηλεκτρονική ταυτοποίηση και τις υπηρεσίες εμπιστοσύνης για τις ηλεκτρονικές συναλλαγές στην εσωτερική αγορά και την κατάργηση της οδηγίας 1999/93/ΕΚ</a:t>
            </a:r>
            <a:r>
              <a:rPr lang="en-US" sz="1100" dirty="0">
                <a:solidFill>
                  <a:schemeClr val="tx1"/>
                </a:solidFill>
              </a:rPr>
              <a:t>.</a:t>
            </a:r>
          </a:p>
          <a:p>
            <a:pPr>
              <a:lnSpc>
                <a:spcPct val="90000"/>
              </a:lnSpc>
            </a:pPr>
            <a:r>
              <a:rPr lang="el-GR" sz="1100" dirty="0">
                <a:solidFill>
                  <a:schemeClr val="tx1"/>
                </a:solidFill>
                <a:hlinkClick r:id="rId5">
                  <a:extLst>
                    <a:ext uri="{A12FA001-AC4F-418D-AE19-62706E023703}">
                      <ahyp:hlinkClr xmlns:ahyp="http://schemas.microsoft.com/office/drawing/2018/hyperlinkcolor" val="tx"/>
                    </a:ext>
                  </a:extLst>
                </a:hlinkClick>
              </a:rPr>
              <a:t>Κανονισμός Παροχής Υπηρεσιών Πιστοποίησης Ηλεκτρονικής Υπογραφής (ΕΕΤΤ 248/71 από 15-3-2002, όπως τροποποιήθηκε με την </a:t>
            </a:r>
            <a:r>
              <a:rPr lang="el-GR" sz="1100" dirty="0" err="1">
                <a:solidFill>
                  <a:schemeClr val="tx1"/>
                </a:solidFill>
                <a:hlinkClick r:id="rId5">
                  <a:extLst>
                    <a:ext uri="{A12FA001-AC4F-418D-AE19-62706E023703}">
                      <ahyp:hlinkClr xmlns:ahyp="http://schemas.microsoft.com/office/drawing/2018/hyperlinkcolor" val="tx"/>
                    </a:ext>
                  </a:extLst>
                </a:hlinkClick>
              </a:rPr>
              <a:t>υπ</a:t>
            </a:r>
            <a:r>
              <a:rPr lang="el-GR" sz="1100" dirty="0">
                <a:solidFill>
                  <a:schemeClr val="tx1"/>
                </a:solidFill>
                <a:hlinkClick r:id="rId5">
                  <a:extLst>
                    <a:ext uri="{A12FA001-AC4F-418D-AE19-62706E023703}">
                      <ahyp:hlinkClr xmlns:ahyp="http://schemas.microsoft.com/office/drawing/2018/hyperlinkcolor" val="tx"/>
                    </a:ext>
                  </a:extLst>
                </a:hlinkClick>
              </a:rPr>
              <a:t> </a:t>
            </a:r>
            <a:r>
              <a:rPr lang="el-GR" sz="1100" dirty="0" err="1">
                <a:solidFill>
                  <a:schemeClr val="tx1"/>
                </a:solidFill>
                <a:hlinkClick r:id="rId5">
                  <a:extLst>
                    <a:ext uri="{A12FA001-AC4F-418D-AE19-62706E023703}">
                      <ahyp:hlinkClr xmlns:ahyp="http://schemas.microsoft.com/office/drawing/2018/hyperlinkcolor" val="tx"/>
                    </a:ext>
                  </a:extLst>
                </a:hlinkClick>
              </a:rPr>
              <a:t>αριθμ</a:t>
            </a:r>
            <a:r>
              <a:rPr lang="el-GR" sz="1100" dirty="0">
                <a:solidFill>
                  <a:schemeClr val="tx1"/>
                </a:solidFill>
                <a:hlinkClick r:id="rId5">
                  <a:extLst>
                    <a:ext uri="{A12FA001-AC4F-418D-AE19-62706E023703}">
                      <ahyp:hlinkClr xmlns:ahyp="http://schemas.microsoft.com/office/drawing/2018/hyperlinkcolor" val="tx"/>
                    </a:ext>
                  </a:extLst>
                </a:hlinkClick>
              </a:rPr>
              <a:t>. ΕΕΤΤ 775/5 απόφαση -ΦΕΚ Β’ 3156/30.09.2026 </a:t>
            </a:r>
            <a:endParaRPr lang="en-US" sz="1100" dirty="0">
              <a:solidFill>
                <a:schemeClr val="tx1"/>
              </a:solidFill>
            </a:endParaRPr>
          </a:p>
          <a:p>
            <a:pPr>
              <a:lnSpc>
                <a:spcPct val="90000"/>
              </a:lnSpc>
            </a:pPr>
            <a:r>
              <a:rPr lang="el-GR" sz="1100" dirty="0">
                <a:solidFill>
                  <a:schemeClr val="tx1"/>
                </a:solidFill>
                <a:hlinkClick r:id="rId6">
                  <a:extLst>
                    <a:ext uri="{A12FA001-AC4F-418D-AE19-62706E023703}">
                      <ahyp:hlinkClr xmlns:ahyp="http://schemas.microsoft.com/office/drawing/2018/hyperlinkcolor" val="tx"/>
                    </a:ext>
                  </a:extLst>
                </a:hlinkClick>
              </a:rPr>
              <a:t>Ν. 3979/2011 «Για την ηλεκτρονική διακυβέρνηση και άλλες διατάξεις»</a:t>
            </a:r>
            <a:endParaRPr lang="en-US" sz="1100" dirty="0">
              <a:solidFill>
                <a:schemeClr val="tx1"/>
              </a:solidFill>
            </a:endParaRPr>
          </a:p>
          <a:p>
            <a:pPr>
              <a:lnSpc>
                <a:spcPct val="90000"/>
              </a:lnSpc>
            </a:pPr>
            <a:r>
              <a:rPr lang="el-GR" sz="1100" dirty="0">
                <a:solidFill>
                  <a:schemeClr val="tx1"/>
                </a:solidFill>
                <a:hlinkClick r:id="rId7">
                  <a:extLst>
                    <a:ext uri="{A12FA001-AC4F-418D-AE19-62706E023703}">
                      <ahyp:hlinkClr xmlns:ahyp="http://schemas.microsoft.com/office/drawing/2018/hyperlinkcolor" val="tx"/>
                    </a:ext>
                  </a:extLst>
                </a:hlinkClick>
              </a:rPr>
              <a:t>Ν. 4155/2013 «Εθνικό Σύστημα Ηλεκτρονικών Δημοσίων Συμβάσεων»</a:t>
            </a:r>
          </a:p>
          <a:p>
            <a:pPr>
              <a:lnSpc>
                <a:spcPct val="90000"/>
              </a:lnSpc>
            </a:pPr>
            <a:r>
              <a:rPr lang="el-GR" sz="1100" dirty="0">
                <a:solidFill>
                  <a:schemeClr val="tx1"/>
                </a:solidFill>
                <a:hlinkClick r:id="rId8">
                  <a:extLst>
                    <a:ext uri="{A12FA001-AC4F-418D-AE19-62706E023703}">
                      <ahyp:hlinkClr xmlns:ahyp="http://schemas.microsoft.com/office/drawing/2018/hyperlinkcolor" val="tx"/>
                    </a:ext>
                  </a:extLst>
                </a:hlinkClick>
              </a:rPr>
              <a:t>Ν. 4144/2013 «Αντιμετώπιση της παραβατικότητας στην κοινωνική  ασφάλιση και στην αγορά εργασίας και λοιπές διατάξεις αρμοδιότητας του Υπουργείου Εργασίας, Κοινωνικής Ασφάλισης και Πρόνοιας»</a:t>
            </a:r>
            <a:endParaRPr lang="el-GR" sz="1100" dirty="0">
              <a:solidFill>
                <a:schemeClr val="tx1"/>
              </a:solidFill>
            </a:endParaRPr>
          </a:p>
        </p:txBody>
      </p:sp>
    </p:spTree>
    <p:extLst>
      <p:ext uri="{BB962C8B-B14F-4D97-AF65-F5344CB8AC3E}">
        <p14:creationId xmlns:p14="http://schemas.microsoft.com/office/powerpoint/2010/main" val="1434166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8" name="Rectangle 16">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29796" y="624110"/>
            <a:ext cx="6098663" cy="1280890"/>
          </a:xfrm>
        </p:spPr>
        <p:txBody>
          <a:bodyPr>
            <a:normAutofit/>
          </a:bodyPr>
          <a:lstStyle/>
          <a:p>
            <a:pPr algn="ctr"/>
            <a:r>
              <a:rPr lang="el-GR" dirty="0"/>
              <a:t>Πως λειτουργεί η Ηλεκτρονική Θυρίδα;</a:t>
            </a:r>
          </a:p>
        </p:txBody>
      </p:sp>
      <p:sp>
        <p:nvSpPr>
          <p:cNvPr id="50" name="Rectangle 18">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a:solidFill>
            <a:schemeClr val="tx2">
              <a:lumMod val="60000"/>
              <a:lumOff val="40000"/>
              <a:alpha val="40000"/>
            </a:schemeClr>
          </a:solidFill>
        </p:grpSpPr>
        <p:sp>
          <p:nvSpPr>
            <p:cNvPr id="22"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3"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4"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5"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6"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7"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8"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9"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0"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1"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2"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1"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52" name="Group 34">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a:solidFill>
            <a:schemeClr val="tx2">
              <a:lumMod val="75000"/>
              <a:alpha val="70000"/>
            </a:schemeClr>
          </a:solidFill>
        </p:grpSpPr>
        <p:sp>
          <p:nvSpPr>
            <p:cNvPr id="36"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7"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8"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9"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40"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41"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42"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43"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44"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45"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46"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7"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9"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p:cNvSpPr>
            <a:spLocks noGrp="1"/>
          </p:cNvSpPr>
          <p:nvPr>
            <p:ph idx="1"/>
          </p:nvPr>
        </p:nvSpPr>
        <p:spPr>
          <a:xfrm>
            <a:off x="2529796" y="2133600"/>
            <a:ext cx="6098663" cy="3777622"/>
          </a:xfrm>
        </p:spPr>
        <p:txBody>
          <a:bodyPr>
            <a:normAutofit fontScale="85000" lnSpcReduction="20000"/>
          </a:bodyPr>
          <a:lstStyle/>
          <a:p>
            <a:r>
              <a:rPr lang="el-GR" dirty="0"/>
              <a:t>Η ΗΘ αποτελείται από μια συγκεκριμένη δομή εγγράφων (ηλεκτρονικών αρχείων), στα οποία έχει πρόσβαση μόνο ο κάτοχος της συγκεκριμένης ΗΘ και το αρμόδια εξουσιοδοτημένο προσωπικό του ΟΒΙ.</a:t>
            </a:r>
          </a:p>
          <a:p>
            <a:r>
              <a:rPr lang="el-GR" dirty="0"/>
              <a:t>Ο κάτοχος της ΗΘ, μπορεί να ανεβάσει νέα έγγραφα μόνο στον φάκελο "Έγγραφα Χρήστη". Σε κάθε νέο έγγραφο που ανεβάζει τίθεται αυτόματα κατάλληλη σήμανση που διασφαλίζει το περιεχόμενο του εγγράφου και τον χρόνο καταχώρησής του. Επιπλέον μπορεί να ανακτήσει το σύνολο των αρχείων που έχουν καταχωρηθεί στην ΗΘ του.</a:t>
            </a:r>
          </a:p>
          <a:p>
            <a:r>
              <a:rPr lang="el-GR" dirty="0"/>
              <a:t>Ο αρμόδια εξουσιοδοτημένος χρήστης του ΟΒΙ μπορεί αντίστοιχα να ανακτήσει / παραλάβει κάθε νέο έγγραφο που έχει καταθέσει ο κάτοχος της ΗΘ και να το προωθήσει κατάλληλα στις οργανωτικές μονάδες του Οργανισμού. Μπορεί επίσης να ανεβάσει έγγραφα / απαντήσεις, για τα οποία ενημερώνεται αυτόματα ο κάτοχος της ΗΘ προκειμένου να τα ανακτήσει.</a:t>
            </a:r>
          </a:p>
          <a:p>
            <a:pPr marL="0" indent="0">
              <a:buNone/>
            </a:pPr>
            <a:endParaRPr lang="el-GR" dirty="0"/>
          </a:p>
        </p:txBody>
      </p:sp>
    </p:spTree>
    <p:extLst>
      <p:ext uri="{BB962C8B-B14F-4D97-AF65-F5344CB8AC3E}">
        <p14:creationId xmlns:p14="http://schemas.microsoft.com/office/powerpoint/2010/main" val="892651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29796" y="624110"/>
            <a:ext cx="6098663" cy="1280890"/>
          </a:xfrm>
        </p:spPr>
        <p:txBody>
          <a:bodyPr>
            <a:normAutofit/>
          </a:bodyPr>
          <a:lstStyle/>
          <a:p>
            <a:pPr>
              <a:lnSpc>
                <a:spcPct val="90000"/>
              </a:lnSpc>
            </a:pPr>
            <a:r>
              <a:rPr lang="el-GR" sz="2800"/>
              <a:t>Ποιός μπορεί να είναι χρήστης της Ηλεκτρονικής Θυρίδας του ΟΒΙ;</a:t>
            </a:r>
          </a:p>
        </p:txBody>
      </p:sp>
      <p:sp>
        <p:nvSpPr>
          <p:cNvPr id="54" name="Rectangle 53">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a:solidFill>
            <a:schemeClr val="tx2">
              <a:lumMod val="60000"/>
              <a:lumOff val="40000"/>
              <a:alpha val="40000"/>
            </a:schemeClr>
          </a:solidFill>
        </p:grpSpPr>
        <p:sp>
          <p:nvSpPr>
            <p:cNvPr id="57"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58"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59"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60"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61"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62"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63"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64"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65"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66"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67"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68"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70" name="Group 69">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a:solidFill>
            <a:schemeClr val="tx2">
              <a:lumMod val="75000"/>
              <a:alpha val="70000"/>
            </a:schemeClr>
          </a:solidFill>
        </p:grpSpPr>
        <p:sp>
          <p:nvSpPr>
            <p:cNvPr id="71"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72"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73"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74"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75"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76"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77"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78"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79"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80"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81"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82"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84"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p:cNvSpPr>
            <a:spLocks noGrp="1"/>
          </p:cNvSpPr>
          <p:nvPr>
            <p:ph idx="1"/>
          </p:nvPr>
        </p:nvSpPr>
        <p:spPr>
          <a:xfrm>
            <a:off x="2529796" y="2133600"/>
            <a:ext cx="6098663" cy="3777622"/>
          </a:xfrm>
        </p:spPr>
        <p:txBody>
          <a:bodyPr>
            <a:normAutofit/>
          </a:bodyPr>
          <a:lstStyle/>
          <a:p>
            <a:r>
              <a:rPr lang="el-GR" dirty="0"/>
              <a:t>Χρήστης μπορεί να είναι μόνο φυσικό πρόσωπο </a:t>
            </a:r>
          </a:p>
          <a:p>
            <a:pPr lvl="1">
              <a:buClr>
                <a:schemeClr val="accent2">
                  <a:lumMod val="60000"/>
                  <a:lumOff val="40000"/>
                </a:schemeClr>
              </a:buClr>
              <a:buFont typeface="Wingdings" panose="05000000000000000000" pitchFamily="2" charset="2"/>
              <a:buChar char="ü"/>
            </a:pPr>
            <a:r>
              <a:rPr lang="el-GR" dirty="0"/>
              <a:t>έχει </a:t>
            </a:r>
            <a:r>
              <a:rPr lang="el-GR" dirty="0" err="1"/>
              <a:t>ταυτοποιηθεί</a:t>
            </a:r>
            <a:r>
              <a:rPr lang="el-GR" dirty="0"/>
              <a:t> με κωδικούς </a:t>
            </a:r>
            <a:r>
              <a:rPr lang="el-GR" dirty="0" err="1"/>
              <a:t>Taxisnet</a:t>
            </a:r>
            <a:r>
              <a:rPr lang="el-GR" dirty="0"/>
              <a:t> ή για τους ήδη εγγεγραμμένους χρήστες, όπως όριζε η νομοθεσία κατά την εγγραφή τους</a:t>
            </a:r>
          </a:p>
          <a:p>
            <a:pPr lvl="1">
              <a:buClr>
                <a:schemeClr val="accent2">
                  <a:lumMod val="60000"/>
                  <a:lumOff val="40000"/>
                </a:schemeClr>
              </a:buClr>
              <a:buFont typeface="Wingdings" panose="05000000000000000000" pitchFamily="2" charset="2"/>
              <a:buChar char="ü"/>
            </a:pPr>
            <a:r>
              <a:rPr lang="el-GR" dirty="0"/>
              <a:t>διαθέτει προσωπική διεύθυνση ηλεκτρονικού ταχυδρομείου (e-</a:t>
            </a:r>
            <a:r>
              <a:rPr lang="el-GR" dirty="0" err="1"/>
              <a:t>mail</a:t>
            </a:r>
            <a:r>
              <a:rPr lang="el-GR" dirty="0"/>
              <a:t>)</a:t>
            </a:r>
          </a:p>
          <a:p>
            <a:pPr lvl="1">
              <a:buClr>
                <a:schemeClr val="accent2">
                  <a:lumMod val="60000"/>
                  <a:lumOff val="40000"/>
                </a:schemeClr>
              </a:buClr>
              <a:buFont typeface="Wingdings" panose="05000000000000000000" pitchFamily="2" charset="2"/>
              <a:buChar char="ü"/>
            </a:pPr>
            <a:r>
              <a:rPr lang="el-GR" dirty="0"/>
              <a:t>διαθέτει σταθερό και κινητό τηλέφωνο</a:t>
            </a:r>
          </a:p>
          <a:p>
            <a:pPr lvl="1">
              <a:buClr>
                <a:schemeClr val="accent2">
                  <a:lumMod val="60000"/>
                  <a:lumOff val="40000"/>
                </a:schemeClr>
              </a:buClr>
              <a:buFont typeface="Wingdings" panose="05000000000000000000" pitchFamily="2" charset="2"/>
              <a:buChar char="ü"/>
            </a:pPr>
            <a:r>
              <a:rPr lang="el-GR" dirty="0"/>
              <a:t> αποδέχεται τους όρους χρήσης της Θυρίδας όπως ορίζονται από τον ΟΒΙ</a:t>
            </a:r>
          </a:p>
          <a:p>
            <a:endParaRPr lang="el-GR" dirty="0"/>
          </a:p>
        </p:txBody>
      </p:sp>
    </p:spTree>
    <p:extLst>
      <p:ext uri="{BB962C8B-B14F-4D97-AF65-F5344CB8AC3E}">
        <p14:creationId xmlns:p14="http://schemas.microsoft.com/office/powerpoint/2010/main" val="3087648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6918" y="645106"/>
            <a:ext cx="2737709" cy="1259894"/>
          </a:xfrm>
        </p:spPr>
        <p:txBody>
          <a:bodyPr>
            <a:normAutofit/>
          </a:bodyPr>
          <a:lstStyle/>
          <a:p>
            <a:pPr>
              <a:lnSpc>
                <a:spcPct val="90000"/>
              </a:lnSpc>
            </a:pPr>
            <a:br>
              <a:rPr lang="el-GR" sz="2000"/>
            </a:br>
            <a:r>
              <a:rPr lang="el-GR" sz="2000"/>
              <a:t>Πως εγγράφεται κανείς ως χρήστης;</a:t>
            </a:r>
          </a:p>
        </p:txBody>
      </p:sp>
      <p:sp>
        <p:nvSpPr>
          <p:cNvPr id="11" name="Rectangle 10">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86918" y="2133600"/>
            <a:ext cx="2737709" cy="3759253"/>
          </a:xfrm>
        </p:spPr>
        <p:txBody>
          <a:bodyPr>
            <a:normAutofit/>
          </a:bodyPr>
          <a:lstStyle/>
          <a:p>
            <a:pPr marL="0" lvl="0" indent="0">
              <a:lnSpc>
                <a:spcPct val="90000"/>
              </a:lnSpc>
              <a:buNone/>
            </a:pPr>
            <a:r>
              <a:rPr lang="el-GR" sz="1400" dirty="0"/>
              <a:t>Όποιος επιθυμεί να εγγραφεί ως χρήστης είτε</a:t>
            </a:r>
          </a:p>
          <a:p>
            <a:pPr lvl="0">
              <a:lnSpc>
                <a:spcPct val="90000"/>
              </a:lnSpc>
            </a:pPr>
            <a:r>
              <a:rPr lang="el-GR" sz="1400" dirty="0"/>
              <a:t> μεταβαίνει στη διεύθυνση </a:t>
            </a:r>
            <a:r>
              <a:rPr lang="en-US" sz="1400" u="sng" dirty="0">
                <a:hlinkClick r:id="rId2"/>
              </a:rPr>
              <a:t>https://mailbox.obi.gr/obi_login.jsp</a:t>
            </a:r>
            <a:r>
              <a:rPr lang="en-US" sz="1400" u="sng" dirty="0"/>
              <a:t> </a:t>
            </a:r>
            <a:endParaRPr lang="el-GR" sz="1400" u="sng" dirty="0"/>
          </a:p>
          <a:p>
            <a:pPr lvl="0">
              <a:lnSpc>
                <a:spcPct val="90000"/>
              </a:lnSpc>
            </a:pPr>
            <a:r>
              <a:rPr lang="el-GR" sz="1400" dirty="0"/>
              <a:t>κάνει τις </a:t>
            </a:r>
            <a:r>
              <a:rPr lang="el-GR" sz="1400" dirty="0" err="1"/>
              <a:t>κατάληλες</a:t>
            </a:r>
            <a:r>
              <a:rPr lang="el-GR" sz="1400" dirty="0"/>
              <a:t> επιλογές μέσα από την ιστοσελίδα του ΟΒΙ (</a:t>
            </a:r>
            <a:r>
              <a:rPr lang="el-GR" sz="1400" dirty="0" err="1"/>
              <a:t>Ηλ</a:t>
            </a:r>
            <a:r>
              <a:rPr lang="el-GR" sz="1400" dirty="0"/>
              <a:t>. Υπηρεσίες – Λοιπές </a:t>
            </a:r>
            <a:r>
              <a:rPr lang="el-GR" sz="1400" dirty="0" err="1"/>
              <a:t>Ηλ</a:t>
            </a:r>
            <a:r>
              <a:rPr lang="el-GR" sz="1400" dirty="0"/>
              <a:t>. Υπηρεσίες – Ηλεκτρονική Θυρίδα ΟΒΙ)</a:t>
            </a:r>
          </a:p>
          <a:p>
            <a:pPr marL="0" indent="0">
              <a:lnSpc>
                <a:spcPct val="90000"/>
              </a:lnSpc>
              <a:buNone/>
            </a:pPr>
            <a:endParaRPr lang="el-GR" sz="1400" dirty="0"/>
          </a:p>
          <a:p>
            <a:pPr marL="0" indent="0">
              <a:lnSpc>
                <a:spcPct val="90000"/>
              </a:lnSpc>
              <a:buNone/>
            </a:pPr>
            <a:r>
              <a:rPr lang="el-GR" sz="1400" dirty="0"/>
              <a:t>Στην συνέχεια επιλέγει </a:t>
            </a:r>
            <a:r>
              <a:rPr lang="en-US" sz="1400" dirty="0"/>
              <a:t> </a:t>
            </a:r>
            <a:r>
              <a:rPr lang="el-GR" sz="1400" dirty="0"/>
              <a:t>τον τρόπο σύνδεσης του.</a:t>
            </a:r>
          </a:p>
          <a:p>
            <a:pPr marL="0" indent="0">
              <a:lnSpc>
                <a:spcPct val="90000"/>
              </a:lnSpc>
              <a:buNone/>
            </a:pPr>
            <a:endParaRPr lang="el-GR" sz="1400" dirty="0"/>
          </a:p>
        </p:txBody>
      </p:sp>
      <p:pic>
        <p:nvPicPr>
          <p:cNvPr id="4" name="Picture 3">
            <a:extLst>
              <a:ext uri="{FF2B5EF4-FFF2-40B4-BE49-F238E27FC236}">
                <a16:creationId xmlns:a16="http://schemas.microsoft.com/office/drawing/2014/main" id="{4B8731F9-EE0C-4839-9297-A5DF1401301B}"/>
              </a:ext>
            </a:extLst>
          </p:cNvPr>
          <p:cNvPicPr>
            <a:picLocks noChangeAspect="1"/>
          </p:cNvPicPr>
          <p:nvPr/>
        </p:nvPicPr>
        <p:blipFill>
          <a:blip r:embed="rId3"/>
          <a:stretch>
            <a:fillRect/>
          </a:stretch>
        </p:blipFill>
        <p:spPr>
          <a:xfrm>
            <a:off x="3464657" y="1340769"/>
            <a:ext cx="5215183" cy="4720454"/>
          </a:xfrm>
          <a:prstGeom prst="rect">
            <a:avLst/>
          </a:prstGeom>
        </p:spPr>
      </p:pic>
      <p:sp>
        <p:nvSpPr>
          <p:cNvPr id="13"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61223"/>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6523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6918" y="645106"/>
            <a:ext cx="2737709" cy="1259894"/>
          </a:xfrm>
        </p:spPr>
        <p:txBody>
          <a:bodyPr>
            <a:normAutofit fontScale="90000"/>
          </a:bodyPr>
          <a:lstStyle/>
          <a:p>
            <a:pPr>
              <a:lnSpc>
                <a:spcPct val="90000"/>
              </a:lnSpc>
            </a:pPr>
            <a:br>
              <a:rPr lang="el-GR" sz="2000" dirty="0"/>
            </a:br>
            <a:r>
              <a:rPr lang="el-GR" sz="2000" b="1" dirty="0"/>
              <a:t>Επιλογή 1: Εγγραφή με κωδικούς </a:t>
            </a:r>
            <a:r>
              <a:rPr lang="en-US" sz="2000" b="1" dirty="0" err="1"/>
              <a:t>TAXISnet</a:t>
            </a:r>
            <a:r>
              <a:rPr lang="en-US" sz="2000" b="1" dirty="0"/>
              <a:t> </a:t>
            </a:r>
            <a:r>
              <a:rPr lang="el-GR" sz="2000" b="1" dirty="0"/>
              <a:t>(μέσω ΓΓΠΣ)</a:t>
            </a:r>
          </a:p>
        </p:txBody>
      </p:sp>
      <p:sp>
        <p:nvSpPr>
          <p:cNvPr id="33" name="Rectangle 32">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86918" y="2133600"/>
            <a:ext cx="2737709" cy="3759253"/>
          </a:xfrm>
        </p:spPr>
        <p:txBody>
          <a:bodyPr>
            <a:normAutofit/>
          </a:bodyPr>
          <a:lstStyle/>
          <a:p>
            <a:pPr lvl="0">
              <a:buClr>
                <a:srgbClr val="FF350B"/>
              </a:buClr>
            </a:pPr>
            <a:r>
              <a:rPr lang="el-GR" dirty="0"/>
              <a:t>Εάν ο χρήστης κάνει αυτή την επιλογή, θα εμφανιστεί η διπλανή οθόνη</a:t>
            </a:r>
          </a:p>
          <a:p>
            <a:pPr>
              <a:buClr>
                <a:srgbClr val="FF350B"/>
              </a:buClr>
            </a:pPr>
            <a:endParaRPr lang="el-GR" dirty="0"/>
          </a:p>
          <a:p>
            <a:pPr>
              <a:buClr>
                <a:srgbClr val="FF350B"/>
              </a:buClr>
            </a:pPr>
            <a:endParaRPr lang="el-GR" dirty="0"/>
          </a:p>
          <a:p>
            <a:pPr>
              <a:buClr>
                <a:srgbClr val="FF350B"/>
              </a:buClr>
            </a:pPr>
            <a:endParaRPr lang="el-GR" dirty="0"/>
          </a:p>
          <a:p>
            <a:pPr>
              <a:buClr>
                <a:srgbClr val="FF350B"/>
              </a:buClr>
            </a:pPr>
            <a:endParaRPr lang="el-GR" dirty="0"/>
          </a:p>
          <a:p>
            <a:pPr>
              <a:buClr>
                <a:srgbClr val="FF350B"/>
              </a:buClr>
            </a:pPr>
            <a:endParaRPr lang="el-GR" dirty="0"/>
          </a:p>
          <a:p>
            <a:pPr>
              <a:buClr>
                <a:srgbClr val="FF350B"/>
              </a:buClr>
            </a:pPr>
            <a:endParaRPr lang="el-GR" dirty="0"/>
          </a:p>
          <a:p>
            <a:pPr>
              <a:buClr>
                <a:srgbClr val="FF350B"/>
              </a:buClr>
            </a:pPr>
            <a:endParaRPr lang="el-GR" dirty="0"/>
          </a:p>
          <a:p>
            <a:pPr>
              <a:buClr>
                <a:srgbClr val="FF350B"/>
              </a:buClr>
            </a:pPr>
            <a:endParaRPr lang="el-GR" dirty="0"/>
          </a:p>
          <a:p>
            <a:pPr marL="0" indent="0">
              <a:buClr>
                <a:srgbClr val="FF350B"/>
              </a:buClr>
              <a:buNone/>
            </a:pPr>
            <a:endParaRPr lang="el-GR" dirty="0"/>
          </a:p>
        </p:txBody>
      </p:sp>
      <p:pic>
        <p:nvPicPr>
          <p:cNvPr id="8" name="Picture 7">
            <a:extLst>
              <a:ext uri="{FF2B5EF4-FFF2-40B4-BE49-F238E27FC236}">
                <a16:creationId xmlns:a16="http://schemas.microsoft.com/office/drawing/2014/main" id="{49279A84-1C25-48CA-AFA2-EB6875997834}"/>
              </a:ext>
            </a:extLst>
          </p:cNvPr>
          <p:cNvPicPr>
            <a:picLocks noChangeAspect="1"/>
          </p:cNvPicPr>
          <p:nvPr/>
        </p:nvPicPr>
        <p:blipFill>
          <a:blip r:embed="rId2"/>
          <a:stretch>
            <a:fillRect/>
          </a:stretch>
        </p:blipFill>
        <p:spPr>
          <a:xfrm>
            <a:off x="3224627" y="980728"/>
            <a:ext cx="5455213" cy="4392488"/>
          </a:xfrm>
          <a:prstGeom prst="rect">
            <a:avLst/>
          </a:prstGeom>
        </p:spPr>
      </p:pic>
      <p:sp>
        <p:nvSpPr>
          <p:cNvPr id="35"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61223"/>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2">
            <a:extLst>
              <a:ext uri="{FF2B5EF4-FFF2-40B4-BE49-F238E27FC236}">
                <a16:creationId xmlns:a16="http://schemas.microsoft.com/office/drawing/2014/main" id="{9F902871-BE43-4B37-A7C2-20C04D9D25F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7671606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2022</Words>
  <Application>Microsoft Office PowerPoint</Application>
  <PresentationFormat>On-screen Show (4:3)</PresentationFormat>
  <Paragraphs>157</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Century Gothic</vt:lpstr>
      <vt:lpstr>Wingdings</vt:lpstr>
      <vt:lpstr>Wingdings 3</vt:lpstr>
      <vt:lpstr>Wisp</vt:lpstr>
      <vt:lpstr>Ηλεκτρονική Θυρίδα  του ΟΒΙ</vt:lpstr>
      <vt:lpstr>Τι είναι η Ηλεκτρονική Θυρίδα;</vt:lpstr>
      <vt:lpstr>Γιατί Ηλεκτρονική Θυρίδα ;</vt:lpstr>
      <vt:lpstr>Τι έγγραφα μπορούν να διακινηθούν μέσω της Θυρίδας;</vt:lpstr>
      <vt:lpstr>Ποιά είναι η νομική βάση της νέας αυτής λειτουργίας;</vt:lpstr>
      <vt:lpstr>Πως λειτουργεί η Ηλεκτρονική Θυρίδα;</vt:lpstr>
      <vt:lpstr>Ποιός μπορεί να είναι χρήστης της Ηλεκτρονικής Θυρίδας του ΟΒΙ;</vt:lpstr>
      <vt:lpstr> Πως εγγράφεται κανείς ως χρήστης;</vt:lpstr>
      <vt:lpstr> Επιλογή 1: Εγγραφή με κωδικούς TAXISnet (μέσω ΓΓΠΣ)</vt:lpstr>
      <vt:lpstr>Επιλογή 1: Εγγραφή με κωδικούς TAXISnet (μέσω ΓΓΠΣ)</vt:lpstr>
      <vt:lpstr>Επιλογή 1: Εγγραφή με κωδικούς TAXISnet (μέσω ΓΓΠΣ)  </vt:lpstr>
      <vt:lpstr>Επιλογή 1: Εγγραφή με κωδικούς TAXISnet (μέσω ΓΓΠΣ)     Στην συνέχεια</vt:lpstr>
      <vt:lpstr> Επιλογή 2: Εγγραφή με κωδικούς ΟΒΙ</vt:lpstr>
      <vt:lpstr>Επιλογή 2: Εγγραφή με κωδικούς ΟΒΙ</vt:lpstr>
      <vt:lpstr>Επιλογή 2: Εγγραφή με κωδικούς ΟΒΙ   Απαραίτητα στοιχεία για την εγγραφή του νέου χρήστη με αυτή την επιλογή</vt:lpstr>
      <vt:lpstr>Επιλογή 2: Εγγραφή με κωδικούς ΟΒΙ  ΜΗΝ ξεχάσετε για την ολοκλήρωση της εγγραφής σας με αυτή την επιλογή:</vt:lpstr>
      <vt:lpstr>Επιλογή 2: Εγγραφή με κωδικούς ΟΒΙ     Επίσης πρέπει να γνωρίζετε ότι με αυτή την επιλογή: </vt:lpstr>
      <vt:lpstr>Και πώς χρησιμοποιείται η Θυρίδα; </vt:lpstr>
      <vt:lpstr>Σύνδεση</vt:lpstr>
      <vt:lpstr>Δομή Θυρίδας</vt:lpstr>
      <vt:lpstr>Και τώρα τι γίνεται;</vt:lpstr>
      <vt:lpstr>Και η υποδοχή εγγράφων;</vt:lpstr>
      <vt:lpstr>Σημειώστε επίσης:</vt:lpstr>
      <vt:lpstr>Μερικές ακόμα παρατηρήσεις (1)</vt:lpstr>
      <vt:lpstr>Μερικές ακόμα παρατηρήσεις (2)</vt:lpstr>
      <vt:lpstr>Ευχαριστώ για την προσοχή σας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Ηλεκτρονική Θυρίδα  του ΟΒΙ</dc:title>
  <dc:creator>Miskou Eleni</dc:creator>
  <cp:lastModifiedBy>Miskou Eleni</cp:lastModifiedBy>
  <cp:revision>6</cp:revision>
  <cp:lastPrinted>2021-01-29T07:52:54Z</cp:lastPrinted>
  <dcterms:created xsi:type="dcterms:W3CDTF">2021-01-28T09:56:12Z</dcterms:created>
  <dcterms:modified xsi:type="dcterms:W3CDTF">2021-02-04T07:37:46Z</dcterms:modified>
</cp:coreProperties>
</file>