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"/>
  </p:notesMasterIdLst>
  <p:sldIdLst>
    <p:sldId id="278" r:id="rId3"/>
  </p:sldIdLst>
  <p:sldSz cx="12192000" cy="6858000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3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206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0276F-5F06-4200-8556-929FB7E265D5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48BE1-B713-4BE9-8F12-7A01CE6A1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2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fixit.com/Device/PC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vectorstock.com/royalty-free-vector/male-arm-hand-holding-yes-sign-plate-showing-vector-14858815" TargetMode="External"/><Relationship Id="rId4" Type="http://schemas.openxmlformats.org/officeDocument/2006/relationships/hyperlink" Target="https://prosopikosypologistis.weebly.com/ram.html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Υπολογιστής </a:t>
            </a:r>
            <a:r>
              <a:rPr lang="en-US" dirty="0">
                <a:hlinkClick r:id="rId3"/>
              </a:rPr>
              <a:t>PC Computer Repair Help: Learn How to Fix It Yourself.</a:t>
            </a:r>
            <a:endParaRPr lang="el-GR" dirty="0"/>
          </a:p>
          <a:p>
            <a:r>
              <a:rPr lang="el-GR" dirty="0"/>
              <a:t>Μνήμη </a:t>
            </a:r>
            <a:r>
              <a:rPr lang="en-US" dirty="0">
                <a:hlinkClick r:id="rId4"/>
              </a:rPr>
              <a:t>RAM - </a:t>
            </a:r>
            <a:r>
              <a:rPr lang="el-GR" dirty="0">
                <a:hlinkClick r:id="rId4"/>
              </a:rPr>
              <a:t>ΠΡΟΣΩΠΙΚΟΣ ΗΛΕΚΤΡΟΝΙΚΟΣ ΥΠΟΛΟΓΙΣΤΗΣ</a:t>
            </a:r>
            <a:endParaRPr lang="en-US" dirty="0"/>
          </a:p>
          <a:p>
            <a:r>
              <a:rPr lang="el-GR" dirty="0"/>
              <a:t>ΝΑΙ </a:t>
            </a:r>
            <a:r>
              <a:rPr lang="en-US" dirty="0">
                <a:hlinkClick r:id="rId5"/>
              </a:rPr>
              <a:t>Male arm hand holding yes sign plate showing Vector Image</a:t>
            </a:r>
            <a:endParaRPr lang="en-US" dirty="0"/>
          </a:p>
          <a:p>
            <a:r>
              <a:rPr lang="en-US" b="1" i="0" dirty="0">
                <a:solidFill>
                  <a:srgbClr val="0F0F0F"/>
                </a:solidFill>
                <a:effectLst/>
                <a:latin typeface="Roboto" panose="02000000000000000000" pitchFamily="2" charset="0"/>
              </a:rPr>
              <a:t>What Is Computer Program ? | Computer Programming Basics | Computer Coding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B48BE1-B713-4BE9-8F12-7A01CE6A1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00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4">
            <a:extLst>
              <a:ext uri="{FF2B5EF4-FFF2-40B4-BE49-F238E27FC236}">
                <a16:creationId xmlns:a16="http://schemas.microsoft.com/office/drawing/2014/main" id="{7C797782-4012-8E53-8A42-99F4DE1BF0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0373" y="-235174"/>
            <a:ext cx="1764000" cy="1764000"/>
          </a:xfrm>
          <a:prstGeom prst="rect">
            <a:avLst/>
          </a:prstGeom>
        </p:spPr>
      </p:pic>
      <p:pic>
        <p:nvPicPr>
          <p:cNvPr id="4" name="Εικόνα 4">
            <a:extLst>
              <a:ext uri="{FF2B5EF4-FFF2-40B4-BE49-F238E27FC236}">
                <a16:creationId xmlns:a16="http://schemas.microsoft.com/office/drawing/2014/main" id="{6E9C28B6-A541-0DD4-2C04-CA2C96F038F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1328" y="953523"/>
            <a:ext cx="1362081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70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79DC-6D79-4350-95F6-00100965274A}" type="datetimeFigureOut">
              <a:rPr lang="el-GR" smtClean="0"/>
              <a:t>22/10/2024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ABE-CC95-4770-B8EF-ECE7EBE13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929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79DC-6D79-4350-95F6-00100965274A}" type="datetimeFigureOut">
              <a:rPr lang="el-GR" smtClean="0"/>
              <a:t>22/10/2024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ABE-CC95-4770-B8EF-ECE7EBE13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2021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92ED7-6A8E-33C8-668F-483894460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1829FB-ADC7-7FAE-600A-512D8AFA7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1AE48-2E8C-13AA-8FDA-0387D7D43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8AC6-C750-4D05-B088-78B7E80811E0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F77B6-AF1E-31EB-3465-1DE135C05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ED9D5-C72E-E3CA-1AD1-F90F7E52C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8A9-C99B-4244-B627-13CD0F45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62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74708-2D7D-8F4B-CF49-62E53CED2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354A8-382D-081A-87C4-20355839D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EFD77-1109-8ED2-4E9C-7D8BEBE82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8AC6-C750-4D05-B088-78B7E80811E0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AE1E1-7E65-44D0-4EF9-21512DFA6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F250F-4386-1588-87AB-085449266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8A9-C99B-4244-B627-13CD0F45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137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8ED90-4204-2072-9EB9-D84CF4AC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576CB9-5D82-DEA3-558F-6AC8963D6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D261F-62A8-146D-CA16-C18C48DAC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8AC6-C750-4D05-B088-78B7E80811E0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ECDB5-2F03-6E17-83F9-7F04B723B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54C3C-DD8E-3791-9A45-462A4B550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8A9-C99B-4244-B627-13CD0F45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078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3E63F-7D40-FFE9-5D52-B77F48FB0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83DEA-A0BF-EFCC-E846-668E76E481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150A92-9601-4E17-164C-B5EB481C7B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8AC06-DEC8-76E3-F329-E130A3414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8AC6-C750-4D05-B088-78B7E80811E0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EF0F4F-923C-7DB1-B95B-47122A466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70609-61DD-10F8-F4FE-986C11F57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8A9-C99B-4244-B627-13CD0F45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86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7BCD-4CA2-7DD5-ECCC-4B61A0916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2CBDE-D45F-EA18-1085-E571FF12F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0A2DC2-55E8-7AE3-B77F-890C6DBBB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986AA2-8FF7-50A5-D586-EDD8C8B7D5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6D65DF-536A-9253-5829-0542FB3857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04F9BF-BAB6-14A7-5363-32502F0B0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8AC6-C750-4D05-B088-78B7E80811E0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4C0996-F563-7C26-7E14-842430B9F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7EFEB-6470-A8FE-440A-DADA0973C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8A9-C99B-4244-B627-13CD0F45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27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DFBB7-DEAD-5312-4EDD-849A8B1A0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0C90AE-3D89-2D27-0084-FE11CE47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8AC6-C750-4D05-B088-78B7E80811E0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73D814-DACF-2461-7FA9-27B21F949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923403-BC34-6E17-2600-5989A142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8A9-C99B-4244-B627-13CD0F45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35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2355BF-69E8-1F6A-6F9B-886B5C3B1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8AC6-C750-4D05-B088-78B7E80811E0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5864DA-5CF1-AD5C-E402-AE5B73835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75ED8-4A27-7B67-4D15-C0E1CD570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8A9-C99B-4244-B627-13CD0F45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752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856F3-DA68-416A-F37F-CD48C25DC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C6BBD-2FCE-2663-8C29-CE91FE059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976B0C-23DA-5B25-FBDC-EA01334B2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0BFF7B-81E5-A522-8D0A-CBF99B889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8AC6-C750-4D05-B088-78B7E80811E0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C5E0A-0137-5BBB-0A0E-279BC5CF1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662D30-78BF-118B-5600-EBF3E4C84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8A9-C99B-4244-B627-13CD0F45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9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79DC-6D79-4350-95F6-00100965274A}" type="datetimeFigureOut">
              <a:rPr lang="el-GR" smtClean="0"/>
              <a:t>22/10/2024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ABE-CC95-4770-B8EF-ECE7EBE13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396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C3E49-09F0-BEF1-9723-D51AB501E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5AF89F-D542-281E-0ADA-5EA52AECA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CC59EA-0A85-48DE-4FAA-6FDC827DC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003489-ACC6-1B68-E421-73E65AF4C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8AC6-C750-4D05-B088-78B7E80811E0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84B68-B89C-5248-915B-3BC890797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536DA5-3B7E-CCF0-3BEF-47A0EED1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8A9-C99B-4244-B627-13CD0F45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008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A111C-3C66-EBB0-B8C8-56DE2AE22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650D1F-F387-DB56-5EB7-288E838AB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9C45E-706C-C592-76B3-5B710B5AD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8AC6-C750-4D05-B088-78B7E80811E0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8BB40-0353-B4DF-3CD2-F519A10E3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B095F-6D9B-C1E4-B43B-82CEE48F5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8A9-C99B-4244-B627-13CD0F45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145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0A43E4-E53B-D68B-FDD9-099AC14FE6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86E714-2DA0-1B7C-6A6A-A0E73F883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7C837-2259-443A-FDD8-381CC2AAC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8AC6-C750-4D05-B088-78B7E80811E0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3918B-1A66-40C0-1519-F45953AA5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FC007-18E8-9178-AEA9-DCAED4B76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A8A9-C99B-4244-B627-13CD0F45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05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79DC-6D79-4350-95F6-00100965274A}" type="datetimeFigureOut">
              <a:rPr lang="el-GR" smtClean="0"/>
              <a:t>22/10/2024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ABE-CC95-4770-B8EF-ECE7EBE13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080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79DC-6D79-4350-95F6-00100965274A}" type="datetimeFigureOut">
              <a:rPr lang="el-GR" smtClean="0"/>
              <a:t>22/10/2024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ABE-CC95-4770-B8EF-ECE7EBE13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8571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79DC-6D79-4350-95F6-00100965274A}" type="datetimeFigureOut">
              <a:rPr lang="el-GR" smtClean="0"/>
              <a:t>22/10/2024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ABE-CC95-4770-B8EF-ECE7EBE13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747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79DC-6D79-4350-95F6-00100965274A}" type="datetimeFigureOut">
              <a:rPr lang="el-GR" smtClean="0"/>
              <a:t>22/10/2024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ABE-CC95-4770-B8EF-ECE7EBE13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610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79DC-6D79-4350-95F6-00100965274A}" type="datetimeFigureOut">
              <a:rPr lang="el-GR" smtClean="0"/>
              <a:t>22/10/2024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ABE-CC95-4770-B8EF-ECE7EBE13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484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79DC-6D79-4350-95F6-00100965274A}" type="datetimeFigureOut">
              <a:rPr lang="el-GR" smtClean="0"/>
              <a:t>22/10/2024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ABE-CC95-4770-B8EF-ECE7EBE13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082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79DC-6D79-4350-95F6-00100965274A}" type="datetimeFigureOut">
              <a:rPr lang="el-GR" smtClean="0"/>
              <a:t>22/10/2024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0ABE-CC95-4770-B8EF-ECE7EBE13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267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579DC-6D79-4350-95F6-00100965274A}" type="datetimeFigureOut">
              <a:rPr lang="el-GR" smtClean="0"/>
              <a:t>22/10/2024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70ABE-CC95-4770-B8EF-ECE7EBE133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770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B0369E-1304-4F51-B878-0218F56E7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FB3F3-3587-B425-F84E-5D0B751A8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7AD82-B739-5CC2-C0B7-2F6E2EB7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08AC6-C750-4D05-B088-78B7E80811E0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79DA6-6521-C791-A87D-AD83BC525D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9B1AE-5AB5-1A07-DDB0-3E2EA7EFCE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AA8A9-C99B-4244-B627-13CD0F459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1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1EF5A11-C512-CC5C-BC61-60723B918A53}"/>
              </a:ext>
            </a:extLst>
          </p:cNvPr>
          <p:cNvSpPr txBox="1"/>
          <p:nvPr/>
        </p:nvSpPr>
        <p:spPr>
          <a:xfrm>
            <a:off x="1582920" y="85938"/>
            <a:ext cx="800426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/>
              <a:t>Τεχνητή Νοημοσύνη/Μηχανική Μάθηση – εφευρέσεις μικτού τύπου </a:t>
            </a:r>
            <a:endParaRPr lang="en-US" sz="2000" b="1" dirty="0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83298AA4-A4C1-AE76-366F-E530589A10E5}"/>
              </a:ext>
            </a:extLst>
          </p:cNvPr>
          <p:cNvSpPr/>
          <p:nvPr/>
        </p:nvSpPr>
        <p:spPr>
          <a:xfrm rot="10800000">
            <a:off x="2795587" y="1450924"/>
            <a:ext cx="1827338" cy="504000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23EB257-09D4-1E0B-B1CD-31EFD66ABF72}"/>
              </a:ext>
            </a:extLst>
          </p:cNvPr>
          <p:cNvSpPr/>
          <p:nvPr/>
        </p:nvSpPr>
        <p:spPr>
          <a:xfrm>
            <a:off x="3168869" y="1119352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A3CB401-D401-428A-5433-54CF9B8BB07B}"/>
              </a:ext>
            </a:extLst>
          </p:cNvPr>
          <p:cNvSpPr/>
          <p:nvPr/>
        </p:nvSpPr>
        <p:spPr>
          <a:xfrm>
            <a:off x="2898869" y="938066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F5D5ED6-9D62-3E06-CDB8-0AA495C46EF1}"/>
              </a:ext>
            </a:extLst>
          </p:cNvPr>
          <p:cNvSpPr/>
          <p:nvPr/>
        </p:nvSpPr>
        <p:spPr>
          <a:xfrm>
            <a:off x="3276869" y="841873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2661CF7-E9C6-30F1-448E-5C2151120FCC}"/>
              </a:ext>
            </a:extLst>
          </p:cNvPr>
          <p:cNvSpPr/>
          <p:nvPr/>
        </p:nvSpPr>
        <p:spPr>
          <a:xfrm>
            <a:off x="3600869" y="1151675"/>
            <a:ext cx="216000" cy="216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15F4003-3526-8BC6-06D6-0ABFC14B6371}"/>
              </a:ext>
            </a:extLst>
          </p:cNvPr>
          <p:cNvSpPr/>
          <p:nvPr/>
        </p:nvSpPr>
        <p:spPr>
          <a:xfrm>
            <a:off x="3816869" y="890358"/>
            <a:ext cx="216000" cy="216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1B47AAF-8FB5-A255-0275-0FF750085C9D}"/>
              </a:ext>
            </a:extLst>
          </p:cNvPr>
          <p:cNvSpPr/>
          <p:nvPr/>
        </p:nvSpPr>
        <p:spPr>
          <a:xfrm>
            <a:off x="4032869" y="1153258"/>
            <a:ext cx="216000" cy="216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88DCFC9-0C5F-EAE3-DAB6-F048A973C6D0}"/>
              </a:ext>
            </a:extLst>
          </p:cNvPr>
          <p:cNvSpPr/>
          <p:nvPr/>
        </p:nvSpPr>
        <p:spPr>
          <a:xfrm>
            <a:off x="4290579" y="963312"/>
            <a:ext cx="216000" cy="216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2925A8-447B-4107-9865-9322999030D4}"/>
              </a:ext>
            </a:extLst>
          </p:cNvPr>
          <p:cNvSpPr txBox="1"/>
          <p:nvPr/>
        </p:nvSpPr>
        <p:spPr>
          <a:xfrm>
            <a:off x="2494401" y="589414"/>
            <a:ext cx="24471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/>
              <a:t>Χαρακτηριστικά κύριας αξίωσης Μεθόδου</a:t>
            </a:r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73789A-93AE-3F41-E63F-4FAA976D1C02}"/>
              </a:ext>
            </a:extLst>
          </p:cNvPr>
          <p:cNvSpPr txBox="1"/>
          <p:nvPr/>
        </p:nvSpPr>
        <p:spPr>
          <a:xfrm>
            <a:off x="2490596" y="1914513"/>
            <a:ext cx="5498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/>
              <a:t>Ναι</a:t>
            </a:r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EB9D45-9DEA-21E7-4FEC-02AD3623AD3F}"/>
              </a:ext>
            </a:extLst>
          </p:cNvPr>
          <p:cNvSpPr txBox="1"/>
          <p:nvPr/>
        </p:nvSpPr>
        <p:spPr>
          <a:xfrm>
            <a:off x="2881743" y="1537229"/>
            <a:ext cx="174016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000" dirty="0"/>
              <a:t>Τεχνικά χαρακτηριστικά</a:t>
            </a:r>
            <a:r>
              <a:rPr lang="en-US" sz="1000" dirty="0"/>
              <a:t>;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181DAF8-7605-27D3-27ED-D334DC0CB6B0}"/>
              </a:ext>
            </a:extLst>
          </p:cNvPr>
          <p:cNvSpPr/>
          <p:nvPr/>
        </p:nvSpPr>
        <p:spPr>
          <a:xfrm>
            <a:off x="2108230" y="1958514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1607CC0-04EE-3AAD-BA4E-FDC561B30EB2}"/>
              </a:ext>
            </a:extLst>
          </p:cNvPr>
          <p:cNvSpPr/>
          <p:nvPr/>
        </p:nvSpPr>
        <p:spPr>
          <a:xfrm>
            <a:off x="2106616" y="2342381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5827D50-0585-0619-349C-2246B466C3E8}"/>
              </a:ext>
            </a:extLst>
          </p:cNvPr>
          <p:cNvSpPr/>
          <p:nvPr/>
        </p:nvSpPr>
        <p:spPr>
          <a:xfrm>
            <a:off x="1866411" y="2134067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EC6AD1B-7868-4F6B-3AD0-802A170678F6}"/>
              </a:ext>
            </a:extLst>
          </p:cNvPr>
          <p:cNvCxnSpPr/>
          <p:nvPr/>
        </p:nvCxnSpPr>
        <p:spPr>
          <a:xfrm>
            <a:off x="3492869" y="1953765"/>
            <a:ext cx="0" cy="1803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1D9854C-60CC-E068-DD89-172446E9B4B2}"/>
              </a:ext>
            </a:extLst>
          </p:cNvPr>
          <p:cNvCxnSpPr/>
          <p:nvPr/>
        </p:nvCxnSpPr>
        <p:spPr>
          <a:xfrm flipH="1">
            <a:off x="2341982" y="2146955"/>
            <a:ext cx="1170253" cy="2755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4CFE4F3-5E19-F2AD-5AF2-2E19B4DA8142}"/>
              </a:ext>
            </a:extLst>
          </p:cNvPr>
          <p:cNvCxnSpPr/>
          <p:nvPr/>
        </p:nvCxnSpPr>
        <p:spPr>
          <a:xfrm>
            <a:off x="3951952" y="1953765"/>
            <a:ext cx="0" cy="1803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68D92FC-262A-B071-D430-6A58A511303D}"/>
              </a:ext>
            </a:extLst>
          </p:cNvPr>
          <p:cNvCxnSpPr>
            <a:cxnSpLocks/>
          </p:cNvCxnSpPr>
          <p:nvPr/>
        </p:nvCxnSpPr>
        <p:spPr>
          <a:xfrm>
            <a:off x="3924868" y="2144730"/>
            <a:ext cx="11520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5727056A-90C5-72CF-6B5B-7C037CF313E5}"/>
              </a:ext>
            </a:extLst>
          </p:cNvPr>
          <p:cNvSpPr txBox="1"/>
          <p:nvPr/>
        </p:nvSpPr>
        <p:spPr>
          <a:xfrm>
            <a:off x="4577053" y="1863532"/>
            <a:ext cx="6128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/>
              <a:t>Όχι</a:t>
            </a:r>
            <a:endParaRPr lang="en-US" sz="1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9E726A0-7463-D489-BF39-1CD1C6DEB5E4}"/>
              </a:ext>
            </a:extLst>
          </p:cNvPr>
          <p:cNvSpPr txBox="1"/>
          <p:nvPr/>
        </p:nvSpPr>
        <p:spPr>
          <a:xfrm>
            <a:off x="272902" y="2571899"/>
            <a:ext cx="9222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/>
              <a:t>μνήμη</a:t>
            </a:r>
            <a:endParaRPr lang="en-US" sz="1000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AF1277C-0F09-832D-F399-79783570A396}"/>
              </a:ext>
            </a:extLst>
          </p:cNvPr>
          <p:cNvCxnSpPr>
            <a:cxnSpLocks/>
          </p:cNvCxnSpPr>
          <p:nvPr/>
        </p:nvCxnSpPr>
        <p:spPr>
          <a:xfrm>
            <a:off x="946628" y="1887342"/>
            <a:ext cx="826924" cy="3147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08DCED4-6872-50DC-2EBC-CEEAC587C75E}"/>
              </a:ext>
            </a:extLst>
          </p:cNvPr>
          <p:cNvCxnSpPr>
            <a:cxnSpLocks/>
          </p:cNvCxnSpPr>
          <p:nvPr/>
        </p:nvCxnSpPr>
        <p:spPr>
          <a:xfrm>
            <a:off x="946628" y="2434615"/>
            <a:ext cx="1027783" cy="157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D49D3E7A-16BF-FC82-9D77-8F4879AC2F62}"/>
              </a:ext>
            </a:extLst>
          </p:cNvPr>
          <p:cNvSpPr/>
          <p:nvPr/>
        </p:nvSpPr>
        <p:spPr>
          <a:xfrm>
            <a:off x="5210440" y="1748872"/>
            <a:ext cx="216000" cy="216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E73A24F-E460-B91F-1C2F-2B7DD1E363CA}"/>
              </a:ext>
            </a:extLst>
          </p:cNvPr>
          <p:cNvSpPr/>
          <p:nvPr/>
        </p:nvSpPr>
        <p:spPr>
          <a:xfrm>
            <a:off x="5489501" y="2094073"/>
            <a:ext cx="216000" cy="216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23F79450-6CDC-4A80-EBE5-37E4529AD450}"/>
              </a:ext>
            </a:extLst>
          </p:cNvPr>
          <p:cNvSpPr/>
          <p:nvPr/>
        </p:nvSpPr>
        <p:spPr>
          <a:xfrm>
            <a:off x="5219181" y="2014239"/>
            <a:ext cx="216000" cy="216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C7B2E62-85DC-9C26-93EF-557B732A8D07}"/>
              </a:ext>
            </a:extLst>
          </p:cNvPr>
          <p:cNvSpPr/>
          <p:nvPr/>
        </p:nvSpPr>
        <p:spPr>
          <a:xfrm>
            <a:off x="5467475" y="1836496"/>
            <a:ext cx="216000" cy="216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FBA36E3-C0EA-E64A-36FA-BF875B1E9F5B}"/>
              </a:ext>
            </a:extLst>
          </p:cNvPr>
          <p:cNvSpPr txBox="1"/>
          <p:nvPr/>
        </p:nvSpPr>
        <p:spPr>
          <a:xfrm>
            <a:off x="7088723" y="1511285"/>
            <a:ext cx="23309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/>
              <a:t>Προγράμματα Η/Υ</a:t>
            </a:r>
          </a:p>
          <a:p>
            <a:endParaRPr lang="el-GR" sz="1000" dirty="0"/>
          </a:p>
          <a:p>
            <a:r>
              <a:rPr lang="el-GR" sz="1000" dirty="0"/>
              <a:t>ΤΝ/ΜΜ αλγόριθμοι</a:t>
            </a:r>
          </a:p>
          <a:p>
            <a:endParaRPr lang="el-GR" sz="1000" dirty="0"/>
          </a:p>
          <a:p>
            <a:r>
              <a:rPr lang="el-GR" sz="1000" dirty="0"/>
              <a:t>Μαθηματικές μέθοδοι</a:t>
            </a:r>
            <a:endParaRPr lang="en-US" sz="1000" dirty="0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0F29032-4AA7-2FA3-522A-3BD7B77B8E1E}"/>
              </a:ext>
            </a:extLst>
          </p:cNvPr>
          <p:cNvCxnSpPr/>
          <p:nvPr/>
        </p:nvCxnSpPr>
        <p:spPr>
          <a:xfrm flipH="1">
            <a:off x="5797143" y="1953765"/>
            <a:ext cx="13185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rapezoid 49">
            <a:extLst>
              <a:ext uri="{FF2B5EF4-FFF2-40B4-BE49-F238E27FC236}">
                <a16:creationId xmlns:a16="http://schemas.microsoft.com/office/drawing/2014/main" id="{72CF9278-0800-3B2F-6AF2-B643318E0D73}"/>
              </a:ext>
            </a:extLst>
          </p:cNvPr>
          <p:cNvSpPr/>
          <p:nvPr/>
        </p:nvSpPr>
        <p:spPr>
          <a:xfrm rot="10800000">
            <a:off x="4421026" y="2467319"/>
            <a:ext cx="4414345" cy="576000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A2B0913-FCC4-CAC7-688E-16D410D3BB05}"/>
              </a:ext>
            </a:extLst>
          </p:cNvPr>
          <p:cNvSpPr txBox="1"/>
          <p:nvPr/>
        </p:nvSpPr>
        <p:spPr>
          <a:xfrm>
            <a:off x="747296" y="2695010"/>
            <a:ext cx="15845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>
                <a:solidFill>
                  <a:srgbClr val="FF0000"/>
                </a:solidFill>
              </a:rPr>
              <a:t>τεχνικός χαρακτήρας</a:t>
            </a:r>
            <a:endParaRPr lang="en-US" sz="1000" dirty="0">
              <a:solidFill>
                <a:srgbClr val="FF0000"/>
              </a:solidFill>
            </a:endParaRPr>
          </a:p>
        </p:txBody>
      </p:sp>
      <p:pic>
        <p:nvPicPr>
          <p:cNvPr id="53" name="Graphic 52" descr="Checkmark with solid fill">
            <a:extLst>
              <a:ext uri="{FF2B5EF4-FFF2-40B4-BE49-F238E27FC236}">
                <a16:creationId xmlns:a16="http://schemas.microsoft.com/office/drawing/2014/main" id="{16D4D6D2-F245-ECDB-9925-59A27DFFFF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48755" y="2757589"/>
            <a:ext cx="360000" cy="36000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76DD145F-9AE0-490A-32BB-F11A489B831E}"/>
              </a:ext>
            </a:extLst>
          </p:cNvPr>
          <p:cNvSpPr txBox="1"/>
          <p:nvPr/>
        </p:nvSpPr>
        <p:spPr>
          <a:xfrm>
            <a:off x="4584890" y="2463288"/>
            <a:ext cx="441434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sz="1000" dirty="0"/>
              <a:t>Τα μη τεχνικά χαρακτηριστικά συνεισφέρουν στο τεχνικό χαρακτήρα της εφεύρεσης</a:t>
            </a:r>
            <a:r>
              <a:rPr lang="en-US" sz="1000" dirty="0"/>
              <a:t>;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DA4C1DE6-DA09-2B02-E6DC-AA8E1B4217B8}"/>
              </a:ext>
            </a:extLst>
          </p:cNvPr>
          <p:cNvSpPr/>
          <p:nvPr/>
        </p:nvSpPr>
        <p:spPr>
          <a:xfrm>
            <a:off x="7538950" y="3591617"/>
            <a:ext cx="216000" cy="216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A314D36C-7D88-E315-98D3-FE3A122B878C}"/>
              </a:ext>
            </a:extLst>
          </p:cNvPr>
          <p:cNvSpPr/>
          <p:nvPr/>
        </p:nvSpPr>
        <p:spPr>
          <a:xfrm>
            <a:off x="7290795" y="3604099"/>
            <a:ext cx="216000" cy="216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F8F336C-1C8A-644C-2186-0B1F0AF46905}"/>
              </a:ext>
            </a:extLst>
          </p:cNvPr>
          <p:cNvSpPr/>
          <p:nvPr/>
        </p:nvSpPr>
        <p:spPr>
          <a:xfrm>
            <a:off x="7432743" y="3826543"/>
            <a:ext cx="216000" cy="216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2891AD52-58CE-AE7F-154A-E5AD94FF5C00}"/>
              </a:ext>
            </a:extLst>
          </p:cNvPr>
          <p:cNvSpPr/>
          <p:nvPr/>
        </p:nvSpPr>
        <p:spPr>
          <a:xfrm>
            <a:off x="7231894" y="3482969"/>
            <a:ext cx="614113" cy="6463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F75DB76-D437-26E5-AA28-3F55510288E2}"/>
              </a:ext>
            </a:extLst>
          </p:cNvPr>
          <p:cNvCxnSpPr>
            <a:cxnSpLocks/>
          </p:cNvCxnSpPr>
          <p:nvPr/>
        </p:nvCxnSpPr>
        <p:spPr>
          <a:xfrm>
            <a:off x="7496076" y="3048431"/>
            <a:ext cx="1" cy="4132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FE287627-682E-28F4-8F6F-DA0C67C0381A}"/>
              </a:ext>
            </a:extLst>
          </p:cNvPr>
          <p:cNvSpPr/>
          <p:nvPr/>
        </p:nvSpPr>
        <p:spPr>
          <a:xfrm>
            <a:off x="1975317" y="3581576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D791537E-1AEF-DB9A-1208-FC361F4F6028}"/>
              </a:ext>
            </a:extLst>
          </p:cNvPr>
          <p:cNvSpPr/>
          <p:nvPr/>
        </p:nvSpPr>
        <p:spPr>
          <a:xfrm>
            <a:off x="1983708" y="3310126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6709EDFD-842D-CC8F-64AA-FB92F421F480}"/>
              </a:ext>
            </a:extLst>
          </p:cNvPr>
          <p:cNvSpPr/>
          <p:nvPr/>
        </p:nvSpPr>
        <p:spPr>
          <a:xfrm>
            <a:off x="2238541" y="3591617"/>
            <a:ext cx="216000" cy="216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3A038994-3005-0CBE-36A3-BD8EB5673AF6}"/>
              </a:ext>
            </a:extLst>
          </p:cNvPr>
          <p:cNvSpPr/>
          <p:nvPr/>
        </p:nvSpPr>
        <p:spPr>
          <a:xfrm>
            <a:off x="2259989" y="3314295"/>
            <a:ext cx="216000" cy="216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0958906B-8063-E157-879E-B431A98B0911}"/>
              </a:ext>
            </a:extLst>
          </p:cNvPr>
          <p:cNvSpPr/>
          <p:nvPr/>
        </p:nvSpPr>
        <p:spPr>
          <a:xfrm>
            <a:off x="1789563" y="3207041"/>
            <a:ext cx="882865" cy="63441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A2E9B12A-2986-9729-FA7C-2989D216504A}"/>
              </a:ext>
            </a:extLst>
          </p:cNvPr>
          <p:cNvCxnSpPr>
            <a:cxnSpLocks/>
          </p:cNvCxnSpPr>
          <p:nvPr/>
        </p:nvCxnSpPr>
        <p:spPr>
          <a:xfrm flipH="1">
            <a:off x="2640295" y="3615831"/>
            <a:ext cx="3459244" cy="446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9B2CD12-8878-4987-06FB-65FD44513985}"/>
              </a:ext>
            </a:extLst>
          </p:cNvPr>
          <p:cNvCxnSpPr>
            <a:cxnSpLocks/>
          </p:cNvCxnSpPr>
          <p:nvPr/>
        </p:nvCxnSpPr>
        <p:spPr>
          <a:xfrm flipV="1">
            <a:off x="6099539" y="3038540"/>
            <a:ext cx="0" cy="5814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169C042-E866-F60E-65F2-FE248C10689F}"/>
              </a:ext>
            </a:extLst>
          </p:cNvPr>
          <p:cNvCxnSpPr>
            <a:cxnSpLocks/>
            <a:stCxn id="19" idx="4"/>
          </p:cNvCxnSpPr>
          <p:nvPr/>
        </p:nvCxnSpPr>
        <p:spPr>
          <a:xfrm flipH="1">
            <a:off x="2206228" y="2558381"/>
            <a:ext cx="8388" cy="66677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58D224F8-14E0-6287-BCCF-740D342AC44C}"/>
              </a:ext>
            </a:extLst>
          </p:cNvPr>
          <p:cNvSpPr/>
          <p:nvPr/>
        </p:nvSpPr>
        <p:spPr>
          <a:xfrm>
            <a:off x="4894837" y="4791152"/>
            <a:ext cx="3420000" cy="169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9C40B0F1-9271-930E-8109-2AE7C47C64C4}"/>
              </a:ext>
            </a:extLst>
          </p:cNvPr>
          <p:cNvSpPr txBox="1"/>
          <p:nvPr/>
        </p:nvSpPr>
        <p:spPr>
          <a:xfrm>
            <a:off x="4992431" y="4820935"/>
            <a:ext cx="2811330" cy="5539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000" dirty="0"/>
              <a:t>Κατά την εφαρμογή τους σε</a:t>
            </a:r>
            <a:r>
              <a:rPr lang="en-US" sz="1000" dirty="0"/>
              <a:t> </a:t>
            </a:r>
            <a:r>
              <a:rPr lang="el-GR" sz="1000" dirty="0"/>
              <a:t>υπολογιστική συσκευή επεξεργασίας δεδομένων για συγκεκριμένο τεχνικό πεδίο</a:t>
            </a:r>
            <a:endParaRPr lang="en-US" sz="1000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D18E9E5-B7C3-34F4-0E22-5BDB1A4AD796}"/>
              </a:ext>
            </a:extLst>
          </p:cNvPr>
          <p:cNvSpPr txBox="1"/>
          <p:nvPr/>
        </p:nvSpPr>
        <p:spPr>
          <a:xfrm>
            <a:off x="5060359" y="5910584"/>
            <a:ext cx="2811330" cy="55399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000" dirty="0"/>
              <a:t>Κατά την προσαρμογή τους στις εσωτερικές λειτουργίες του Η/Υ για συγκεκριμένη τεχνική υλοποίηση</a:t>
            </a:r>
            <a:endParaRPr lang="en-US" sz="1000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240BA7D-F7CC-A142-A281-E7F7E988DE66}"/>
              </a:ext>
            </a:extLst>
          </p:cNvPr>
          <p:cNvSpPr txBox="1"/>
          <p:nvPr/>
        </p:nvSpPr>
        <p:spPr>
          <a:xfrm>
            <a:off x="8990239" y="5587335"/>
            <a:ext cx="1758599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1000" dirty="0"/>
              <a:t>τεχνικός σκοπός/τεχνική χρήση</a:t>
            </a:r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1FDD14A-62E4-0292-68EB-B805F127C6C0}"/>
              </a:ext>
            </a:extLst>
          </p:cNvPr>
          <p:cNvSpPr txBox="1"/>
          <p:nvPr/>
        </p:nvSpPr>
        <p:spPr>
          <a:xfrm rot="16200000">
            <a:off x="4211178" y="5519646"/>
            <a:ext cx="1643648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000" dirty="0"/>
              <a:t>Τεχνικό πλεονέκτημα</a:t>
            </a:r>
            <a:r>
              <a:rPr lang="en-US" sz="1000" dirty="0"/>
              <a:t>;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7BDB9F-A8EE-4728-F39A-88DDD0E18E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787" y="1335352"/>
            <a:ext cx="932514" cy="69938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EB6D08-EE74-A389-4A5F-1448F3395B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3845" y="2152077"/>
            <a:ext cx="706021" cy="47115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22C1D58D-F22B-885F-FF0A-CCE06C9C2806}"/>
              </a:ext>
            </a:extLst>
          </p:cNvPr>
          <p:cNvSpPr txBox="1"/>
          <p:nvPr/>
        </p:nvSpPr>
        <p:spPr>
          <a:xfrm>
            <a:off x="932157" y="1505473"/>
            <a:ext cx="59620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000" dirty="0"/>
              <a:t>Η/Υ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CE8F4C91-4814-9115-CE4D-3E32A6E5E21B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b="32657"/>
          <a:stretch/>
        </p:blipFill>
        <p:spPr>
          <a:xfrm>
            <a:off x="8375133" y="1375174"/>
            <a:ext cx="1033323" cy="47137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45493B1E-3546-FAC2-90C4-C3C6B8A0A2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44320" y="2011214"/>
            <a:ext cx="1026498" cy="29929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7F7BB05-5BA7-1648-FBDE-9CD7866A577B}"/>
              </a:ext>
            </a:extLst>
          </p:cNvPr>
          <p:cNvSpPr txBox="1"/>
          <p:nvPr/>
        </p:nvSpPr>
        <p:spPr>
          <a:xfrm>
            <a:off x="5721090" y="3233055"/>
            <a:ext cx="5498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/>
              <a:t>Ναι</a:t>
            </a:r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13FD4AE-4D1B-53DE-3A8B-3B0C78A81FA7}"/>
              </a:ext>
            </a:extLst>
          </p:cNvPr>
          <p:cNvSpPr txBox="1"/>
          <p:nvPr/>
        </p:nvSpPr>
        <p:spPr>
          <a:xfrm>
            <a:off x="7084088" y="3103614"/>
            <a:ext cx="6128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/>
              <a:t>Όχι</a:t>
            </a:r>
            <a:endParaRPr lang="en-US" sz="1000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9BDE33D-BBC2-A3B5-ADDF-D16DFE445018}"/>
              </a:ext>
            </a:extLst>
          </p:cNvPr>
          <p:cNvCxnSpPr/>
          <p:nvPr/>
        </p:nvCxnSpPr>
        <p:spPr>
          <a:xfrm>
            <a:off x="5361982" y="5910584"/>
            <a:ext cx="110404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64F8906-6454-B05B-3173-86097FB7A851}"/>
              </a:ext>
            </a:extLst>
          </p:cNvPr>
          <p:cNvCxnSpPr/>
          <p:nvPr/>
        </p:nvCxnSpPr>
        <p:spPr>
          <a:xfrm flipV="1">
            <a:off x="5337664" y="5367798"/>
            <a:ext cx="1060084" cy="5475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64F6F70-02F4-2F09-A151-4D3729B0BDB5}"/>
              </a:ext>
            </a:extLst>
          </p:cNvPr>
          <p:cNvCxnSpPr>
            <a:cxnSpLocks/>
          </p:cNvCxnSpPr>
          <p:nvPr/>
        </p:nvCxnSpPr>
        <p:spPr>
          <a:xfrm flipV="1">
            <a:off x="2230995" y="5896965"/>
            <a:ext cx="2652492" cy="1361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A1C3264-AE0B-BAA0-E259-0FCDD9C3256B}"/>
              </a:ext>
            </a:extLst>
          </p:cNvPr>
          <p:cNvSpPr txBox="1"/>
          <p:nvPr/>
        </p:nvSpPr>
        <p:spPr>
          <a:xfrm>
            <a:off x="8326187" y="5465120"/>
            <a:ext cx="8267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/>
              <a:t>έξοδος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39A66F3-6D2B-2943-B70D-B1AC15E31900}"/>
              </a:ext>
            </a:extLst>
          </p:cNvPr>
          <p:cNvSpPr/>
          <p:nvPr/>
        </p:nvSpPr>
        <p:spPr>
          <a:xfrm>
            <a:off x="1451220" y="4250241"/>
            <a:ext cx="1650499" cy="115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Arrow: Curved Right 31">
            <a:extLst>
              <a:ext uri="{FF2B5EF4-FFF2-40B4-BE49-F238E27FC236}">
                <a16:creationId xmlns:a16="http://schemas.microsoft.com/office/drawing/2014/main" id="{D8551DE7-7D7A-1428-E58C-7CD8865A9B65}"/>
              </a:ext>
            </a:extLst>
          </p:cNvPr>
          <p:cNvSpPr/>
          <p:nvPr/>
        </p:nvSpPr>
        <p:spPr>
          <a:xfrm>
            <a:off x="1621191" y="4667374"/>
            <a:ext cx="324000" cy="504000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Arrow: Curved Up 45">
            <a:extLst>
              <a:ext uri="{FF2B5EF4-FFF2-40B4-BE49-F238E27FC236}">
                <a16:creationId xmlns:a16="http://schemas.microsoft.com/office/drawing/2014/main" id="{6B6B9F79-194C-0132-065E-7B84C9A240E1}"/>
              </a:ext>
            </a:extLst>
          </p:cNvPr>
          <p:cNvSpPr/>
          <p:nvPr/>
        </p:nvSpPr>
        <p:spPr>
          <a:xfrm>
            <a:off x="1969441" y="4794825"/>
            <a:ext cx="504000" cy="255603"/>
          </a:xfrm>
          <a:prstGeom prst="curvedUp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Arrow: Curved Left 51">
            <a:extLst>
              <a:ext uri="{FF2B5EF4-FFF2-40B4-BE49-F238E27FC236}">
                <a16:creationId xmlns:a16="http://schemas.microsoft.com/office/drawing/2014/main" id="{40AF1697-5E0E-2C63-3391-0A1E9CC227C0}"/>
              </a:ext>
            </a:extLst>
          </p:cNvPr>
          <p:cNvSpPr/>
          <p:nvPr/>
        </p:nvSpPr>
        <p:spPr>
          <a:xfrm>
            <a:off x="2454541" y="4637511"/>
            <a:ext cx="360000" cy="540000"/>
          </a:xfrm>
          <a:prstGeom prst="curvedLef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370AC40-CB10-777C-C48C-BCBF049583D7}"/>
              </a:ext>
            </a:extLst>
          </p:cNvPr>
          <p:cNvSpPr txBox="1"/>
          <p:nvPr/>
        </p:nvSpPr>
        <p:spPr>
          <a:xfrm>
            <a:off x="1410269" y="4236840"/>
            <a:ext cx="175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/>
              <a:t>Μέθοδος που εφαρμόζεται σε Η/Υ</a:t>
            </a:r>
            <a:endParaRPr lang="en-US" sz="10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AE85328-AFF4-8DEB-6409-4A7D2757FC48}"/>
              </a:ext>
            </a:extLst>
          </p:cNvPr>
          <p:cNvSpPr txBox="1"/>
          <p:nvPr/>
        </p:nvSpPr>
        <p:spPr>
          <a:xfrm>
            <a:off x="2289569" y="3894847"/>
            <a:ext cx="8267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/>
              <a:t>είσοδος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FD3374D0-D9EB-A35B-2B48-182EFC4A5985}"/>
              </a:ext>
            </a:extLst>
          </p:cNvPr>
          <p:cNvCxnSpPr>
            <a:cxnSpLocks/>
          </p:cNvCxnSpPr>
          <p:nvPr/>
        </p:nvCxnSpPr>
        <p:spPr>
          <a:xfrm flipV="1">
            <a:off x="8329080" y="5796987"/>
            <a:ext cx="646916" cy="828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D1F3379B-0308-BB80-6A78-5D1B00DDACE7}"/>
              </a:ext>
            </a:extLst>
          </p:cNvPr>
          <p:cNvCxnSpPr/>
          <p:nvPr/>
        </p:nvCxnSpPr>
        <p:spPr>
          <a:xfrm flipH="1">
            <a:off x="5763921" y="1660339"/>
            <a:ext cx="1268350" cy="1548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BA2CE08A-EF25-6647-177B-681E91A14086}"/>
              </a:ext>
            </a:extLst>
          </p:cNvPr>
          <p:cNvCxnSpPr/>
          <p:nvPr/>
        </p:nvCxnSpPr>
        <p:spPr>
          <a:xfrm flipH="1" flipV="1">
            <a:off x="5797143" y="2160734"/>
            <a:ext cx="1291580" cy="813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8DE6D543-590D-F69D-4703-EE154C959C89}"/>
              </a:ext>
            </a:extLst>
          </p:cNvPr>
          <p:cNvCxnSpPr>
            <a:cxnSpLocks/>
          </p:cNvCxnSpPr>
          <p:nvPr/>
        </p:nvCxnSpPr>
        <p:spPr>
          <a:xfrm flipH="1">
            <a:off x="2238541" y="5405164"/>
            <a:ext cx="8648" cy="4918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DD87C9D0-931E-2B21-97F8-19A9B741C377}"/>
              </a:ext>
            </a:extLst>
          </p:cNvPr>
          <p:cNvCxnSpPr>
            <a:cxnSpLocks/>
          </p:cNvCxnSpPr>
          <p:nvPr/>
        </p:nvCxnSpPr>
        <p:spPr>
          <a:xfrm>
            <a:off x="2237485" y="3836962"/>
            <a:ext cx="1" cy="4132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2127588"/>
      </p:ext>
    </p:extLst>
  </p:cSld>
  <p:clrMapOvr>
    <a:masterClrMapping/>
  </p:clrMapOvr>
</p:sld>
</file>

<file path=ppt/theme/theme1.xml><?xml version="1.0" encoding="utf-8"?>
<a:theme xmlns:a="http://schemas.openxmlformats.org/drawingml/2006/main" name="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</TotalTime>
  <Words>135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Roboto</vt:lpstr>
      <vt:lpstr>Προσαρμοσμένη σχεδίαση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Stafylas Dimitris</cp:lastModifiedBy>
  <cp:revision>68</cp:revision>
  <cp:lastPrinted>2024-10-22T08:01:25Z</cp:lastPrinted>
  <dcterms:created xsi:type="dcterms:W3CDTF">2022-09-30T09:20:24Z</dcterms:created>
  <dcterms:modified xsi:type="dcterms:W3CDTF">2024-10-22T10:28:11Z</dcterms:modified>
</cp:coreProperties>
</file>