
<file path=[Content_Types].xml><?xml version="1.0" encoding="utf-8"?>
<Types xmlns="http://schemas.openxmlformats.org/package/2006/content-types">
  <Default Extension="png" ContentType="image/png"/>
  <Default Extension="jpeg" ContentType="image/jpeg"/>
  <Default Extension="mov" ContentType="video/unknown"/>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77" r:id="rId14"/>
    <p:sldId id="269" r:id="rId15"/>
    <p:sldId id="270" r:id="rId16"/>
    <p:sldId id="271" r:id="rId17"/>
    <p:sldId id="272" r:id="rId18"/>
    <p:sldId id="273" r:id="rId19"/>
    <p:sldId id="274" r:id="rId20"/>
    <p:sldId id="275" r:id="rId21"/>
    <p:sldId id="276" r:id="rId22"/>
    <p:sldId id="258" r:id="rId2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78" autoAdjust="0"/>
    <p:restoredTop sz="94660"/>
  </p:normalViewPr>
  <p:slideViewPr>
    <p:cSldViewPr snapToGrid="0">
      <p:cViewPr>
        <p:scale>
          <a:sx n="90" d="100"/>
          <a:sy n="90" d="100"/>
        </p:scale>
        <p:origin x="204" y="4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70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B5579DC-6D79-4350-95F6-00100965274A}" type="datetimeFigureOut">
              <a:rPr lang="el-GR" smtClean="0"/>
              <a:t>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2869299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B5579DC-6D79-4350-95F6-00100965274A}" type="datetimeFigureOut">
              <a:rPr lang="el-GR" smtClean="0"/>
              <a:t>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4272021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B5579DC-6D79-4350-95F6-00100965274A}" type="datetimeFigureOut">
              <a:rPr lang="el-GR" smtClean="0"/>
              <a:t>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943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0B5579DC-6D79-4350-95F6-00100965274A}" type="datetimeFigureOut">
              <a:rPr lang="el-GR" smtClean="0"/>
              <a:t>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103080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0B5579DC-6D79-4350-95F6-00100965274A}" type="datetimeFigureOut">
              <a:rPr lang="el-GR" smtClean="0"/>
              <a:t>1/2/2024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311857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0B5579DC-6D79-4350-95F6-00100965274A}" type="datetimeFigureOut">
              <a:rPr lang="el-GR" smtClean="0"/>
              <a:t>1/2/2024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139747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0B5579DC-6D79-4350-95F6-00100965274A}" type="datetimeFigureOut">
              <a:rPr lang="el-GR" smtClean="0"/>
              <a:t>1/2/2024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1116109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B5579DC-6D79-4350-95F6-00100965274A}" type="datetimeFigureOut">
              <a:rPr lang="el-GR" smtClean="0"/>
              <a:t>1/2/2024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310484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0B5579DC-6D79-4350-95F6-00100965274A}" type="datetimeFigureOut">
              <a:rPr lang="el-GR" smtClean="0"/>
              <a:t>1/2/2024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1140826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0B5579DC-6D79-4350-95F6-00100965274A}" type="datetimeFigureOut">
              <a:rPr lang="el-GR" smtClean="0"/>
              <a:t>1/2/2024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8F70ABE-CC95-4770-B8EF-ECE7EBE133B4}" type="slidenum">
              <a:rPr lang="el-GR" smtClean="0"/>
              <a:t>‹#›</a:t>
            </a:fld>
            <a:endParaRPr lang="el-GR"/>
          </a:p>
        </p:txBody>
      </p:sp>
    </p:spTree>
    <p:extLst>
      <p:ext uri="{BB962C8B-B14F-4D97-AF65-F5344CB8AC3E}">
        <p14:creationId xmlns:p14="http://schemas.microsoft.com/office/powerpoint/2010/main" val="1252678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579DC-6D79-4350-95F6-00100965274A}" type="datetimeFigureOut">
              <a:rPr lang="el-GR" smtClean="0"/>
              <a:t>1/2/2024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70ABE-CC95-4770-B8EF-ECE7EBE133B4}" type="slidenum">
              <a:rPr lang="el-GR" smtClean="0"/>
              <a:t>‹#›</a:t>
            </a:fld>
            <a:endParaRPr lang="el-GR"/>
          </a:p>
        </p:txBody>
      </p:sp>
      <p:pic>
        <p:nvPicPr>
          <p:cNvPr id="9" name="Picture 10" descr="Logo&#10;&#10;Description automatically generated">
            <a:extLst>
              <a:ext uri="{FF2B5EF4-FFF2-40B4-BE49-F238E27FC236}">
                <a16:creationId xmlns="" xmlns:a16="http://schemas.microsoft.com/office/drawing/2014/main" id="{FA412E12-6E32-8F4A-86CF-8D0AE4E221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38238" y="140645"/>
            <a:ext cx="2615562" cy="713224"/>
          </a:xfrm>
          <a:prstGeom prst="rect">
            <a:avLst/>
          </a:prstGeom>
        </p:spPr>
      </p:pic>
      <p:pic>
        <p:nvPicPr>
          <p:cNvPr id="11" name="Εικόνα 4">
            <a:extLst>
              <a:ext uri="{FF2B5EF4-FFF2-40B4-BE49-F238E27FC236}">
                <a16:creationId xmlns="" xmlns:a16="http://schemas.microsoft.com/office/drawing/2014/main" id="{1F0160CB-6995-B140-80C1-0F9A5DE6C8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2509" y="-886332"/>
            <a:ext cx="2923309" cy="2923309"/>
          </a:xfrm>
          <a:prstGeom prst="rect">
            <a:avLst/>
          </a:prstGeom>
        </p:spPr>
      </p:pic>
    </p:spTree>
    <p:extLst>
      <p:ext uri="{BB962C8B-B14F-4D97-AF65-F5344CB8AC3E}">
        <p14:creationId xmlns:p14="http://schemas.microsoft.com/office/powerpoint/2010/main" val="3107704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6">
            <a:extLst>
              <a:ext uri="{FF2B5EF4-FFF2-40B4-BE49-F238E27FC236}">
                <a16:creationId xmlns="" xmlns:a16="http://schemas.microsoft.com/office/drawing/2014/main" id="{6DEF3CC0-E84A-B246-97B0-EDF1917A2E92}"/>
              </a:ext>
            </a:extLst>
          </p:cNvPr>
          <p:cNvPicPr>
            <a:picLocks noChangeAspect="1"/>
          </p:cNvPicPr>
          <p:nvPr/>
        </p:nvPicPr>
        <p:blipFill rotWithShape="1">
          <a:blip r:embed="rId2">
            <a:extLst>
              <a:ext uri="{28A0092B-C50C-407E-A947-70E740481C1C}">
                <a14:useLocalDpi xmlns:a14="http://schemas.microsoft.com/office/drawing/2010/main" val="0"/>
              </a:ext>
            </a:extLst>
          </a:blip>
          <a:srcRect l="17770" r="17770"/>
          <a:stretch/>
        </p:blipFill>
        <p:spPr>
          <a:xfrm>
            <a:off x="-206432" y="1004906"/>
            <a:ext cx="12546117" cy="5920171"/>
          </a:xfrm>
          <a:prstGeom prst="rect">
            <a:avLst/>
          </a:prstGeom>
        </p:spPr>
      </p:pic>
      <p:sp>
        <p:nvSpPr>
          <p:cNvPr id="4" name="TextBox 3"/>
          <p:cNvSpPr txBox="1"/>
          <p:nvPr/>
        </p:nvSpPr>
        <p:spPr>
          <a:xfrm>
            <a:off x="2742420" y="2033262"/>
            <a:ext cx="6849487" cy="2123658"/>
          </a:xfrm>
          <a:prstGeom prst="rect">
            <a:avLst/>
          </a:prstGeom>
          <a:noFill/>
        </p:spPr>
        <p:txBody>
          <a:bodyPr wrap="square" rtlCol="0">
            <a:spAutoFit/>
          </a:bodyPr>
          <a:lstStyle/>
          <a:p>
            <a:pPr algn="ctr"/>
            <a:r>
              <a:rPr lang="en-GB" sz="4400" dirty="0">
                <a:solidFill>
                  <a:schemeClr val="bg1"/>
                </a:solidFill>
                <a:latin typeface="Arial" panose="020B0604020202020204" pitchFamily="34" charset="0"/>
                <a:cs typeface="Arial" panose="020B0604020202020204" pitchFamily="34" charset="0"/>
              </a:rPr>
              <a:t>What has changed in the examination of </a:t>
            </a:r>
            <a:r>
              <a:rPr lang="en-GB" sz="4400" dirty="0" smtClean="0">
                <a:solidFill>
                  <a:schemeClr val="bg1"/>
                </a:solidFill>
                <a:latin typeface="Arial" panose="020B0604020202020204" pitchFamily="34" charset="0"/>
                <a:cs typeface="Arial" panose="020B0604020202020204" pitchFamily="34" charset="0"/>
              </a:rPr>
              <a:t>trade marks</a:t>
            </a:r>
            <a:r>
              <a:rPr lang="en-GB" sz="4400" dirty="0">
                <a:solidFill>
                  <a:schemeClr val="bg1"/>
                </a:solidFill>
                <a:latin typeface="Arial" panose="020B0604020202020204" pitchFamily="34" charset="0"/>
                <a:cs typeface="Arial" panose="020B0604020202020204" pitchFamily="34" charset="0"/>
              </a:rPr>
              <a:t>?</a:t>
            </a:r>
          </a:p>
        </p:txBody>
      </p:sp>
      <p:sp>
        <p:nvSpPr>
          <p:cNvPr id="13" name="TextBox 12"/>
          <p:cNvSpPr txBox="1"/>
          <p:nvPr/>
        </p:nvSpPr>
        <p:spPr>
          <a:xfrm>
            <a:off x="7284697" y="6188656"/>
            <a:ext cx="1864426" cy="261610"/>
          </a:xfrm>
          <a:prstGeom prst="rect">
            <a:avLst/>
          </a:prstGeom>
          <a:noFill/>
        </p:spPr>
        <p:txBody>
          <a:bodyPr wrap="square" rtlCol="0">
            <a:spAutoFit/>
          </a:bodyPr>
          <a:lstStyle/>
          <a:p>
            <a:r>
              <a:rPr lang="en-GB" sz="1100" b="1">
                <a:solidFill>
                  <a:schemeClr val="bg1"/>
                </a:solidFill>
                <a:latin typeface="+mj-lt"/>
                <a:ea typeface="Murecho" panose="020B0003020204020204" pitchFamily="34" charset="-128"/>
                <a:cs typeface="Murecho" panose="020B0003020204020204" pitchFamily="34" charset="-128"/>
              </a:rPr>
              <a:t>www.obi.gr</a:t>
            </a:r>
          </a:p>
        </p:txBody>
      </p:sp>
      <p:sp>
        <p:nvSpPr>
          <p:cNvPr id="15" name="Ορθογώνιο 14"/>
          <p:cNvSpPr/>
          <p:nvPr/>
        </p:nvSpPr>
        <p:spPr>
          <a:xfrm>
            <a:off x="3886579" y="6070506"/>
            <a:ext cx="1069524" cy="507831"/>
          </a:xfrm>
          <a:prstGeom prst="rect">
            <a:avLst/>
          </a:prstGeom>
        </p:spPr>
        <p:txBody>
          <a:bodyPr wrap="none">
            <a:spAutoFit/>
          </a:bodyPr>
          <a:lstStyle/>
          <a:p>
            <a:pPr algn="ctr"/>
            <a:r>
              <a:rPr lang="en-GB" sz="900" b="1">
                <a:solidFill>
                  <a:schemeClr val="bg1"/>
                </a:solidFill>
                <a:latin typeface="+mj-lt"/>
              </a:rPr>
              <a:t>Τ.</a:t>
            </a:r>
            <a:r>
              <a:rPr lang="en-GB" sz="900">
                <a:solidFill>
                  <a:schemeClr val="bg1"/>
                </a:solidFill>
                <a:latin typeface="+mj-lt"/>
              </a:rPr>
              <a:t> 211 109 7917</a:t>
            </a:r>
          </a:p>
          <a:p>
            <a:pPr algn="ctr"/>
            <a:r>
              <a:rPr lang="en-GB" sz="900" b="1">
                <a:solidFill>
                  <a:schemeClr val="bg1"/>
                </a:solidFill>
                <a:latin typeface="+mj-lt"/>
                <a:ea typeface="Murecho" panose="020B0003020204020204" pitchFamily="34" charset="-128"/>
                <a:cs typeface="Murecho" panose="020B0003020204020204" pitchFamily="34" charset="-128"/>
              </a:rPr>
              <a:t>email:</a:t>
            </a:r>
            <a:r>
              <a:rPr lang="en-GB" sz="900">
                <a:solidFill>
                  <a:schemeClr val="bg1"/>
                </a:solidFill>
                <a:latin typeface="+mj-lt"/>
                <a:ea typeface="Murecho" panose="020B0003020204020204" pitchFamily="34" charset="-128"/>
                <a:cs typeface="Murecho" panose="020B0003020204020204" pitchFamily="34" charset="-128"/>
              </a:rPr>
              <a:t> info@obi.gr</a:t>
            </a:r>
          </a:p>
          <a:p>
            <a:pPr algn="ctr"/>
            <a:endParaRPr lang="el-GR" sz="900" dirty="0">
              <a:solidFill>
                <a:schemeClr val="bg1"/>
              </a:solidFill>
              <a:latin typeface="+mj-lt"/>
            </a:endParaRPr>
          </a:p>
        </p:txBody>
      </p:sp>
      <p:sp>
        <p:nvSpPr>
          <p:cNvPr id="16" name="Ορθογώνιο 15"/>
          <p:cNvSpPr/>
          <p:nvPr/>
        </p:nvSpPr>
        <p:spPr>
          <a:xfrm>
            <a:off x="5217428" y="6070506"/>
            <a:ext cx="1750800" cy="369332"/>
          </a:xfrm>
          <a:prstGeom prst="rect">
            <a:avLst/>
          </a:prstGeom>
        </p:spPr>
        <p:txBody>
          <a:bodyPr wrap="none">
            <a:spAutoFit/>
          </a:bodyPr>
          <a:lstStyle/>
          <a:p>
            <a:pPr algn="ctr"/>
            <a:r>
              <a:rPr lang="en-GB" sz="900">
                <a:solidFill>
                  <a:schemeClr val="bg1"/>
                </a:solidFill>
                <a:latin typeface="+mj-lt"/>
                <a:ea typeface="Murecho" panose="020B0003020204020204" pitchFamily="34" charset="-128"/>
                <a:cs typeface="Murecho" panose="020B0003020204020204" pitchFamily="34" charset="-128"/>
              </a:rPr>
              <a:t> G. Stavroulaki 5</a:t>
            </a:r>
          </a:p>
          <a:p>
            <a:pPr algn="ctr"/>
            <a:r>
              <a:rPr lang="en-GB" sz="900">
                <a:solidFill>
                  <a:schemeClr val="bg1"/>
                </a:solidFill>
                <a:latin typeface="+mj-lt"/>
                <a:ea typeface="Murecho" panose="020B0003020204020204" pitchFamily="34" charset="-128"/>
                <a:cs typeface="Murecho" panose="020B0003020204020204" pitchFamily="34" charset="-128"/>
              </a:rPr>
              <a:t> 151 25 Paradeisos Amarousiou</a:t>
            </a:r>
          </a:p>
        </p:txBody>
      </p:sp>
      <p:sp>
        <p:nvSpPr>
          <p:cNvPr id="7" name="TextBox 6">
            <a:extLst>
              <a:ext uri="{FF2B5EF4-FFF2-40B4-BE49-F238E27FC236}">
                <a16:creationId xmlns="" xmlns:a16="http://schemas.microsoft.com/office/drawing/2014/main" id="{C79C03CA-2F1A-2AF6-1098-CA92272A9ED1}"/>
              </a:ext>
            </a:extLst>
          </p:cNvPr>
          <p:cNvSpPr txBox="1"/>
          <p:nvPr/>
        </p:nvSpPr>
        <p:spPr>
          <a:xfrm>
            <a:off x="4587131" y="4785368"/>
            <a:ext cx="2961651" cy="646331"/>
          </a:xfrm>
          <a:prstGeom prst="rect">
            <a:avLst/>
          </a:prstGeom>
          <a:noFill/>
        </p:spPr>
        <p:txBody>
          <a:bodyPr wrap="square">
            <a:spAutoFit/>
          </a:bodyPr>
          <a:lstStyle/>
          <a:p>
            <a:pPr algn="ctr"/>
            <a:r>
              <a:rPr lang="en-GB" b="1" dirty="0">
                <a:solidFill>
                  <a:schemeClr val="bg1"/>
                </a:solidFill>
              </a:rPr>
              <a:t>DIMITRIOS GIAGTZIDIS</a:t>
            </a:r>
          </a:p>
          <a:p>
            <a:pPr algn="ctr"/>
            <a:r>
              <a:rPr lang="en-GB" b="1" dirty="0">
                <a:solidFill>
                  <a:schemeClr val="bg1"/>
                </a:solidFill>
              </a:rPr>
              <a:t>dgia@obi.gr</a:t>
            </a:r>
          </a:p>
        </p:txBody>
      </p:sp>
      <p:sp>
        <p:nvSpPr>
          <p:cNvPr id="10" name="TextBox 9">
            <a:extLst>
              <a:ext uri="{FF2B5EF4-FFF2-40B4-BE49-F238E27FC236}">
                <a16:creationId xmlns="" xmlns:a16="http://schemas.microsoft.com/office/drawing/2014/main" id="{A2B0683B-3092-4C0C-CD1E-0A608F4EFFD0}"/>
              </a:ext>
            </a:extLst>
          </p:cNvPr>
          <p:cNvSpPr txBox="1"/>
          <p:nvPr/>
        </p:nvSpPr>
        <p:spPr>
          <a:xfrm>
            <a:off x="3019325" y="4023819"/>
            <a:ext cx="6094602" cy="830997"/>
          </a:xfrm>
          <a:prstGeom prst="rect">
            <a:avLst/>
          </a:prstGeom>
          <a:noFill/>
        </p:spPr>
        <p:txBody>
          <a:bodyPr wrap="square">
            <a:spAutoFit/>
          </a:bodyPr>
          <a:lstStyle/>
          <a:p>
            <a:pPr algn="ctr"/>
            <a:r>
              <a:rPr lang="en-GB" sz="2400" b="1" i="1" dirty="0">
                <a:solidFill>
                  <a:schemeClr val="bg1"/>
                </a:solidFill>
                <a:latin typeface="Arial" panose="020B0604020202020204" pitchFamily="34" charset="0"/>
                <a:cs typeface="Arial" panose="020B0604020202020204" pitchFamily="34" charset="0"/>
              </a:rPr>
              <a:t>WEBINAR </a:t>
            </a:r>
          </a:p>
          <a:p>
            <a:pPr algn="ctr"/>
            <a:r>
              <a:rPr lang="en-GB" sz="2400" b="1" i="1" dirty="0">
                <a:solidFill>
                  <a:schemeClr val="bg1"/>
                </a:solidFill>
                <a:latin typeface="Arial" panose="020B0604020202020204" pitchFamily="34" charset="0"/>
                <a:cs typeface="Arial" panose="020B0604020202020204" pitchFamily="34" charset="0"/>
              </a:rPr>
              <a:t>07/12/2023  </a:t>
            </a:r>
          </a:p>
        </p:txBody>
      </p:sp>
    </p:spTree>
    <p:extLst>
      <p:ext uri="{BB962C8B-B14F-4D97-AF65-F5344CB8AC3E}">
        <p14:creationId xmlns:p14="http://schemas.microsoft.com/office/powerpoint/2010/main" val="2183896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 xmlns:a16="http://schemas.microsoft.com/office/drawing/2014/main" id="{CFD1B9E8-3017-BC62-87A6-DBD9C705DE83}"/>
              </a:ext>
            </a:extLst>
          </p:cNvPr>
          <p:cNvSpPr>
            <a:spLocks noGrp="1"/>
          </p:cNvSpPr>
          <p:nvPr>
            <p:ph idx="1"/>
          </p:nvPr>
        </p:nvSpPr>
        <p:spPr>
          <a:xfrm>
            <a:off x="838200" y="1602297"/>
            <a:ext cx="10515600" cy="4574666"/>
          </a:xfrm>
        </p:spPr>
        <p:txBody>
          <a:bodyPr>
            <a:normAutofit fontScale="97500"/>
          </a:bodyPr>
          <a:lstStyle/>
          <a:p>
            <a:pPr marL="0" indent="0" algn="ctr">
              <a:buNone/>
            </a:pPr>
            <a:r>
              <a:rPr lang="en-GB" b="1" i="1">
                <a:solidFill>
                  <a:srgbClr val="0070C0"/>
                </a:solidFill>
                <a:latin typeface="Arial" panose="020B0604020202020204" pitchFamily="34" charset="0"/>
                <a:cs typeface="Arial" panose="020B0604020202020204" pitchFamily="34" charset="0"/>
              </a:rPr>
              <a:t>AUDIOVISUAL MARK</a:t>
            </a:r>
            <a:r>
              <a:rPr lang="en-GB" sz="2400" b="1" i="1">
                <a:solidFill>
                  <a:srgbClr val="0070C0"/>
                </a:solidFill>
                <a:latin typeface="Arial" panose="020B0604020202020204" pitchFamily="34" charset="0"/>
                <a:cs typeface="Arial" panose="020B0604020202020204" pitchFamily="34" charset="0"/>
              </a:rPr>
              <a:t> (</a:t>
            </a:r>
            <a:r>
              <a:rPr lang="en-GB" sz="2900" b="1" i="1">
                <a:solidFill>
                  <a:srgbClr val="0070C0"/>
                </a:solidFill>
                <a:latin typeface="Arial" panose="020B0604020202020204" pitchFamily="34" charset="0"/>
                <a:cs typeface="Arial" panose="020B0604020202020204" pitchFamily="34" charset="0"/>
              </a:rPr>
              <a:t>MP4 (max 20 Mb)) NEW</a:t>
            </a:r>
          </a:p>
        </p:txBody>
      </p:sp>
      <p:pic>
        <p:nvPicPr>
          <p:cNvPr id="7" name="UB2V7J5SX5HSOT2UA6C4K4UFFRCRFIS7WPDJCS5A4NBRWNXHC3RYMOJBOKEUZSLSAL4OYYHBTH7X4">
            <a:hlinkClick r:id="" action="ppaction://media"/>
            <a:extLst>
              <a:ext uri="{FF2B5EF4-FFF2-40B4-BE49-F238E27FC236}">
                <a16:creationId xmlns="" xmlns:a16="http://schemas.microsoft.com/office/drawing/2014/main" id="{C0F3FC46-AB41-1213-0E33-88A30DB6E2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28020" y="2660676"/>
            <a:ext cx="3384376" cy="2736304"/>
          </a:xfrm>
          <a:prstGeom prst="rect">
            <a:avLst/>
          </a:prstGeom>
        </p:spPr>
      </p:pic>
    </p:spTree>
    <p:extLst>
      <p:ext uri="{BB962C8B-B14F-4D97-AF65-F5344CB8AC3E}">
        <p14:creationId xmlns:p14="http://schemas.microsoft.com/office/powerpoint/2010/main" val="1055976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42B1EA2-C19B-304B-1A56-F3C835A76DF4}"/>
              </a:ext>
            </a:extLst>
          </p:cNvPr>
          <p:cNvSpPr>
            <a:spLocks noGrp="1"/>
          </p:cNvSpPr>
          <p:nvPr>
            <p:ph idx="1"/>
          </p:nvPr>
        </p:nvSpPr>
        <p:spPr>
          <a:xfrm>
            <a:off x="838200" y="1475400"/>
            <a:ext cx="10515600" cy="5002504"/>
          </a:xfrm>
        </p:spPr>
        <p:txBody>
          <a:bodyPr/>
          <a:lstStyle/>
          <a:p>
            <a:pPr marL="0" indent="0">
              <a:buNone/>
            </a:pPr>
            <a:r>
              <a:rPr lang="en-GB" sz="2800" b="1" i="1">
                <a:solidFill>
                  <a:srgbClr val="0070C0"/>
                </a:solidFill>
                <a:latin typeface="Arial" panose="020B0604020202020204" pitchFamily="34" charset="0"/>
                <a:cs typeface="Arial" panose="020B0604020202020204" pitchFamily="34" charset="0"/>
              </a:rPr>
              <a:t>HOLOGRAM MARK [JPEG, MP4 (maximum 20 Mb)] NEW</a:t>
            </a:r>
          </a:p>
        </p:txBody>
      </p:sp>
      <p:pic>
        <p:nvPicPr>
          <p:cNvPr id="5" name="Εικόνα 5">
            <a:extLst>
              <a:ext uri="{FF2B5EF4-FFF2-40B4-BE49-F238E27FC236}">
                <a16:creationId xmlns="" xmlns:a16="http://schemas.microsoft.com/office/drawing/2014/main" id="{F8BE2D10-4770-311A-6111-D58D5A786471}"/>
              </a:ext>
            </a:extLst>
          </p:cNvPr>
          <p:cNvPicPr>
            <a:picLocks noChangeAspect="1"/>
          </p:cNvPicPr>
          <p:nvPr/>
        </p:nvPicPr>
        <p:blipFill>
          <a:blip r:embed="rId4"/>
          <a:stretch>
            <a:fillRect/>
          </a:stretch>
        </p:blipFill>
        <p:spPr>
          <a:xfrm>
            <a:off x="1350489" y="2460027"/>
            <a:ext cx="2143125" cy="2088232"/>
          </a:xfrm>
          <a:prstGeom prst="rect">
            <a:avLst/>
          </a:prstGeom>
        </p:spPr>
      </p:pic>
      <p:pic>
        <p:nvPicPr>
          <p:cNvPr id="6" name="Εικόνα 6">
            <a:extLst>
              <a:ext uri="{FF2B5EF4-FFF2-40B4-BE49-F238E27FC236}">
                <a16:creationId xmlns="" xmlns:a16="http://schemas.microsoft.com/office/drawing/2014/main" id="{CF9F5487-116B-390A-41BA-BD7F6EB902AB}"/>
              </a:ext>
            </a:extLst>
          </p:cNvPr>
          <p:cNvPicPr>
            <a:picLocks noChangeAspect="1"/>
          </p:cNvPicPr>
          <p:nvPr/>
        </p:nvPicPr>
        <p:blipFill>
          <a:blip r:embed="rId5"/>
          <a:stretch>
            <a:fillRect/>
          </a:stretch>
        </p:blipFill>
        <p:spPr>
          <a:xfrm>
            <a:off x="4654296" y="2287470"/>
            <a:ext cx="2432304" cy="2370004"/>
          </a:xfrm>
          <a:prstGeom prst="rect">
            <a:avLst/>
          </a:prstGeom>
        </p:spPr>
      </p:pic>
      <p:pic>
        <p:nvPicPr>
          <p:cNvPr id="7" name="UB2V7J5SX5HSOT2UA6C4K4UFFQVFKV4NTW7FSESSMF22MDIHHWZ7NDB6VENU223ZTFHB3BEO3SPH4">
            <a:hlinkClick r:id="" action="ppaction://media"/>
            <a:extLst>
              <a:ext uri="{FF2B5EF4-FFF2-40B4-BE49-F238E27FC236}">
                <a16:creationId xmlns="" xmlns:a16="http://schemas.microsoft.com/office/drawing/2014/main" id="{8FA1F432-95F8-38C7-9CFA-DF7CFA57A5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85347" y="2264333"/>
            <a:ext cx="2654251" cy="3088060"/>
          </a:xfrm>
          <a:prstGeom prst="rect">
            <a:avLst/>
          </a:prstGeom>
        </p:spPr>
      </p:pic>
    </p:spTree>
    <p:extLst>
      <p:ext uri="{BB962C8B-B14F-4D97-AF65-F5344CB8AC3E}">
        <p14:creationId xmlns:p14="http://schemas.microsoft.com/office/powerpoint/2010/main" val="2624533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50B64F5-5277-6368-AA3A-A5DBF9EBEB8F}"/>
              </a:ext>
            </a:extLst>
          </p:cNvPr>
          <p:cNvSpPr>
            <a:spLocks noGrp="1"/>
          </p:cNvSpPr>
          <p:nvPr>
            <p:ph idx="1"/>
          </p:nvPr>
        </p:nvSpPr>
        <p:spPr>
          <a:xfrm>
            <a:off x="737593" y="978387"/>
            <a:ext cx="10763774" cy="5406387"/>
          </a:xfrm>
        </p:spPr>
        <p:txBody>
          <a:bodyPr>
            <a:normAutofit fontScale="32500" lnSpcReduction="20000"/>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GB" sz="7400" dirty="0"/>
              <a:t>The Front Office checks: </a:t>
            </a:r>
            <a:r>
              <a:rPr kumimoji="0" lang="en-GB" sz="7400" b="0" i="0" u="none" strike="noStrike" cap="none" normalizeH="0" baseline="0" noProof="0" dirty="0">
                <a:ln>
                  <a:noFill/>
                </a:ln>
                <a:uLnTx/>
                <a:uFillTx/>
                <a:ea typeface="+mn-ea"/>
                <a:cs typeface="+mn-cs"/>
              </a:rPr>
              <a:t> </a:t>
            </a:r>
          </a:p>
          <a:p>
            <a:pPr marR="0" lvl="0" algn="just" defTabSz="457200" rtl="0" eaLnBrk="1" fontAlgn="auto" latinLnBrk="0" hangingPunct="1">
              <a:lnSpc>
                <a:spcPct val="100000"/>
              </a:lnSpc>
              <a:spcBef>
                <a:spcPts val="0"/>
              </a:spcBef>
              <a:spcAft>
                <a:spcPts val="0"/>
              </a:spcAft>
              <a:buClr>
                <a:schemeClr val="accent1">
                  <a:lumMod val="75000"/>
                </a:schemeClr>
              </a:buClr>
              <a:buSzTx/>
              <a:tabLst/>
              <a:defRPr/>
            </a:pPr>
            <a:r>
              <a:rPr kumimoji="0" lang="en-GB" sz="7400" i="0" u="none" strike="noStrike" cap="none" normalizeH="0" baseline="0" noProof="0" dirty="0">
                <a:ln>
                  <a:noFill/>
                </a:ln>
                <a:uLnTx/>
                <a:uFillTx/>
                <a:ea typeface="+mn-ea"/>
                <a:cs typeface="+mn-cs"/>
              </a:rPr>
              <a:t>the representation of the new </a:t>
            </a:r>
            <a:r>
              <a:rPr kumimoji="0" lang="en-GB" sz="7400" i="0" u="none" strike="noStrike" cap="none" normalizeH="0" baseline="0" noProof="0" dirty="0" smtClean="0">
                <a:ln>
                  <a:noFill/>
                </a:ln>
                <a:uLnTx/>
                <a:uFillTx/>
                <a:ea typeface="+mn-ea"/>
                <a:cs typeface="+mn-cs"/>
              </a:rPr>
              <a:t>trade mark </a:t>
            </a:r>
            <a:r>
              <a:rPr kumimoji="0" lang="en-GB" sz="7400" i="0" u="none" strike="noStrike" cap="none" normalizeH="0" baseline="0" noProof="0" dirty="0">
                <a:ln>
                  <a:noFill/>
                </a:ln>
                <a:uLnTx/>
                <a:uFillTx/>
                <a:ea typeface="+mn-ea"/>
                <a:cs typeface="+mn-cs"/>
              </a:rPr>
              <a:t>in the relevant files in conjunction with its description in the application (the description is not contrary to the representation of the </a:t>
            </a:r>
            <a:r>
              <a:rPr kumimoji="0" lang="en-GB" sz="7400" i="0" u="none" strike="noStrike" cap="none" normalizeH="0" baseline="0" noProof="0" dirty="0" smtClean="0">
                <a:ln>
                  <a:noFill/>
                </a:ln>
                <a:uLnTx/>
                <a:uFillTx/>
                <a:ea typeface="+mn-ea"/>
                <a:cs typeface="+mn-cs"/>
              </a:rPr>
              <a:t>trade mark </a:t>
            </a:r>
            <a:r>
              <a:rPr kumimoji="0" lang="en-GB" sz="7400" i="0" u="none" strike="noStrike" cap="none" normalizeH="0" baseline="0" noProof="0" dirty="0">
                <a:ln>
                  <a:noFill/>
                </a:ln>
                <a:uLnTx/>
                <a:uFillTx/>
                <a:ea typeface="+mn-ea"/>
                <a:cs typeface="+mn-cs"/>
              </a:rPr>
              <a:t>nor the extend its scope)</a:t>
            </a:r>
          </a:p>
          <a:p>
            <a:pPr marR="0" lvl="0" algn="just" defTabSz="457200" rtl="0" eaLnBrk="1" fontAlgn="auto" latinLnBrk="0" hangingPunct="1">
              <a:lnSpc>
                <a:spcPct val="100000"/>
              </a:lnSpc>
              <a:spcBef>
                <a:spcPts val="0"/>
              </a:spcBef>
              <a:spcAft>
                <a:spcPts val="0"/>
              </a:spcAft>
              <a:buClr>
                <a:schemeClr val="accent1">
                  <a:lumMod val="75000"/>
                </a:schemeClr>
              </a:buClr>
              <a:buSzTx/>
              <a:tabLst/>
              <a:defRPr/>
            </a:pPr>
            <a:r>
              <a:rPr lang="en-GB" sz="7400" dirty="0"/>
              <a:t>provided</a:t>
            </a:r>
            <a:r>
              <a:rPr kumimoji="0" lang="en-GB" sz="7400" b="0" i="0" u="none" strike="noStrike" cap="none" normalizeH="0" baseline="0" noProof="0" dirty="0">
                <a:ln>
                  <a:noFill/>
                </a:ln>
                <a:uLnTx/>
                <a:uFillTx/>
                <a:ea typeface="+mn-ea"/>
                <a:cs typeface="+mn-cs"/>
              </a:rPr>
              <a:t> that the technical specifications for registration are met </a:t>
            </a:r>
          </a:p>
          <a:p>
            <a:pPr marL="0" marR="0" lvl="0" indent="0" algn="just" defTabSz="457200" rtl="0" eaLnBrk="1" fontAlgn="auto" latinLnBrk="0" hangingPunct="1">
              <a:lnSpc>
                <a:spcPct val="100000"/>
              </a:lnSpc>
              <a:spcBef>
                <a:spcPts val="0"/>
              </a:spcBef>
              <a:spcAft>
                <a:spcPts val="0"/>
              </a:spcAft>
              <a:buClrTx/>
              <a:buSzTx/>
              <a:buNone/>
              <a:tabLst/>
              <a:defRPr/>
            </a:pPr>
            <a:endParaRPr kumimoji="0" lang="el-GR" sz="7400" b="0" i="0" u="none" strike="noStrike" kern="1200" cap="none" spc="0" normalizeH="0" baseline="0" noProof="0" dirty="0">
              <a:ln>
                <a:noFill/>
              </a:ln>
              <a:effectLst/>
              <a:uLnTx/>
              <a:uFillTx/>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7400" b="1" i="0" u="none" strike="noStrike" cap="none" normalizeH="0" baseline="0" noProof="0" dirty="0">
                <a:ln>
                  <a:noFill/>
                </a:ln>
                <a:uLnTx/>
                <a:uFillTx/>
                <a:ea typeface="+mn-ea"/>
                <a:cs typeface="+mn-cs"/>
              </a:rPr>
              <a:t>3D</a:t>
            </a:r>
            <a:r>
              <a:rPr kumimoji="0" lang="en-GB" sz="7400" b="0" i="0" u="none" strike="noStrike" cap="none" normalizeH="0" baseline="0" noProof="0" dirty="0">
                <a:ln>
                  <a:noFill/>
                </a:ln>
                <a:uLnTx/>
                <a:uFillTx/>
                <a:ea typeface="+mn-ea"/>
                <a:cs typeface="+mn-cs"/>
              </a:rPr>
              <a:t>: OBJ, STL and X3D images, max 20 MB</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7400" b="1" i="0" u="none" strike="noStrike" cap="none" normalizeH="0" baseline="0" noProof="0" dirty="0">
                <a:ln>
                  <a:noFill/>
                </a:ln>
                <a:uLnTx/>
                <a:uFillTx/>
                <a:ea typeface="+mn-ea"/>
                <a:cs typeface="+mn-cs"/>
              </a:rPr>
              <a:t>Position:  </a:t>
            </a:r>
            <a:r>
              <a:rPr kumimoji="0" lang="en-GB" sz="7400" b="0" i="0" u="none" strike="noStrike" cap="none" normalizeH="0" baseline="0" noProof="0" dirty="0">
                <a:ln>
                  <a:noFill/>
                </a:ln>
                <a:uLnTx/>
                <a:uFillTx/>
                <a:ea typeface="+mn-ea"/>
                <a:cs typeface="+mn-cs"/>
              </a:rPr>
              <a:t>JPEG file or a single A4 sheet of paper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7400" b="1" i="0" u="none" strike="noStrike" cap="none" normalizeH="0" baseline="0" noProof="0" dirty="0">
                <a:ln>
                  <a:noFill/>
                </a:ln>
                <a:uLnTx/>
                <a:uFillTx/>
                <a:ea typeface="+mn-ea"/>
                <a:cs typeface="+mn-cs"/>
              </a:rPr>
              <a:t>Pattern:  </a:t>
            </a:r>
            <a:r>
              <a:rPr kumimoji="0" lang="en-GB" sz="7400" b="0" i="0" u="none" strike="noStrike" cap="none" normalizeH="0" baseline="0" noProof="0" dirty="0">
                <a:ln>
                  <a:noFill/>
                </a:ln>
                <a:uLnTx/>
                <a:uFillTx/>
                <a:ea typeface="+mn-ea"/>
                <a:cs typeface="+mn-cs"/>
              </a:rPr>
              <a:t>JPEG file or a single A4 sheet of paper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l-GR" sz="7400" b="0" i="0" u="none" strike="noStrike" kern="1200" cap="none" spc="0" normalizeH="0" baseline="0" noProof="0" dirty="0">
              <a:ln>
                <a:noFill/>
              </a:ln>
              <a:effectLst/>
              <a:uLnTx/>
              <a:uFillTx/>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7400" b="1" i="1" dirty="0"/>
              <a:t>NEW</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7400" b="1" i="0" u="none" strike="noStrike" cap="none" normalizeH="0" baseline="0" noProof="0" dirty="0">
                <a:ln>
                  <a:noFill/>
                </a:ln>
                <a:uLnTx/>
                <a:uFillTx/>
                <a:ea typeface="+mn-ea"/>
                <a:cs typeface="+mn-cs"/>
              </a:rPr>
              <a:t>Sound:  </a:t>
            </a:r>
            <a:r>
              <a:rPr kumimoji="0" lang="en-GB" sz="7400" b="0" i="0" u="none" strike="noStrike" cap="none" normalizeH="0" baseline="0" noProof="0" dirty="0">
                <a:ln>
                  <a:noFill/>
                </a:ln>
                <a:uLnTx/>
                <a:uFillTx/>
                <a:ea typeface="+mn-ea"/>
                <a:cs typeface="+mn-cs"/>
              </a:rPr>
              <a:t>ΜΡ3  max 2 ΜΒ, AUDIO/MPEG, WAVE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7400" b="1" i="0" u="none" strike="noStrike" cap="none" normalizeH="0" baseline="0" noProof="0" dirty="0">
                <a:ln>
                  <a:noFill/>
                </a:ln>
                <a:uLnTx/>
                <a:uFillTx/>
                <a:ea typeface="+mn-ea"/>
                <a:cs typeface="+mn-cs"/>
              </a:rPr>
              <a:t>Motion: </a:t>
            </a:r>
            <a:r>
              <a:rPr kumimoji="0" lang="en-GB" sz="7400" b="0" i="0" u="none" strike="noStrike" cap="none" normalizeH="0" baseline="0" noProof="0" dirty="0">
                <a:ln>
                  <a:noFill/>
                </a:ln>
                <a:uLnTx/>
                <a:uFillTx/>
                <a:ea typeface="+mn-ea"/>
                <a:cs typeface="+mn-cs"/>
              </a:rPr>
              <a:t>MP4 video max 8000 Kbps (kilobyte /sec) and 20 MB, JPEG/PJPEG (graphics)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7400" b="1" i="0" u="none" strike="noStrike" cap="none" normalizeH="0" baseline="0" noProof="0" dirty="0">
                <a:ln>
                  <a:noFill/>
                </a:ln>
                <a:uLnTx/>
                <a:uFillTx/>
                <a:ea typeface="+mn-ea"/>
                <a:cs typeface="+mn-cs"/>
              </a:rPr>
              <a:t>Multimedia:</a:t>
            </a:r>
            <a:r>
              <a:rPr kumimoji="0" lang="en-GB" sz="7400" b="0" i="0" u="none" strike="noStrike" cap="none" normalizeH="0" baseline="0" noProof="0" dirty="0">
                <a:ln>
                  <a:noFill/>
                </a:ln>
                <a:uLnTx/>
                <a:uFillTx/>
                <a:ea typeface="+mn-ea"/>
                <a:cs typeface="+mn-cs"/>
              </a:rPr>
              <a:t> MP4 max 8000 Kbps and 20 MB</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7400" b="1" i="0" u="none" strike="noStrike" cap="none" normalizeH="0" baseline="0" noProof="0" dirty="0">
                <a:ln>
                  <a:noFill/>
                </a:ln>
                <a:uLnTx/>
                <a:uFillTx/>
                <a:ea typeface="+mn-ea"/>
                <a:cs typeface="+mn-cs"/>
              </a:rPr>
              <a:t>Hologram: </a:t>
            </a:r>
            <a:r>
              <a:rPr kumimoji="0" lang="en-GB" sz="7400" b="0" i="0" u="none" strike="noStrike" cap="none" normalizeH="0" baseline="0" noProof="0" dirty="0">
                <a:ln>
                  <a:noFill/>
                </a:ln>
                <a:uLnTx/>
                <a:uFillTx/>
                <a:ea typeface="+mn-ea"/>
                <a:cs typeface="+mn-cs"/>
              </a:rPr>
              <a:t>MP4 max 8000 Kbps and 20 MB, JPEG/PJPEG (graphics)</a:t>
            </a:r>
          </a:p>
          <a:p>
            <a:pPr marL="0" indent="0" algn="just" defTabSz="457200">
              <a:lnSpc>
                <a:spcPct val="100000"/>
              </a:lnSpc>
              <a:spcBef>
                <a:spcPts val="0"/>
              </a:spcBef>
              <a:buNone/>
              <a:defRPr/>
            </a:pPr>
            <a:r>
              <a:rPr lang="en-GB" sz="4900" dirty="0"/>
              <a:t>New types of </a:t>
            </a:r>
            <a:r>
              <a:rPr lang="en-GB" sz="4900" dirty="0" smtClean="0"/>
              <a:t>trade marks </a:t>
            </a:r>
            <a:r>
              <a:rPr lang="en-GB" sz="4900" dirty="0"/>
              <a:t>with the relevant files in conjunction with their description in the application in terms of technical specifications for the application: </a:t>
            </a:r>
          </a:p>
          <a:p>
            <a:pPr>
              <a:buClr>
                <a:schemeClr val="accent1">
                  <a:lumMod val="75000"/>
                </a:schemeClr>
              </a:buClr>
            </a:pPr>
            <a:r>
              <a:rPr lang="en-GB" sz="4900" dirty="0"/>
              <a:t>The Front Office checks a. the representation of a new type of </a:t>
            </a:r>
            <a:r>
              <a:rPr lang="en-GB" sz="4900" dirty="0" smtClean="0"/>
              <a:t>trade mark </a:t>
            </a:r>
            <a:r>
              <a:rPr lang="en-GB" sz="4900" dirty="0"/>
              <a:t>in the relevant files in conjunction with its description in the application statement, b. whether technical specifications are </a:t>
            </a:r>
            <a:r>
              <a:rPr lang="en-GB" sz="4900" dirty="0" smtClean="0"/>
              <a:t>met</a:t>
            </a:r>
            <a:endParaRPr lang="en-GB" sz="4900" dirty="0"/>
          </a:p>
          <a:p>
            <a:endParaRPr lang="en-US" sz="3100" dirty="0"/>
          </a:p>
        </p:txBody>
      </p:sp>
    </p:spTree>
    <p:extLst>
      <p:ext uri="{BB962C8B-B14F-4D97-AF65-F5344CB8AC3E}">
        <p14:creationId xmlns:p14="http://schemas.microsoft.com/office/powerpoint/2010/main" val="2322171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21652" y="1260536"/>
            <a:ext cx="10931703" cy="1848424"/>
          </a:xfrm>
        </p:spPr>
        <p:txBody>
          <a:bodyPr/>
          <a:lstStyle/>
          <a:p>
            <a:pPr marL="0" lvl="0" indent="0" algn="just">
              <a:lnSpc>
                <a:spcPct val="100000"/>
              </a:lnSpc>
              <a:spcBef>
                <a:spcPts val="0"/>
              </a:spcBef>
              <a:buNone/>
            </a:pPr>
            <a:r>
              <a:rPr lang="en-GB" sz="2400" dirty="0">
                <a:solidFill>
                  <a:prstClr val="black"/>
                </a:solidFill>
              </a:rPr>
              <a:t>3. The result of the assessment of new types of </a:t>
            </a:r>
            <a:r>
              <a:rPr lang="en-GB" sz="2400" dirty="0" smtClean="0">
                <a:solidFill>
                  <a:prstClr val="black"/>
                </a:solidFill>
              </a:rPr>
              <a:t>trade marks </a:t>
            </a:r>
            <a:r>
              <a:rPr lang="en-GB" sz="2400" dirty="0">
                <a:solidFill>
                  <a:prstClr val="black"/>
                </a:solidFill>
              </a:rPr>
              <a:t>regarding absolute grounds of refusal should be the same as for graphic representation </a:t>
            </a:r>
            <a:r>
              <a:rPr lang="en-GB" sz="2400" dirty="0" smtClean="0">
                <a:solidFill>
                  <a:prstClr val="black"/>
                </a:solidFill>
              </a:rPr>
              <a:t>trade marks</a:t>
            </a:r>
            <a:r>
              <a:rPr lang="en-GB" sz="2400" dirty="0">
                <a:solidFill>
                  <a:prstClr val="black"/>
                </a:solidFill>
              </a:rPr>
              <a:t>. </a:t>
            </a:r>
          </a:p>
          <a:p>
            <a:pPr marL="0" indent="0" algn="ctr">
              <a:buNone/>
            </a:pPr>
            <a:r>
              <a:rPr lang="en-GB" sz="2400" dirty="0">
                <a:solidFill>
                  <a:srgbClr val="FF0000"/>
                </a:solidFill>
              </a:rPr>
              <a:t>Sound marks - Motion Marks - Multimedia Marks - Hologram Marks</a:t>
            </a:r>
          </a:p>
          <a:p>
            <a:pPr marL="0" indent="0" algn="ctr">
              <a:buNone/>
            </a:pPr>
            <a:r>
              <a:rPr lang="en-GB" sz="2400" dirty="0"/>
              <a:t>are evaluated with respect to </a:t>
            </a:r>
          </a:p>
        </p:txBody>
      </p:sp>
      <p:pic>
        <p:nvPicPr>
          <p:cNvPr id="2" name="Picture 1">
            <a:extLst>
              <a:ext uri="{FF2B5EF4-FFF2-40B4-BE49-F238E27FC236}">
                <a16:creationId xmlns="" xmlns:a16="http://schemas.microsoft.com/office/drawing/2014/main" id="{7FE3E6EF-99DC-C040-BC7A-CEC52CCED0B7}"/>
              </a:ext>
            </a:extLst>
          </p:cNvPr>
          <p:cNvPicPr>
            <a:picLocks noChangeAspect="1"/>
          </p:cNvPicPr>
          <p:nvPr/>
        </p:nvPicPr>
        <p:blipFill>
          <a:blip r:embed="rId2"/>
          <a:stretch>
            <a:fillRect/>
          </a:stretch>
        </p:blipFill>
        <p:spPr>
          <a:xfrm>
            <a:off x="5203749" y="3913632"/>
            <a:ext cx="1779219" cy="1779219"/>
          </a:xfrm>
          <a:prstGeom prst="rect">
            <a:avLst/>
          </a:prstGeom>
        </p:spPr>
      </p:pic>
      <p:sp>
        <p:nvSpPr>
          <p:cNvPr id="6" name="Θέση περιεχομένου 2">
            <a:extLst>
              <a:ext uri="{FF2B5EF4-FFF2-40B4-BE49-F238E27FC236}">
                <a16:creationId xmlns="" xmlns:a16="http://schemas.microsoft.com/office/drawing/2014/main" id="{4948ABE6-287C-8A48-A9B6-9B1DB5960297}"/>
              </a:ext>
            </a:extLst>
          </p:cNvPr>
          <p:cNvSpPr txBox="1">
            <a:spLocks/>
          </p:cNvSpPr>
          <p:nvPr/>
        </p:nvSpPr>
        <p:spPr>
          <a:xfrm>
            <a:off x="3297937" y="3273552"/>
            <a:ext cx="2746247" cy="5029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None/>
            </a:pPr>
            <a:r>
              <a:rPr lang="en-GB" sz="1600"/>
              <a:t>Their distinctive character (art. 4 par. 1b)</a:t>
            </a:r>
          </a:p>
        </p:txBody>
      </p:sp>
      <p:sp>
        <p:nvSpPr>
          <p:cNvPr id="7" name="Θέση περιεχομένου 2">
            <a:extLst>
              <a:ext uri="{FF2B5EF4-FFF2-40B4-BE49-F238E27FC236}">
                <a16:creationId xmlns="" xmlns:a16="http://schemas.microsoft.com/office/drawing/2014/main" id="{BFDF702E-3FF3-6D43-B0FC-C1CC85DED274}"/>
              </a:ext>
            </a:extLst>
          </p:cNvPr>
          <p:cNvSpPr txBox="1">
            <a:spLocks/>
          </p:cNvSpPr>
          <p:nvPr/>
        </p:nvSpPr>
        <p:spPr>
          <a:xfrm>
            <a:off x="6105145" y="3273552"/>
            <a:ext cx="2289048" cy="5029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600"/>
              <a:t>Their clarity &amp; precision (art. 4 par. 1a)</a:t>
            </a:r>
          </a:p>
        </p:txBody>
      </p:sp>
      <p:sp>
        <p:nvSpPr>
          <p:cNvPr id="8" name="Θέση περιεχομένου 2">
            <a:extLst>
              <a:ext uri="{FF2B5EF4-FFF2-40B4-BE49-F238E27FC236}">
                <a16:creationId xmlns="" xmlns:a16="http://schemas.microsoft.com/office/drawing/2014/main" id="{8F57E085-DE69-5C4F-92E5-04A88233B45B}"/>
              </a:ext>
            </a:extLst>
          </p:cNvPr>
          <p:cNvSpPr txBox="1">
            <a:spLocks/>
          </p:cNvSpPr>
          <p:nvPr/>
        </p:nvSpPr>
        <p:spPr>
          <a:xfrm>
            <a:off x="4806696" y="5852160"/>
            <a:ext cx="2581656" cy="502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600"/>
              <a:t>Their distinctive character (art. 4 par. 1b)</a:t>
            </a:r>
          </a:p>
        </p:txBody>
      </p:sp>
    </p:spTree>
    <p:extLst>
      <p:ext uri="{BB962C8B-B14F-4D97-AF65-F5344CB8AC3E}">
        <p14:creationId xmlns:p14="http://schemas.microsoft.com/office/powerpoint/2010/main" val="435658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B4B4245-1B6F-8B19-5FB7-7D9A7A9E274A}"/>
              </a:ext>
            </a:extLst>
          </p:cNvPr>
          <p:cNvSpPr>
            <a:spLocks noGrp="1"/>
          </p:cNvSpPr>
          <p:nvPr>
            <p:ph idx="1"/>
          </p:nvPr>
        </p:nvSpPr>
        <p:spPr>
          <a:xfrm>
            <a:off x="838200" y="1442906"/>
            <a:ext cx="10515600" cy="5036060"/>
          </a:xfrm>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GB" sz="2400" dirty="0">
                <a:solidFill>
                  <a:prstClr val="black"/>
                </a:solidFill>
              </a:rPr>
              <a:t>!!!</a:t>
            </a:r>
            <a:r>
              <a:rPr kumimoji="0" lang="en-GB" sz="2400" b="0" i="0" u="none" strike="noStrike" cap="none" normalizeH="0" baseline="0" noProof="0" dirty="0">
                <a:ln>
                  <a:noFill/>
                </a:ln>
                <a:solidFill>
                  <a:prstClr val="black"/>
                </a:solidFill>
                <a:uLnTx/>
                <a:uFillTx/>
                <a:ea typeface="+mn-ea"/>
                <a:cs typeface="+mn-cs"/>
              </a:rPr>
              <a:t> </a:t>
            </a:r>
            <a:r>
              <a:rPr kumimoji="0" lang="en-GB" sz="2400" i="0" u="none" strike="noStrike" cap="none" normalizeH="0" noProof="0" dirty="0">
                <a:ln>
                  <a:noFill/>
                </a:ln>
                <a:solidFill>
                  <a:prstClr val="black"/>
                </a:solidFill>
                <a:uLnTx/>
                <a:uFillTx/>
                <a:ea typeface="+mn-ea"/>
                <a:cs typeface="+mn-cs"/>
              </a:rPr>
              <a:t>In addition to the existing absolute grounds for refusal, </a:t>
            </a:r>
            <a:r>
              <a:rPr kumimoji="0" lang="en-GB" sz="2400" i="0" u="none" strike="noStrike" cap="none" normalizeH="0" noProof="0" dirty="0" smtClean="0">
                <a:ln>
                  <a:noFill/>
                </a:ln>
                <a:solidFill>
                  <a:prstClr val="black"/>
                </a:solidFill>
                <a:uLnTx/>
                <a:uFillTx/>
                <a:ea typeface="+mn-ea"/>
                <a:cs typeface="+mn-cs"/>
              </a:rPr>
              <a:t>trade marks</a:t>
            </a:r>
            <a:r>
              <a:rPr kumimoji="0" lang="en-GB" sz="2400" i="0" u="none" strike="noStrike" cap="none" normalizeH="0" noProof="0" dirty="0">
                <a:ln>
                  <a:noFill/>
                </a:ln>
                <a:solidFill>
                  <a:prstClr val="black"/>
                </a:solidFill>
                <a:uLnTx/>
                <a:uFillTx/>
                <a:ea typeface="+mn-ea"/>
                <a:cs typeface="+mn-cs"/>
              </a:rPr>
              <a:t>, which consist exclusively of the </a:t>
            </a:r>
            <a:r>
              <a:rPr kumimoji="0" lang="en-GB" sz="2400" b="1" i="0" u="none" strike="noStrike" cap="none" normalizeH="0" noProof="0" dirty="0">
                <a:ln>
                  <a:noFill/>
                </a:ln>
                <a:solidFill>
                  <a:prstClr val="black"/>
                </a:solidFill>
                <a:uLnTx/>
                <a:uFillTx/>
                <a:ea typeface="+mn-ea"/>
                <a:cs typeface="+mn-cs"/>
              </a:rPr>
              <a:t>shape, the sound, the motion, the combination of image - sound</a:t>
            </a:r>
            <a:r>
              <a:rPr kumimoji="0" lang="en-GB" sz="2400" b="0" i="0" u="none" strike="noStrike" cap="none" normalizeH="0" baseline="0" noProof="0" dirty="0">
                <a:ln>
                  <a:noFill/>
                </a:ln>
                <a:solidFill>
                  <a:prstClr val="black"/>
                </a:solidFill>
                <a:uLnTx/>
                <a:uFillTx/>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ea typeface="+mn-ea"/>
              <a:cs typeface="+mn-cs"/>
            </a:endParaRPr>
          </a:p>
          <a:p>
            <a:pPr marR="0" lvl="0" algn="just" defTabSz="457200" rtl="0" eaLnBrk="1" fontAlgn="auto" latinLnBrk="0" hangingPunct="1">
              <a:lnSpc>
                <a:spcPct val="100000"/>
              </a:lnSpc>
              <a:spcBef>
                <a:spcPts val="0"/>
              </a:spcBef>
              <a:spcAft>
                <a:spcPts val="0"/>
              </a:spcAft>
              <a:buClr>
                <a:schemeClr val="accent1">
                  <a:lumMod val="75000"/>
                </a:schemeClr>
              </a:buClr>
              <a:buSzTx/>
              <a:tabLst/>
              <a:defRPr/>
            </a:pPr>
            <a:r>
              <a:rPr kumimoji="0" lang="en-GB" sz="2400" b="0" i="0" u="none" strike="noStrike" cap="none" normalizeH="0" baseline="0" noProof="0" dirty="0">
                <a:ln>
                  <a:noFill/>
                </a:ln>
                <a:solidFill>
                  <a:prstClr val="black"/>
                </a:solidFill>
                <a:uLnTx/>
                <a:uFillTx/>
                <a:ea typeface="+mn-ea"/>
                <a:cs typeface="+mn-cs"/>
              </a:rPr>
              <a:t> imposed by the nature of the product itself (e.g. shape of the bottle for beverages)</a:t>
            </a:r>
          </a:p>
          <a:p>
            <a:pPr algn="just" defTabSz="457200">
              <a:lnSpc>
                <a:spcPct val="100000"/>
              </a:lnSpc>
              <a:spcBef>
                <a:spcPts val="0"/>
              </a:spcBef>
              <a:buClr>
                <a:schemeClr val="accent1">
                  <a:lumMod val="75000"/>
                </a:schemeClr>
              </a:buClr>
              <a:defRPr/>
            </a:pPr>
            <a:endParaRPr kumimoji="0" lang="el-GR" sz="2400" b="0" i="0" u="none" strike="noStrike" kern="1200" cap="none" spc="0" normalizeH="0" baseline="0" noProof="0" dirty="0">
              <a:ln>
                <a:noFill/>
              </a:ln>
              <a:solidFill>
                <a:prstClr val="black"/>
              </a:solidFill>
              <a:effectLst/>
              <a:uLnTx/>
              <a:uFillTx/>
              <a:ea typeface="+mn-ea"/>
              <a:cs typeface="+mn-cs"/>
            </a:endParaRPr>
          </a:p>
          <a:p>
            <a:pPr marR="0" lvl="0" algn="just" defTabSz="457200" rtl="0" eaLnBrk="1" fontAlgn="auto" latinLnBrk="0" hangingPunct="1">
              <a:lnSpc>
                <a:spcPct val="100000"/>
              </a:lnSpc>
              <a:spcBef>
                <a:spcPts val="0"/>
              </a:spcBef>
              <a:spcAft>
                <a:spcPts val="0"/>
              </a:spcAft>
              <a:buClr>
                <a:schemeClr val="accent1">
                  <a:lumMod val="75000"/>
                </a:schemeClr>
              </a:buClr>
              <a:buSzTx/>
              <a:tabLst/>
              <a:defRPr/>
            </a:pPr>
            <a:r>
              <a:rPr kumimoji="0" lang="en-GB" sz="2400" b="0" i="0" u="none" strike="noStrike" cap="none" normalizeH="0" baseline="0" noProof="0" dirty="0">
                <a:ln>
                  <a:noFill/>
                </a:ln>
                <a:solidFill>
                  <a:prstClr val="black"/>
                </a:solidFill>
                <a:uLnTx/>
                <a:uFillTx/>
                <a:ea typeface="+mn-ea"/>
                <a:cs typeface="+mn-cs"/>
              </a:rPr>
              <a:t> which are required for obtaining a technical result (e.g. LEGO bricks)</a:t>
            </a:r>
          </a:p>
          <a:p>
            <a:pPr algn="just" defTabSz="457200">
              <a:lnSpc>
                <a:spcPct val="100000"/>
              </a:lnSpc>
              <a:spcBef>
                <a:spcPts val="0"/>
              </a:spcBef>
              <a:buClr>
                <a:schemeClr val="accent1">
                  <a:lumMod val="75000"/>
                </a:schemeClr>
              </a:buClr>
              <a:defRPr/>
            </a:pPr>
            <a:endParaRPr kumimoji="0" lang="el-GR" sz="2400" b="0" i="0" u="none" strike="noStrike" kern="1200" cap="none" spc="0" normalizeH="0" baseline="0" noProof="0" dirty="0">
              <a:ln>
                <a:noFill/>
              </a:ln>
              <a:solidFill>
                <a:prstClr val="black"/>
              </a:solidFill>
              <a:effectLst/>
              <a:uLnTx/>
              <a:uFillTx/>
              <a:ea typeface="+mn-ea"/>
              <a:cs typeface="+mn-cs"/>
            </a:endParaRPr>
          </a:p>
          <a:p>
            <a:pPr marR="0" lvl="0" algn="just" defTabSz="457200" rtl="0" eaLnBrk="1" fontAlgn="auto" latinLnBrk="0" hangingPunct="1">
              <a:lnSpc>
                <a:spcPct val="100000"/>
              </a:lnSpc>
              <a:spcBef>
                <a:spcPts val="0"/>
              </a:spcBef>
              <a:spcAft>
                <a:spcPts val="0"/>
              </a:spcAft>
              <a:buClr>
                <a:schemeClr val="accent1">
                  <a:lumMod val="75000"/>
                </a:schemeClr>
              </a:buClr>
              <a:buSzTx/>
              <a:tabLst/>
              <a:defRPr/>
            </a:pPr>
            <a:r>
              <a:rPr kumimoji="0" lang="en-GB" sz="2400" b="0" i="0" u="none" strike="noStrike" cap="none" normalizeH="0" baseline="0" noProof="0" dirty="0">
                <a:ln>
                  <a:noFill/>
                </a:ln>
                <a:solidFill>
                  <a:prstClr val="black"/>
                </a:solidFill>
                <a:uLnTx/>
                <a:uFillTx/>
                <a:ea typeface="+mn-ea"/>
                <a:cs typeface="+mn-cs"/>
              </a:rPr>
              <a:t>that give substantial value to the product (aesthetically or technically)</a:t>
            </a:r>
          </a:p>
          <a:p>
            <a:pPr algn="just" defTabSz="457200">
              <a:lnSpc>
                <a:spcPct val="100000"/>
              </a:lnSpc>
              <a:spcBef>
                <a:spcPts val="0"/>
              </a:spcBef>
              <a:buClr>
                <a:schemeClr val="accent1">
                  <a:lumMod val="75000"/>
                </a:schemeClr>
              </a:buClr>
              <a:defRPr/>
            </a:pPr>
            <a:r>
              <a:rPr kumimoji="0" lang="en-GB" sz="2400" b="0" i="0" u="none" strike="noStrike" cap="none" normalizeH="0" baseline="0" noProof="0" dirty="0">
                <a:ln>
                  <a:noFill/>
                </a:ln>
                <a:solidFill>
                  <a:prstClr val="black"/>
                </a:solidFill>
                <a:uLnTx/>
                <a:uFillTx/>
                <a:ea typeface="+mn-ea"/>
                <a:cs typeface="+mn-cs"/>
              </a:rPr>
              <a:t>(art. 4 par. 1(E)(</a:t>
            </a:r>
            <a:r>
              <a:rPr kumimoji="0" lang="en-GB" sz="2400" b="0" i="0" u="none" strike="noStrike" cap="none" normalizeH="0" baseline="0" noProof="0" dirty="0" err="1">
                <a:ln>
                  <a:noFill/>
                </a:ln>
                <a:solidFill>
                  <a:prstClr val="black"/>
                </a:solidFill>
                <a:uLnTx/>
                <a:uFillTx/>
                <a:ea typeface="+mn-ea"/>
                <a:cs typeface="+mn-cs"/>
              </a:rPr>
              <a:t>aa</a:t>
            </a:r>
            <a:r>
              <a:rPr kumimoji="0" lang="en-GB" sz="2400" b="0" i="0" u="none" strike="noStrike" cap="none" normalizeH="0" baseline="0" noProof="0" dirty="0">
                <a:ln>
                  <a:noFill/>
                </a:ln>
                <a:solidFill>
                  <a:prstClr val="black"/>
                </a:solidFill>
                <a:uLnTx/>
                <a:uFillTx/>
                <a:ea typeface="+mn-ea"/>
                <a:cs typeface="+mn-cs"/>
              </a:rPr>
              <a:t>), (bb), (cc) of L. 4679/2020)</a:t>
            </a:r>
          </a:p>
          <a:p>
            <a:pPr marL="0" indent="0" algn="just">
              <a:buNone/>
            </a:pPr>
            <a:endParaRPr lang="en-US" dirty="0"/>
          </a:p>
        </p:txBody>
      </p:sp>
    </p:spTree>
    <p:extLst>
      <p:ext uri="{BB962C8B-B14F-4D97-AF65-F5344CB8AC3E}">
        <p14:creationId xmlns:p14="http://schemas.microsoft.com/office/powerpoint/2010/main" val="833520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C26E0F7-C99B-BA3A-C636-0295D7F18020}"/>
              </a:ext>
            </a:extLst>
          </p:cNvPr>
          <p:cNvSpPr>
            <a:spLocks noGrp="1"/>
          </p:cNvSpPr>
          <p:nvPr>
            <p:ph idx="1"/>
          </p:nvPr>
        </p:nvSpPr>
        <p:spPr>
          <a:xfrm>
            <a:off x="837744" y="1224793"/>
            <a:ext cx="10515600" cy="5036060"/>
          </a:xfrm>
        </p:spPr>
        <p:txBody>
          <a:bodyPr>
            <a:norm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prstClr val="black"/>
                </a:solidFill>
                <a:uLnTx/>
                <a:uFillTx/>
                <a:ea typeface="+mn-ea"/>
                <a:cs typeface="+mn-cs"/>
              </a:rPr>
              <a:t>4. A more detailed wording regarding the rejection of a </a:t>
            </a:r>
            <a:r>
              <a:rPr kumimoji="0" lang="en-GB" sz="2400" b="0" i="0" u="none" strike="noStrike" cap="none" normalizeH="0" baseline="0" noProof="0" dirty="0" smtClean="0">
                <a:ln>
                  <a:noFill/>
                </a:ln>
                <a:solidFill>
                  <a:prstClr val="black"/>
                </a:solidFill>
                <a:uLnTx/>
                <a:uFillTx/>
                <a:ea typeface="+mn-ea"/>
                <a:cs typeface="+mn-cs"/>
              </a:rPr>
              <a:t>trade mark </a:t>
            </a:r>
            <a:r>
              <a:rPr kumimoji="0" lang="en-GB" sz="2400" b="0" i="0" u="none" strike="noStrike" cap="none" normalizeH="0" baseline="0" noProof="0" dirty="0" smtClean="0">
                <a:ln>
                  <a:noFill/>
                </a:ln>
                <a:solidFill>
                  <a:prstClr val="black"/>
                </a:solidFill>
                <a:uLnTx/>
                <a:uFillTx/>
                <a:ea typeface="+mn-ea"/>
                <a:cs typeface="+mn-cs"/>
              </a:rPr>
              <a:t>being precluded </a:t>
            </a:r>
            <a:r>
              <a:rPr kumimoji="0" lang="en-GB" sz="2400" b="0" i="0" u="none" strike="noStrike" cap="none" normalizeH="0" baseline="0" noProof="0" dirty="0">
                <a:ln>
                  <a:noFill/>
                </a:ln>
                <a:solidFill>
                  <a:prstClr val="black"/>
                </a:solidFill>
                <a:uLnTx/>
                <a:uFillTx/>
                <a:ea typeface="+mn-ea"/>
                <a:cs typeface="+mn-cs"/>
              </a:rPr>
              <a:t>because of a PDO or a PGI.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smtClean="0">
                <a:ln>
                  <a:noFill/>
                </a:ln>
                <a:solidFill>
                  <a:prstClr val="black"/>
                </a:solidFill>
                <a:uLnTx/>
                <a:uFillTx/>
                <a:ea typeface="+mn-ea"/>
                <a:cs typeface="+mn-cs"/>
              </a:rPr>
              <a:t>Trade marks </a:t>
            </a:r>
            <a:r>
              <a:rPr kumimoji="0" lang="en-GB" sz="2400" b="0" i="0" u="none" strike="noStrike" cap="none" normalizeH="0" baseline="0" noProof="0" dirty="0">
                <a:ln>
                  <a:noFill/>
                </a:ln>
                <a:solidFill>
                  <a:prstClr val="black"/>
                </a:solidFill>
                <a:uLnTx/>
                <a:uFillTx/>
                <a:ea typeface="+mn-ea"/>
                <a:cs typeface="+mn-cs"/>
              </a:rPr>
              <a:t>shall not be registered insofar as their signs are precluded by Greek or Union legislation or international agreements to which the Union or Greece is party, providing for protection </a:t>
            </a:r>
          </a:p>
          <a:p>
            <a:pPr marR="0" lvl="0" algn="just" defTabSz="457200" rtl="0" eaLnBrk="1" fontAlgn="auto" latinLnBrk="0" hangingPunct="1">
              <a:lnSpc>
                <a:spcPct val="100000"/>
              </a:lnSpc>
              <a:spcBef>
                <a:spcPts val="0"/>
              </a:spcBef>
              <a:spcAft>
                <a:spcPts val="0"/>
              </a:spcAft>
              <a:buClr>
                <a:schemeClr val="accent1">
                  <a:lumMod val="75000"/>
                </a:schemeClr>
              </a:buClr>
              <a:buSzTx/>
              <a:tabLst/>
              <a:defRPr/>
            </a:pPr>
            <a:r>
              <a:rPr kumimoji="0" lang="en-GB" sz="2400" b="0" i="0" u="none" strike="noStrike" cap="none" normalizeH="0" baseline="0" noProof="0" dirty="0">
                <a:ln>
                  <a:noFill/>
                </a:ln>
                <a:solidFill>
                  <a:prstClr val="black"/>
                </a:solidFill>
                <a:uLnTx/>
                <a:uFillTx/>
                <a:ea typeface="+mn-ea"/>
                <a:cs typeface="+mn-cs"/>
              </a:rPr>
              <a:t>of designations of origin (PDO) and geographical indications (PGI) (art. 4 par. 1(i), of L. 4679/2020)</a:t>
            </a:r>
          </a:p>
          <a:p>
            <a:pPr marR="0" lvl="0" algn="just" defTabSz="457200" rtl="0" eaLnBrk="1" fontAlgn="auto" latinLnBrk="0" hangingPunct="1">
              <a:lnSpc>
                <a:spcPct val="100000"/>
              </a:lnSpc>
              <a:spcBef>
                <a:spcPts val="0"/>
              </a:spcBef>
              <a:spcAft>
                <a:spcPts val="0"/>
              </a:spcAft>
              <a:buClr>
                <a:schemeClr val="accent1">
                  <a:lumMod val="75000"/>
                </a:schemeClr>
              </a:buClr>
              <a:buSzTx/>
              <a:tabLst/>
              <a:defRPr/>
            </a:pPr>
            <a:r>
              <a:rPr kumimoji="0" lang="en-GB" sz="2400" b="0" i="0" u="none" strike="noStrike" cap="none" normalizeH="0" baseline="0" noProof="0" dirty="0">
                <a:ln>
                  <a:noFill/>
                </a:ln>
                <a:solidFill>
                  <a:prstClr val="black"/>
                </a:solidFill>
                <a:uLnTx/>
                <a:uFillTx/>
                <a:ea typeface="+mn-ea"/>
                <a:cs typeface="+mn-cs"/>
              </a:rPr>
              <a:t>traditional terms for wine; 4 (1)(j), L.4679/2020). The traditional terms for wine (estate, domain etc.) pertain to wines that have been already recognised as PDO / PGI.  </a:t>
            </a:r>
          </a:p>
          <a:p>
            <a:pPr marR="0" lvl="0" algn="just" defTabSz="457200" rtl="0" eaLnBrk="1" fontAlgn="auto" latinLnBrk="0" hangingPunct="1">
              <a:lnSpc>
                <a:spcPct val="100000"/>
              </a:lnSpc>
              <a:spcBef>
                <a:spcPts val="0"/>
              </a:spcBef>
              <a:spcAft>
                <a:spcPts val="0"/>
              </a:spcAft>
              <a:buClr>
                <a:schemeClr val="accent1">
                  <a:lumMod val="75000"/>
                </a:schemeClr>
              </a:buClr>
              <a:buSzTx/>
              <a:tabLst/>
              <a:defRPr/>
            </a:pPr>
            <a:r>
              <a:rPr kumimoji="0" lang="en-GB" sz="2400" b="0" i="0" u="none" strike="noStrike" cap="none" normalizeH="0" baseline="0" noProof="0" dirty="0">
                <a:ln>
                  <a:noFill/>
                </a:ln>
                <a:solidFill>
                  <a:prstClr val="black"/>
                </a:solidFill>
                <a:uLnTx/>
                <a:uFillTx/>
                <a:ea typeface="+mn-ea"/>
                <a:cs typeface="+mn-cs"/>
              </a:rPr>
              <a:t>traditional specialities guaranteed (TSG) (art. 4 par. 1(l), of L. 4679/2020)    </a:t>
            </a:r>
          </a:p>
          <a:p>
            <a:endParaRPr lang="en-US" dirty="0"/>
          </a:p>
        </p:txBody>
      </p:sp>
      <p:pic>
        <p:nvPicPr>
          <p:cNvPr id="5" name="Picture 4">
            <a:extLst>
              <a:ext uri="{FF2B5EF4-FFF2-40B4-BE49-F238E27FC236}">
                <a16:creationId xmlns="" xmlns:a16="http://schemas.microsoft.com/office/drawing/2014/main" id="{8391521E-4856-5EDC-EE43-19B1A6C51C2D}"/>
              </a:ext>
            </a:extLst>
          </p:cNvPr>
          <p:cNvPicPr>
            <a:picLocks noChangeAspect="1"/>
          </p:cNvPicPr>
          <p:nvPr/>
        </p:nvPicPr>
        <p:blipFill>
          <a:blip r:embed="rId2"/>
          <a:stretch>
            <a:fillRect/>
          </a:stretch>
        </p:blipFill>
        <p:spPr>
          <a:xfrm>
            <a:off x="837744" y="3407662"/>
            <a:ext cx="10516511" cy="42676"/>
          </a:xfrm>
          <a:prstGeom prst="rect">
            <a:avLst/>
          </a:prstGeom>
        </p:spPr>
      </p:pic>
    </p:spTree>
    <p:extLst>
      <p:ext uri="{BB962C8B-B14F-4D97-AF65-F5344CB8AC3E}">
        <p14:creationId xmlns:p14="http://schemas.microsoft.com/office/powerpoint/2010/main" val="2133351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D2AABDA-0C72-B224-D8A2-33664FC25107}"/>
              </a:ext>
            </a:extLst>
          </p:cNvPr>
          <p:cNvSpPr>
            <a:spLocks noGrp="1"/>
          </p:cNvSpPr>
          <p:nvPr>
            <p:ph idx="1"/>
          </p:nvPr>
        </p:nvSpPr>
        <p:spPr>
          <a:xfrm>
            <a:off x="838200" y="1216404"/>
            <a:ext cx="10515600" cy="4960559"/>
          </a:xfrm>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prstClr val="black"/>
                </a:solidFill>
                <a:uLnTx/>
                <a:uFillTx/>
                <a:ea typeface="+mn-ea"/>
                <a:cs typeface="+mn-cs"/>
              </a:rPr>
              <a:t>Accepted ...but: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prstClr val="black"/>
                </a:solidFill>
                <a:uLnTx/>
                <a:uFillTx/>
                <a:ea typeface="+mn-ea"/>
                <a:cs typeface="+mn-cs"/>
              </a:rPr>
              <a:t>a. pertain to the specific product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prstClr val="black"/>
                </a:solidFill>
                <a:uLnTx/>
                <a:uFillTx/>
                <a:ea typeface="+mn-ea"/>
                <a:cs typeface="+mn-cs"/>
              </a:rPr>
              <a:t>b.  the </a:t>
            </a:r>
            <a:r>
              <a:rPr kumimoji="0" lang="en-GB" sz="2400" b="0" i="0" u="none" strike="noStrike" cap="none" normalizeH="0" baseline="0" noProof="0" dirty="0" smtClean="0">
                <a:ln>
                  <a:noFill/>
                </a:ln>
                <a:solidFill>
                  <a:prstClr val="black"/>
                </a:solidFill>
                <a:uLnTx/>
                <a:uFillTx/>
                <a:ea typeface="+mn-ea"/>
                <a:cs typeface="+mn-cs"/>
              </a:rPr>
              <a:t>trade mark </a:t>
            </a:r>
            <a:r>
              <a:rPr kumimoji="0" lang="en-GB" sz="2400" b="0" i="0" u="none" strike="noStrike" cap="none" normalizeH="0" baseline="0" noProof="0" dirty="0">
                <a:ln>
                  <a:noFill/>
                </a:ln>
                <a:solidFill>
                  <a:prstClr val="black"/>
                </a:solidFill>
                <a:uLnTx/>
                <a:uFillTx/>
                <a:ea typeface="+mn-ea"/>
                <a:cs typeface="+mn-cs"/>
              </a:rPr>
              <a:t>statement should be clearly indicate  the product's status as being PDO or PGI or TSG or that of a product with traditional terms for wine.</a:t>
            </a:r>
          </a:p>
          <a:p>
            <a:pPr algn="just"/>
            <a:r>
              <a:rPr lang="en-GB" sz="2800" dirty="0">
                <a:solidFill>
                  <a:schemeClr val="bg1"/>
                </a:solidFill>
              </a:rPr>
              <a:t>Accepted ... but: </a:t>
            </a:r>
          </a:p>
          <a:p>
            <a:pPr algn="just"/>
            <a:r>
              <a:rPr lang="en-GB" sz="2800" dirty="0">
                <a:solidFill>
                  <a:schemeClr val="bg1"/>
                </a:solidFill>
              </a:rPr>
              <a:t>a. pertain to the specific product  </a:t>
            </a:r>
          </a:p>
          <a:p>
            <a:pPr algn="just"/>
            <a:r>
              <a:rPr lang="en-GB" sz="2800" dirty="0">
                <a:solidFill>
                  <a:schemeClr val="bg1"/>
                </a:solidFill>
              </a:rPr>
              <a:t>b.  the </a:t>
            </a:r>
            <a:r>
              <a:rPr lang="en-GB" sz="2800" dirty="0" smtClean="0">
                <a:solidFill>
                  <a:schemeClr val="bg1"/>
                </a:solidFill>
              </a:rPr>
              <a:t>trade mark </a:t>
            </a:r>
            <a:r>
              <a:rPr lang="en-GB" sz="2800" dirty="0">
                <a:solidFill>
                  <a:schemeClr val="bg1"/>
                </a:solidFill>
              </a:rPr>
              <a:t>statement should be clearly indicate  the product's status as being PDO or PGI or TSG or that of a product with traditional terms for wine.</a:t>
            </a:r>
          </a:p>
          <a:p>
            <a:endParaRPr lang="en-US" dirty="0"/>
          </a:p>
        </p:txBody>
      </p:sp>
      <p:pic>
        <p:nvPicPr>
          <p:cNvPr id="7" name="Picture 6" descr="ΗΠΕΙΡΟΣ | Τυρί Φέτα ΠΟΠ Παραδοσιακή 400gr | AB">
            <a:extLst>
              <a:ext uri="{FF2B5EF4-FFF2-40B4-BE49-F238E27FC236}">
                <a16:creationId xmlns="" xmlns:a16="http://schemas.microsoft.com/office/drawing/2014/main" id="{A39F1D88-D80E-09C2-C0AE-8BC3DD653722}"/>
              </a:ext>
            </a:extLst>
          </p:cNvPr>
          <p:cNvPicPr>
            <a:picLocks noChangeAspect="1"/>
          </p:cNvPicPr>
          <p:nvPr/>
        </p:nvPicPr>
        <p:blipFill rotWithShape="1">
          <a:blip r:embed="rId2">
            <a:extLst>
              <a:ext uri="{28A0092B-C50C-407E-A947-70E740481C1C}">
                <a14:useLocalDpi xmlns:a14="http://schemas.microsoft.com/office/drawing/2010/main" val="0"/>
              </a:ext>
            </a:extLst>
          </a:blip>
          <a:srcRect l="19424" t="8801" r="20029" b="11684"/>
          <a:stretch/>
        </p:blipFill>
        <p:spPr bwMode="auto">
          <a:xfrm>
            <a:off x="276837" y="3535355"/>
            <a:ext cx="2965640" cy="3135813"/>
          </a:xfrm>
          <a:prstGeom prst="rect">
            <a:avLst/>
          </a:prstGeom>
          <a:noFill/>
          <a:ln>
            <a:noFill/>
          </a:ln>
          <a:extLst>
            <a:ext uri="{53640926-AAD7-44D8-BBD7-CCE9431645EC}">
              <a14:shadowObscured xmlns:a14="http://schemas.microsoft.com/office/drawing/2010/main"/>
            </a:ext>
          </a:extLst>
        </p:spPr>
      </p:pic>
      <p:pic>
        <p:nvPicPr>
          <p:cNvPr id="8" name="Picture 7" descr="Τυρί Φέτα Π.Ο.Π Μ.Ο. Φάρμες Παρνασσού Κρητών Παράδοση 300gr">
            <a:extLst>
              <a:ext uri="{FF2B5EF4-FFF2-40B4-BE49-F238E27FC236}">
                <a16:creationId xmlns="" xmlns:a16="http://schemas.microsoft.com/office/drawing/2014/main" id="{45931E53-4AD1-676D-0140-BAE4CF40BA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2288" y="3695377"/>
            <a:ext cx="2631348" cy="2815768"/>
          </a:xfrm>
          <a:prstGeom prst="rect">
            <a:avLst/>
          </a:prstGeom>
          <a:noFill/>
          <a:ln>
            <a:noFill/>
          </a:ln>
        </p:spPr>
      </p:pic>
      <p:pic>
        <p:nvPicPr>
          <p:cNvPr id="9" name="Picture 8" descr="Ψηστήρι» για να αναγνωριστεί ο γύρος ως το πρώτο Εγγυημένο Παραδοσιακό  Ιδιότυπο Προϊόν | Ρεπορτάζ και ειδήσεις για την Οικονομία, τις  Επιχειρήσεις, το Χρηματιστήριο, την Πολιτική">
            <a:extLst>
              <a:ext uri="{FF2B5EF4-FFF2-40B4-BE49-F238E27FC236}">
                <a16:creationId xmlns="" xmlns:a16="http://schemas.microsoft.com/office/drawing/2014/main" id="{B8A70DD5-84FE-7F63-DC15-6DEE13DD9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722" y="3296873"/>
            <a:ext cx="2307454" cy="33742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γευστική δοκιμή Ετικέτα - 750ml">
            <a:extLst>
              <a:ext uri="{FF2B5EF4-FFF2-40B4-BE49-F238E27FC236}">
                <a16:creationId xmlns="" xmlns:a16="http://schemas.microsoft.com/office/drawing/2014/main" id="{36EA6316-2DB3-1976-CDE8-19C9D655DC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9262" y="3447874"/>
            <a:ext cx="2997393" cy="3072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040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E2D3DDD-A58C-33F5-0DA3-FA98E8B6257B}"/>
              </a:ext>
            </a:extLst>
          </p:cNvPr>
          <p:cNvSpPr>
            <a:spLocks noGrp="1"/>
          </p:cNvSpPr>
          <p:nvPr>
            <p:ph idx="1"/>
          </p:nvPr>
        </p:nvSpPr>
        <p:spPr>
          <a:xfrm>
            <a:off x="838200" y="1098958"/>
            <a:ext cx="10515600" cy="5078005"/>
          </a:xfrm>
        </p:spPr>
        <p:txBody>
          <a:bodyPr/>
          <a:lstStyle/>
          <a:p>
            <a:pPr marL="0" indent="0" algn="just">
              <a:buNone/>
            </a:pPr>
            <a:r>
              <a:rPr lang="en-GB" sz="2400"/>
              <a:t>5. ...NOT those which consist of, or reproduce in their essential elements, an earlier plant variety denomination registered in accordance with Greek or Union legislation  or international agreements to which Greece or the Union is party, providing protection for plant variety rights, and which are in respect of plant varieties of the same or closely related species (art. 4 (1)(l), L.4679/2020).</a:t>
            </a:r>
          </a:p>
          <a:p>
            <a:pPr marL="0" indent="0" algn="ctr">
              <a:buNone/>
            </a:pPr>
            <a:r>
              <a:rPr lang="en-GB" sz="2800" i="1">
                <a:solidFill>
                  <a:srgbClr val="C00000"/>
                </a:solidFill>
              </a:rPr>
              <a:t>Family       Genus      Species      Variety</a:t>
            </a:r>
          </a:p>
          <a:p>
            <a:pPr marL="0" indent="0">
              <a:buNone/>
            </a:pPr>
            <a:endParaRPr lang="en-US" dirty="0"/>
          </a:p>
        </p:txBody>
      </p:sp>
      <p:sp>
        <p:nvSpPr>
          <p:cNvPr id="7" name="Arrow: Right 6">
            <a:extLst>
              <a:ext uri="{FF2B5EF4-FFF2-40B4-BE49-F238E27FC236}">
                <a16:creationId xmlns="" xmlns:a16="http://schemas.microsoft.com/office/drawing/2014/main" id="{30905300-2961-3FC7-43C3-4F9791DD2C6D}"/>
              </a:ext>
            </a:extLst>
          </p:cNvPr>
          <p:cNvSpPr/>
          <p:nvPr/>
        </p:nvSpPr>
        <p:spPr>
          <a:xfrm>
            <a:off x="4510198" y="3275136"/>
            <a:ext cx="302004" cy="3103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 xmlns:a16="http://schemas.microsoft.com/office/drawing/2014/main" id="{2DFA33F6-4BCD-7625-D763-BB262402D9E0}"/>
              </a:ext>
            </a:extLst>
          </p:cNvPr>
          <p:cNvSpPr/>
          <p:nvPr/>
        </p:nvSpPr>
        <p:spPr>
          <a:xfrm>
            <a:off x="5849640" y="3273803"/>
            <a:ext cx="302004" cy="3103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 xmlns:a16="http://schemas.microsoft.com/office/drawing/2014/main" id="{3192C634-F8D5-8540-FD05-ED830710FC69}"/>
              </a:ext>
            </a:extLst>
          </p:cNvPr>
          <p:cNvSpPr/>
          <p:nvPr/>
        </p:nvSpPr>
        <p:spPr>
          <a:xfrm>
            <a:off x="7359943" y="3273803"/>
            <a:ext cx="302004" cy="3103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Plant variety denominations - Patentstyret">
            <a:extLst>
              <a:ext uri="{FF2B5EF4-FFF2-40B4-BE49-F238E27FC236}">
                <a16:creationId xmlns="" xmlns:a16="http://schemas.microsoft.com/office/drawing/2014/main" id="{14000A5B-1CBB-9295-BCF6-AA74EFA2B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71" y="4160938"/>
            <a:ext cx="1929468" cy="21128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ingle flower of the red petalled ornamental South African daisy, Arctotis ' Hannah', a half hardy variety Stock Photo - Alamy">
            <a:extLst>
              <a:ext uri="{FF2B5EF4-FFF2-40B4-BE49-F238E27FC236}">
                <a16:creationId xmlns="" xmlns:a16="http://schemas.microsoft.com/office/drawing/2014/main" id="{69C57590-F441-DDD2-C867-DF71452F4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002" y="4160938"/>
            <a:ext cx="1790700" cy="21128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50FDDFAC-01E8-984D-8B73-088299C735B2}"/>
              </a:ext>
            </a:extLst>
          </p:cNvPr>
          <p:cNvSpPr txBox="1"/>
          <p:nvPr/>
        </p:nvSpPr>
        <p:spPr>
          <a:xfrm>
            <a:off x="4742998" y="3566047"/>
            <a:ext cx="6610801" cy="3416320"/>
          </a:xfrm>
          <a:prstGeom prst="rect">
            <a:avLst/>
          </a:prstGeom>
          <a:noFill/>
        </p:spPr>
        <p:txBody>
          <a:bodyPr wrap="square">
            <a:spAutoFit/>
          </a:bodyPr>
          <a:lstStyle/>
          <a:p>
            <a:r>
              <a:rPr lang="en-GB" sz="2400" b="0" i="0" dirty="0">
                <a:solidFill>
                  <a:srgbClr val="000000"/>
                </a:solidFill>
              </a:rPr>
              <a:t>E.g.: </a:t>
            </a:r>
            <a:r>
              <a:rPr lang="en-GB" sz="2400" b="0" dirty="0">
                <a:solidFill>
                  <a:srgbClr val="000000"/>
                </a:solidFill>
              </a:rPr>
              <a:t>Application for the </a:t>
            </a:r>
            <a:r>
              <a:rPr lang="en-GB" sz="2400" b="0" dirty="0" smtClean="0">
                <a:solidFill>
                  <a:srgbClr val="000000"/>
                </a:solidFill>
              </a:rPr>
              <a:t>trade mark </a:t>
            </a:r>
            <a:r>
              <a:rPr lang="en-GB" sz="2400" b="0" dirty="0">
                <a:solidFill>
                  <a:srgbClr val="000000"/>
                </a:solidFill>
              </a:rPr>
              <a:t>HANNAH for plants</a:t>
            </a:r>
            <a:r>
              <a:rPr lang="en-GB" sz="2400" b="0" i="0" dirty="0">
                <a:solidFill>
                  <a:srgbClr val="000000"/>
                </a:solidFill>
              </a:rPr>
              <a:t> </a:t>
            </a:r>
          </a:p>
          <a:p>
            <a:r>
              <a:rPr lang="en-GB" sz="2400" dirty="0">
                <a:solidFill>
                  <a:srgbClr val="000000"/>
                </a:solidFill>
              </a:rPr>
              <a:t>ΗΑΝΝΑΗ is the plant variety denomination for Gerbera L.</a:t>
            </a:r>
            <a:r>
              <a:rPr lang="en-GB" sz="2400" i="1" dirty="0">
                <a:solidFill>
                  <a:srgbClr val="000000"/>
                </a:solidFill>
              </a:rPr>
              <a:t> </a:t>
            </a:r>
          </a:p>
          <a:p>
            <a:r>
              <a:rPr lang="en-GB" sz="2400" b="0" i="0" dirty="0">
                <a:solidFill>
                  <a:srgbClr val="000000"/>
                </a:solidFill>
              </a:rPr>
              <a:t>Genus = </a:t>
            </a:r>
            <a:r>
              <a:rPr lang="en-GB" sz="2400" b="0" i="1" dirty="0">
                <a:solidFill>
                  <a:srgbClr val="000000"/>
                </a:solidFill>
              </a:rPr>
              <a:t>Gerber</a:t>
            </a:r>
            <a:r>
              <a:rPr lang="en-GB" sz="2400" i="1" dirty="0">
                <a:solidFill>
                  <a:srgbClr val="000000"/>
                </a:solidFill>
              </a:rPr>
              <a:t>a</a:t>
            </a:r>
          </a:p>
          <a:p>
            <a:pPr algn="just"/>
            <a:r>
              <a:rPr lang="en-GB" sz="2400" dirty="0">
                <a:solidFill>
                  <a:srgbClr val="000000"/>
                </a:solidFill>
              </a:rPr>
              <a:t>Thus it shall be limited to products outside of the genus of the scientific name of the plant variety, which covers closely related species, i.e. “Plants outside of the Gerbera genus”.</a:t>
            </a:r>
          </a:p>
        </p:txBody>
      </p:sp>
    </p:spTree>
    <p:extLst>
      <p:ext uri="{BB962C8B-B14F-4D97-AF65-F5344CB8AC3E}">
        <p14:creationId xmlns:p14="http://schemas.microsoft.com/office/powerpoint/2010/main" val="303025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C08758-FE9A-DC52-E0A9-FDC35AF80656}"/>
              </a:ext>
            </a:extLst>
          </p:cNvPr>
          <p:cNvSpPr>
            <a:spLocks noGrp="1"/>
          </p:cNvSpPr>
          <p:nvPr>
            <p:ph idx="1"/>
          </p:nvPr>
        </p:nvSpPr>
        <p:spPr>
          <a:xfrm>
            <a:off x="838200" y="1422698"/>
            <a:ext cx="10515600" cy="4960559"/>
          </a:xfrm>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prstClr val="black"/>
                </a:solidFill>
                <a:uLnTx/>
                <a:uFillTx/>
                <a:ea typeface="+mn-ea"/>
                <a:cs typeface="+mn-cs"/>
              </a:rPr>
              <a:t>6. </a:t>
            </a:r>
            <a:r>
              <a:rPr kumimoji="0" lang="en-GB" sz="2400" i="0" u="none" strike="noStrike" cap="none" normalizeH="0" baseline="0" noProof="0" dirty="0">
                <a:ln>
                  <a:noFill/>
                </a:ln>
                <a:solidFill>
                  <a:prstClr val="black"/>
                </a:solidFill>
                <a:uLnTx/>
                <a:uFillTx/>
                <a:ea typeface="+mn-ea"/>
                <a:cs typeface="+mn-cs"/>
              </a:rPr>
              <a:t>Elimination of the ex officio examination of </a:t>
            </a:r>
            <a:r>
              <a:rPr kumimoji="0" lang="en-GB" sz="2400" b="1" i="0" u="none" strike="noStrike" cap="none" normalizeH="0" baseline="0" noProof="0" dirty="0">
                <a:ln>
                  <a:noFill/>
                </a:ln>
                <a:solidFill>
                  <a:prstClr val="black"/>
                </a:solidFill>
                <a:uLnTx/>
                <a:uFillTx/>
                <a:ea typeface="+mn-ea"/>
                <a:cs typeface="+mn-cs"/>
              </a:rPr>
              <a:t>relative grounds for refusal</a:t>
            </a:r>
            <a:r>
              <a:rPr kumimoji="0" lang="en-GB" sz="2400" i="0" u="none" strike="noStrike" cap="none" normalizeH="0" baseline="0" noProof="0" dirty="0">
                <a:ln>
                  <a:noFill/>
                </a:ln>
                <a:solidFill>
                  <a:prstClr val="black"/>
                </a:solidFill>
                <a:uLnTx/>
                <a:uFillTx/>
                <a:ea typeface="+mn-ea"/>
                <a:cs typeface="+mn-cs"/>
              </a:rPr>
              <a:t> (earlier </a:t>
            </a:r>
            <a:r>
              <a:rPr kumimoji="0" lang="en-GB" sz="2400" i="0" u="none" strike="noStrike" cap="none" normalizeH="0" baseline="0" noProof="0" dirty="0" smtClean="0">
                <a:ln>
                  <a:noFill/>
                </a:ln>
                <a:solidFill>
                  <a:prstClr val="black"/>
                </a:solidFill>
                <a:uLnTx/>
                <a:uFillTx/>
                <a:ea typeface="+mn-ea"/>
                <a:cs typeface="+mn-cs"/>
              </a:rPr>
              <a:t>trade marks</a:t>
            </a:r>
            <a:r>
              <a:rPr kumimoji="0" lang="en-GB" sz="2400" i="0" u="none" strike="noStrike" cap="none" normalizeH="0" baseline="0" noProof="0" dirty="0">
                <a:ln>
                  <a:noFill/>
                </a:ln>
                <a:solidFill>
                  <a:prstClr val="black"/>
                </a:solidFill>
                <a:uLnTx/>
                <a:uFillTx/>
                <a:ea typeface="+mn-ea"/>
                <a:cs typeface="+mn-cs"/>
              </a:rPr>
              <a:t>)</a:t>
            </a:r>
            <a:r>
              <a:rPr kumimoji="0" lang="en-GB" sz="2400" b="0" i="0" u="none" strike="noStrike" cap="none" normalizeH="0" baseline="0" noProof="0" dirty="0">
                <a:ln>
                  <a:noFill/>
                </a:ln>
                <a:solidFill>
                  <a:prstClr val="black"/>
                </a:solidFill>
                <a:uLnTx/>
                <a:uFillTx/>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i="0" u="none" strike="noStrike" cap="none" normalizeH="0" baseline="0" noProof="0" dirty="0">
                <a:ln>
                  <a:noFill/>
                </a:ln>
                <a:solidFill>
                  <a:prstClr val="black"/>
                </a:solidFill>
                <a:uLnTx/>
                <a:uFillTx/>
                <a:ea typeface="+mn-ea"/>
                <a:cs typeface="+mn-cs"/>
              </a:rPr>
              <a:t>Examination </a:t>
            </a:r>
            <a:r>
              <a:rPr kumimoji="0" lang="en-GB" sz="2400" b="1" i="0" u="none" strike="noStrike" cap="none" normalizeH="0" baseline="0" noProof="0" dirty="0">
                <a:ln>
                  <a:noFill/>
                </a:ln>
                <a:solidFill>
                  <a:prstClr val="black"/>
                </a:solidFill>
                <a:uLnTx/>
                <a:uFillTx/>
                <a:ea typeface="+mn-ea"/>
                <a:cs typeface="+mn-cs"/>
              </a:rPr>
              <a:t>SOLELY for absolute grounds of refusal </a:t>
            </a:r>
            <a:r>
              <a:rPr kumimoji="0" lang="en-GB" sz="2400" i="0" u="none" strike="noStrike" cap="none" normalizeH="0" baseline="0" noProof="0" dirty="0">
                <a:ln>
                  <a:noFill/>
                </a:ln>
                <a:solidFill>
                  <a:prstClr val="black"/>
                </a:solidFill>
                <a:uLnTx/>
                <a:uFillTx/>
                <a:ea typeface="+mn-ea"/>
                <a:cs typeface="+mn-cs"/>
              </a:rPr>
              <a:t>= majority of EU member states.</a:t>
            </a:r>
            <a:r>
              <a:rPr kumimoji="0" lang="en-GB" sz="2400" b="0" i="0" u="none" strike="noStrike" cap="none" normalizeH="0" baseline="0" noProof="0" dirty="0">
                <a:ln>
                  <a:noFill/>
                </a:ln>
                <a:solidFill>
                  <a:prstClr val="black"/>
                </a:solidFill>
                <a:uLnTx/>
                <a:uFillTx/>
                <a:ea typeface="+mn-ea"/>
                <a:cs typeface="+mn-cs"/>
              </a:rPr>
              <a:t> </a:t>
            </a:r>
          </a:p>
          <a:p>
            <a:pPr marL="0" indent="0">
              <a:buNone/>
            </a:pPr>
            <a:endParaRPr lang="en-US" dirty="0"/>
          </a:p>
        </p:txBody>
      </p:sp>
      <p:sp>
        <p:nvSpPr>
          <p:cNvPr id="5" name="Arrow: Down 4">
            <a:extLst>
              <a:ext uri="{FF2B5EF4-FFF2-40B4-BE49-F238E27FC236}">
                <a16:creationId xmlns="" xmlns:a16="http://schemas.microsoft.com/office/drawing/2014/main" id="{41523EAC-3D1C-7269-66CB-44B6516BF245}"/>
              </a:ext>
            </a:extLst>
          </p:cNvPr>
          <p:cNvSpPr/>
          <p:nvPr/>
        </p:nvSpPr>
        <p:spPr>
          <a:xfrm>
            <a:off x="5384334" y="2955022"/>
            <a:ext cx="936770" cy="9479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77F77DE2-4DB2-0412-C25C-0FC46BDF0922}"/>
              </a:ext>
            </a:extLst>
          </p:cNvPr>
          <p:cNvSpPr txBox="1"/>
          <p:nvPr/>
        </p:nvSpPr>
        <p:spPr>
          <a:xfrm>
            <a:off x="2896299" y="4116640"/>
            <a:ext cx="6094602" cy="1200329"/>
          </a:xfrm>
          <a:prstGeom prst="rect">
            <a:avLst/>
          </a:prstGeom>
          <a:noFill/>
        </p:spPr>
        <p:txBody>
          <a:bodyPr wrap="square">
            <a:spAutoFit/>
          </a:bodyPr>
          <a:lstStyle/>
          <a:p>
            <a:pPr algn="ctr"/>
            <a:r>
              <a:rPr lang="en-GB" sz="2400" dirty="0"/>
              <a:t>Purpose: to approve </a:t>
            </a:r>
            <a:r>
              <a:rPr lang="en-GB" sz="2400" dirty="0" smtClean="0"/>
              <a:t>trade marks </a:t>
            </a:r>
            <a:r>
              <a:rPr lang="en-GB" sz="2400" dirty="0"/>
              <a:t>that are used in practice and not to be precluded by earlier </a:t>
            </a:r>
            <a:r>
              <a:rPr lang="en-GB" sz="2400" dirty="0" smtClean="0"/>
              <a:t>trade marks </a:t>
            </a:r>
            <a:r>
              <a:rPr lang="en-GB" sz="2400" dirty="0"/>
              <a:t>which may be inactive</a:t>
            </a:r>
          </a:p>
        </p:txBody>
      </p:sp>
    </p:spTree>
    <p:extLst>
      <p:ext uri="{BB962C8B-B14F-4D97-AF65-F5344CB8AC3E}">
        <p14:creationId xmlns:p14="http://schemas.microsoft.com/office/powerpoint/2010/main" val="1274609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E4891AB-03E8-2E0B-8029-6A5E7CED6CBB}"/>
              </a:ext>
            </a:extLst>
          </p:cNvPr>
          <p:cNvSpPr>
            <a:spLocks noGrp="1"/>
          </p:cNvSpPr>
          <p:nvPr>
            <p:ph idx="1"/>
          </p:nvPr>
        </p:nvSpPr>
        <p:spPr>
          <a:xfrm>
            <a:off x="838199" y="1166070"/>
            <a:ext cx="10126211" cy="5010893"/>
          </a:xfrm>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prstClr val="black"/>
                </a:solidFill>
                <a:uLnTx/>
                <a:uFillTx/>
                <a:ea typeface="+mn-ea"/>
                <a:cs typeface="+mn-cs"/>
              </a:rPr>
              <a:t>Researchers notify beneficiaries / applicants of earlier </a:t>
            </a:r>
            <a:r>
              <a:rPr kumimoji="0" lang="en-GB" sz="2400" b="0" i="0" u="none" strike="noStrike" cap="none" normalizeH="0" baseline="0" noProof="0" dirty="0" smtClean="0">
                <a:ln>
                  <a:noFill/>
                </a:ln>
                <a:solidFill>
                  <a:prstClr val="black"/>
                </a:solidFill>
                <a:uLnTx/>
                <a:uFillTx/>
                <a:ea typeface="+mn-ea"/>
                <a:cs typeface="+mn-cs"/>
              </a:rPr>
              <a:t>trade marks </a:t>
            </a:r>
            <a:r>
              <a:rPr kumimoji="0" lang="en-GB" sz="2400" b="0" i="0" u="none" strike="noStrike" cap="none" normalizeH="0" baseline="0" noProof="0" dirty="0">
                <a:ln>
                  <a:noFill/>
                </a:ln>
                <a:solidFill>
                  <a:prstClr val="black"/>
                </a:solidFill>
                <a:uLnTx/>
                <a:uFillTx/>
                <a:ea typeface="+mn-ea"/>
                <a:cs typeface="+mn-cs"/>
              </a:rPr>
              <a:t>about identical/similar </a:t>
            </a:r>
            <a:r>
              <a:rPr kumimoji="0" lang="en-GB" sz="2400" b="0" i="0" u="none" strike="noStrike" cap="none" normalizeH="0" baseline="0" noProof="0" dirty="0" smtClean="0">
                <a:ln>
                  <a:noFill/>
                </a:ln>
                <a:solidFill>
                  <a:prstClr val="black"/>
                </a:solidFill>
                <a:uLnTx/>
                <a:uFillTx/>
                <a:ea typeface="+mn-ea"/>
                <a:cs typeface="+mn-cs"/>
              </a:rPr>
              <a:t>trade marks </a:t>
            </a:r>
            <a:r>
              <a:rPr kumimoji="0" lang="en-GB" sz="2400" b="0" i="0" u="none" strike="noStrike" cap="none" normalizeH="0" baseline="0" noProof="0" dirty="0">
                <a:ln>
                  <a:noFill/>
                </a:ln>
                <a:solidFill>
                  <a:prstClr val="black"/>
                </a:solidFill>
                <a:uLnTx/>
                <a:uFillTx/>
                <a:ea typeface="+mn-ea"/>
                <a:cs typeface="+mn-cs"/>
              </a:rPr>
              <a:t>being filed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prstClr val="black"/>
                </a:solidFill>
                <a:uLnTx/>
                <a:uFillTx/>
                <a:ea typeface="+mn-ea"/>
                <a:cs typeface="+mn-cs"/>
              </a:rPr>
              <a:t>                 possible opposition or invalidity application or counterclaim in civil courts (art. 5, par. 1 L4679/ 2020). </a:t>
            </a:r>
          </a:p>
          <a:p>
            <a:pPr marL="0" indent="0">
              <a:buNone/>
            </a:pPr>
            <a:endParaRPr lang="en-US" dirty="0"/>
          </a:p>
        </p:txBody>
      </p:sp>
      <p:sp>
        <p:nvSpPr>
          <p:cNvPr id="5" name="Arrow: Right 4">
            <a:extLst>
              <a:ext uri="{FF2B5EF4-FFF2-40B4-BE49-F238E27FC236}">
                <a16:creationId xmlns="" xmlns:a16="http://schemas.microsoft.com/office/drawing/2014/main" id="{3728E27A-C697-52CF-794F-E41AF29EF2A8}"/>
              </a:ext>
            </a:extLst>
          </p:cNvPr>
          <p:cNvSpPr/>
          <p:nvPr/>
        </p:nvSpPr>
        <p:spPr>
          <a:xfrm>
            <a:off x="953579" y="1960126"/>
            <a:ext cx="866832" cy="4038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9">
            <a:extLst>
              <a:ext uri="{FF2B5EF4-FFF2-40B4-BE49-F238E27FC236}">
                <a16:creationId xmlns="" xmlns:a16="http://schemas.microsoft.com/office/drawing/2014/main" id="{01983B5A-E742-6DBC-42D7-23906CE917CA}"/>
              </a:ext>
            </a:extLst>
          </p:cNvPr>
          <p:cNvPicPr>
            <a:picLocks noChangeAspect="1" noChangeArrowheads="1"/>
          </p:cNvPicPr>
          <p:nvPr/>
        </p:nvPicPr>
        <p:blipFill>
          <a:blip r:embed="rId2" cstate="print"/>
          <a:srcRect/>
          <a:stretch>
            <a:fillRect/>
          </a:stretch>
        </p:blipFill>
        <p:spPr bwMode="auto">
          <a:xfrm>
            <a:off x="2000668" y="2906497"/>
            <a:ext cx="1368425" cy="1270000"/>
          </a:xfrm>
          <a:prstGeom prst="rect">
            <a:avLst/>
          </a:prstGeom>
          <a:noFill/>
          <a:ln w="9525">
            <a:noFill/>
            <a:miter lim="800000"/>
            <a:headEnd/>
            <a:tailEnd/>
          </a:ln>
        </p:spPr>
      </p:pic>
      <p:sp>
        <p:nvSpPr>
          <p:cNvPr id="8" name="TextBox 7">
            <a:extLst>
              <a:ext uri="{FF2B5EF4-FFF2-40B4-BE49-F238E27FC236}">
                <a16:creationId xmlns="" xmlns:a16="http://schemas.microsoft.com/office/drawing/2014/main" id="{EB90EB57-962B-2623-A8D4-44486C8E64B5}"/>
              </a:ext>
            </a:extLst>
          </p:cNvPr>
          <p:cNvSpPr txBox="1"/>
          <p:nvPr/>
        </p:nvSpPr>
        <p:spPr>
          <a:xfrm>
            <a:off x="3659696" y="3348350"/>
            <a:ext cx="627078" cy="646331"/>
          </a:xfrm>
          <a:prstGeom prst="rect">
            <a:avLst/>
          </a:prstGeom>
          <a:noFill/>
        </p:spPr>
        <p:txBody>
          <a:bodyPr wrap="square">
            <a:spAutoFit/>
          </a:bodyPr>
          <a:lstStyle/>
          <a:p>
            <a:r>
              <a:rPr lang="en-GB" sz="3600">
                <a:latin typeface="Arial Narrow" panose="020B0606020202030204" pitchFamily="34" charset="0"/>
              </a:rPr>
              <a:t>vs</a:t>
            </a:r>
          </a:p>
        </p:txBody>
      </p:sp>
      <p:pic>
        <p:nvPicPr>
          <p:cNvPr id="9" name="Εικόνα 12">
            <a:extLst>
              <a:ext uri="{FF2B5EF4-FFF2-40B4-BE49-F238E27FC236}">
                <a16:creationId xmlns="" xmlns:a16="http://schemas.microsoft.com/office/drawing/2014/main" id="{ADB57AB5-0830-08D2-8303-142C26CDDA46}"/>
              </a:ext>
            </a:extLst>
          </p:cNvPr>
          <p:cNvPicPr>
            <a:picLocks noChangeAspect="1"/>
          </p:cNvPicPr>
          <p:nvPr/>
        </p:nvPicPr>
        <p:blipFill>
          <a:blip r:embed="rId3"/>
          <a:stretch>
            <a:fillRect/>
          </a:stretch>
        </p:blipFill>
        <p:spPr>
          <a:xfrm>
            <a:off x="4655272" y="2906497"/>
            <a:ext cx="1368426" cy="127279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D6230DDD-2D36-1E19-A01E-D1EDFE951E57}"/>
                  </a:ext>
                </a:extLst>
              </p:cNvPr>
              <p:cNvSpPr txBox="1"/>
              <p:nvPr/>
            </p:nvSpPr>
            <p:spPr>
              <a:xfrm>
                <a:off x="6392196" y="3429000"/>
                <a:ext cx="621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solidFill>
                            <a:schemeClr val="tx1"/>
                          </a:solidFill>
                          <a:latin typeface="Cambria Math" panose="02040503050406030204" pitchFamily="18" charset="0"/>
                          <a:ea typeface="Cambria Math" panose="02040503050406030204" pitchFamily="18" charset="0"/>
                        </a:rPr>
                        <m:t>=</m:t>
                      </m:r>
                    </m:oMath>
                  </m:oMathPara>
                </a14:m>
                <a:endParaRPr/>
              </a:p>
            </p:txBody>
          </p:sp>
        </mc:Choice>
        <mc:Fallback xmlns="">
          <p:sp>
            <p:nvSpPr>
              <p:cNvPr id="11" name="TextBox 10">
                <a:extLst>
                  <a:ext uri="{FF2B5EF4-FFF2-40B4-BE49-F238E27FC236}">
                    <a16:creationId xmlns:a16="http://schemas.microsoft.com/office/drawing/2014/main" id="{D6230DDD-2D36-1E19-A01E-D1EDFE951E57}"/>
                  </a:ext>
                </a:extLst>
              </p:cNvPr>
              <p:cNvSpPr txBox="1">
                <a:spLocks noRot="1" noChangeAspect="1" noMove="1" noResize="1" noEditPoints="1" noAdjustHandles="1" noChangeArrowheads="1" noChangeShapeType="1" noTextEdit="1"/>
              </p:cNvSpPr>
              <p:nvPr/>
            </p:nvSpPr>
            <p:spPr>
              <a:xfrm>
                <a:off x="6392196" y="3429000"/>
                <a:ext cx="621000" cy="369332"/>
              </a:xfrm>
              <a:prstGeom prst="rect">
                <a:avLst/>
              </a:prstGeom>
              <a:blipFill>
                <a:blip r:embed="rId5"/>
                <a:stretch>
                  <a:fillRect/>
                </a:stretch>
              </a:blipFill>
            </p:spPr>
            <p:txBody>
              <a:bodyPr/>
              <a:lstStyle/>
              <a:p>
                <a:r>
                  <a:rPr lang="en-US">
                    <a:noFill/>
                  </a:rPr>
                  <a:t> </a:t>
                </a:r>
              </a:p>
            </p:txBody>
          </p:sp>
        </mc:Fallback>
      </mc:AlternateContent>
      <p:sp>
        <p:nvSpPr>
          <p:cNvPr id="12" name="Oval 11">
            <a:extLst>
              <a:ext uri="{FF2B5EF4-FFF2-40B4-BE49-F238E27FC236}">
                <a16:creationId xmlns="" xmlns:a16="http://schemas.microsoft.com/office/drawing/2014/main" id="{BCE14342-D167-C0D8-D450-D788C28EA398}"/>
              </a:ext>
            </a:extLst>
          </p:cNvPr>
          <p:cNvSpPr/>
          <p:nvPr/>
        </p:nvSpPr>
        <p:spPr>
          <a:xfrm>
            <a:off x="7381694" y="2830808"/>
            <a:ext cx="3397540" cy="156571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pic>
        <p:nvPicPr>
          <p:cNvPr id="13" name="Picture 12">
            <a:extLst>
              <a:ext uri="{FF2B5EF4-FFF2-40B4-BE49-F238E27FC236}">
                <a16:creationId xmlns="" xmlns:a16="http://schemas.microsoft.com/office/drawing/2014/main" id="{E9CB5B34-D3A0-AD45-3446-AD7B3FC5E44B}"/>
              </a:ext>
            </a:extLst>
          </p:cNvPr>
          <p:cNvPicPr>
            <a:picLocks noChangeAspect="1"/>
          </p:cNvPicPr>
          <p:nvPr/>
        </p:nvPicPr>
        <p:blipFill>
          <a:blip r:embed="rId6"/>
          <a:stretch>
            <a:fillRect/>
          </a:stretch>
        </p:blipFill>
        <p:spPr>
          <a:xfrm>
            <a:off x="7452382" y="3293597"/>
            <a:ext cx="3296872" cy="640135"/>
          </a:xfrm>
          <a:prstGeom prst="rect">
            <a:avLst/>
          </a:prstGeom>
        </p:spPr>
      </p:pic>
      <p:sp>
        <p:nvSpPr>
          <p:cNvPr id="15" name="TextBox 14">
            <a:extLst>
              <a:ext uri="{FF2B5EF4-FFF2-40B4-BE49-F238E27FC236}">
                <a16:creationId xmlns="" xmlns:a16="http://schemas.microsoft.com/office/drawing/2014/main" id="{5F52ADEB-5D9C-37B9-46C0-DAF7918667E3}"/>
              </a:ext>
            </a:extLst>
          </p:cNvPr>
          <p:cNvSpPr txBox="1"/>
          <p:nvPr/>
        </p:nvSpPr>
        <p:spPr>
          <a:xfrm>
            <a:off x="1417739" y="4765648"/>
            <a:ext cx="8649050" cy="830997"/>
          </a:xfrm>
          <a:prstGeom prst="rect">
            <a:avLst/>
          </a:prstGeom>
          <a:noFill/>
        </p:spPr>
        <p:txBody>
          <a:bodyPr wrap="square">
            <a:spAutoFit/>
          </a:bodyPr>
          <a:lstStyle/>
          <a:p>
            <a:pPr algn="ctr"/>
            <a:r>
              <a:rPr lang="en-GB" sz="2400" dirty="0"/>
              <a:t>Visual, </a:t>
            </a:r>
            <a:r>
              <a:rPr lang="en-GB" sz="2400" dirty="0" smtClean="0"/>
              <a:t>phonetic, </a:t>
            </a:r>
            <a:r>
              <a:rPr lang="en-GB" sz="2400" dirty="0"/>
              <a:t>conceptual comparison of new kinds of </a:t>
            </a:r>
            <a:r>
              <a:rPr lang="en-GB" sz="2400" dirty="0" smtClean="0"/>
              <a:t>trade marks </a:t>
            </a:r>
            <a:r>
              <a:rPr lang="en-GB" sz="2400" dirty="0"/>
              <a:t>with the same or other earlier similar or identical </a:t>
            </a:r>
            <a:r>
              <a:rPr lang="en-GB" sz="2400" dirty="0" smtClean="0"/>
              <a:t>trade marks</a:t>
            </a:r>
            <a:endParaRPr lang="en-GB" sz="2400" dirty="0"/>
          </a:p>
        </p:txBody>
      </p:sp>
    </p:spTree>
    <p:extLst>
      <p:ext uri="{BB962C8B-B14F-4D97-AF65-F5344CB8AC3E}">
        <p14:creationId xmlns:p14="http://schemas.microsoft.com/office/powerpoint/2010/main" val="904959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393C7BC-2F88-CDA8-A975-5A77B2F9E2F1}"/>
              </a:ext>
            </a:extLst>
          </p:cNvPr>
          <p:cNvSpPr txBox="1"/>
          <p:nvPr/>
        </p:nvSpPr>
        <p:spPr>
          <a:xfrm>
            <a:off x="2057912" y="1951349"/>
            <a:ext cx="8218415" cy="646331"/>
          </a:xfrm>
          <a:prstGeom prst="rect">
            <a:avLst/>
          </a:prstGeom>
          <a:noFill/>
        </p:spPr>
        <p:txBody>
          <a:bodyPr wrap="square">
            <a:spAutoFit/>
          </a:bodyPr>
          <a:lstStyle/>
          <a:p>
            <a:pPr algn="ctr"/>
            <a:r>
              <a:rPr lang="en-GB" sz="3600" b="1"/>
              <a:t>L.4679/2020( GG Issue 71/ Α/20-03-2020)=</a:t>
            </a:r>
          </a:p>
        </p:txBody>
      </p:sp>
      <p:sp>
        <p:nvSpPr>
          <p:cNvPr id="6" name="TextBox 5">
            <a:extLst>
              <a:ext uri="{FF2B5EF4-FFF2-40B4-BE49-F238E27FC236}">
                <a16:creationId xmlns="" xmlns:a16="http://schemas.microsoft.com/office/drawing/2014/main" id="{8D54DE5A-025C-AAD3-9840-7DEC8266ABD5}"/>
              </a:ext>
            </a:extLst>
          </p:cNvPr>
          <p:cNvSpPr txBox="1"/>
          <p:nvPr/>
        </p:nvSpPr>
        <p:spPr>
          <a:xfrm>
            <a:off x="1447264" y="3070639"/>
            <a:ext cx="9439711" cy="830997"/>
          </a:xfrm>
          <a:prstGeom prst="rect">
            <a:avLst/>
          </a:prstGeom>
          <a:noFill/>
        </p:spPr>
        <p:txBody>
          <a:bodyPr wrap="square">
            <a:spAutoFit/>
          </a:bodyPr>
          <a:lstStyle/>
          <a:p>
            <a:pPr algn="ctr"/>
            <a:r>
              <a:rPr lang="en-GB" sz="2400"/>
              <a:t>Transposes Directive (EU) 2015/2436  to approximate the laws of the Member States relating to trade marks</a:t>
            </a:r>
          </a:p>
        </p:txBody>
      </p:sp>
      <p:sp>
        <p:nvSpPr>
          <p:cNvPr id="8" name="TextBox 7">
            <a:extLst>
              <a:ext uri="{FF2B5EF4-FFF2-40B4-BE49-F238E27FC236}">
                <a16:creationId xmlns="" xmlns:a16="http://schemas.microsoft.com/office/drawing/2014/main" id="{41E178E7-89EE-A0D4-F988-38EC9DAF02DA}"/>
              </a:ext>
            </a:extLst>
          </p:cNvPr>
          <p:cNvSpPr txBox="1"/>
          <p:nvPr/>
        </p:nvSpPr>
        <p:spPr>
          <a:xfrm>
            <a:off x="3119818" y="5010324"/>
            <a:ext cx="6094602" cy="584775"/>
          </a:xfrm>
          <a:prstGeom prst="rect">
            <a:avLst/>
          </a:prstGeom>
          <a:noFill/>
        </p:spPr>
        <p:txBody>
          <a:bodyPr wrap="square">
            <a:spAutoFit/>
          </a:bodyPr>
          <a:lstStyle/>
          <a:p>
            <a:pPr algn="ctr"/>
            <a:r>
              <a:rPr lang="en-GB" sz="3200" b="1">
                <a:solidFill>
                  <a:srgbClr val="0070C0"/>
                </a:solidFill>
              </a:rPr>
              <a:t>THE MOST IMPORTANT CHANGES:</a:t>
            </a:r>
          </a:p>
        </p:txBody>
      </p:sp>
    </p:spTree>
    <p:extLst>
      <p:ext uri="{BB962C8B-B14F-4D97-AF65-F5344CB8AC3E}">
        <p14:creationId xmlns:p14="http://schemas.microsoft.com/office/powerpoint/2010/main" val="75904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9DB3DC5-ECC5-D93B-605A-A88CB90DF401}"/>
              </a:ext>
            </a:extLst>
          </p:cNvPr>
          <p:cNvSpPr>
            <a:spLocks noGrp="1"/>
          </p:cNvSpPr>
          <p:nvPr>
            <p:ph idx="1"/>
          </p:nvPr>
        </p:nvSpPr>
        <p:spPr>
          <a:xfrm>
            <a:off x="838200" y="1208015"/>
            <a:ext cx="10515600" cy="4968948"/>
          </a:xfrm>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cap="none" normalizeH="0" baseline="0" noProof="0" dirty="0">
                <a:ln>
                  <a:noFill/>
                </a:ln>
                <a:solidFill>
                  <a:prstClr val="black"/>
                </a:solidFill>
                <a:uLnTx/>
                <a:uFillTx/>
                <a:ea typeface="+mn-ea"/>
                <a:cs typeface="+mn-cs"/>
              </a:rPr>
              <a:t>7. </a:t>
            </a:r>
            <a:r>
              <a:rPr kumimoji="0" lang="en-GB" sz="2400" i="0" u="none" strike="noStrike" cap="none" normalizeH="0" baseline="0" noProof="0" dirty="0">
                <a:ln>
                  <a:noFill/>
                </a:ln>
                <a:solidFill>
                  <a:prstClr val="black"/>
                </a:solidFill>
                <a:uLnTx/>
                <a:uFillTx/>
                <a:ea typeface="+mn-ea"/>
                <a:cs typeface="+mn-cs"/>
              </a:rPr>
              <a:t>The product/service class title (Nice Classification) in </a:t>
            </a:r>
            <a:r>
              <a:rPr kumimoji="0" lang="en-GB" sz="2400" i="0" u="none" strike="noStrike" cap="none" normalizeH="0" baseline="0" noProof="0">
                <a:ln>
                  <a:noFill/>
                </a:ln>
                <a:solidFill>
                  <a:prstClr val="black"/>
                </a:solidFill>
                <a:uLnTx/>
                <a:uFillTx/>
                <a:ea typeface="+mn-ea"/>
                <a:cs typeface="+mn-cs"/>
              </a:rPr>
              <a:t>the </a:t>
            </a:r>
            <a:r>
              <a:rPr kumimoji="0" lang="en-GB" sz="2400" i="0" u="none" strike="noStrike" cap="none" normalizeH="0" baseline="0" noProof="0" smtClean="0">
                <a:ln>
                  <a:noFill/>
                </a:ln>
                <a:solidFill>
                  <a:prstClr val="black"/>
                </a:solidFill>
                <a:uLnTx/>
                <a:uFillTx/>
                <a:ea typeface="+mn-ea"/>
                <a:cs typeface="+mn-cs"/>
              </a:rPr>
              <a:t>trade mark </a:t>
            </a:r>
            <a:r>
              <a:rPr kumimoji="0" lang="en-GB" sz="2400" i="0" u="none" strike="noStrike" cap="none" normalizeH="0" baseline="0" noProof="0" dirty="0">
                <a:ln>
                  <a:noFill/>
                </a:ln>
                <a:solidFill>
                  <a:prstClr val="black"/>
                </a:solidFill>
                <a:uLnTx/>
                <a:uFillTx/>
                <a:ea typeface="+mn-ea"/>
                <a:cs typeface="+mn-cs"/>
              </a:rPr>
              <a:t>application covers only products / services that fall under the </a:t>
            </a:r>
            <a:r>
              <a:rPr kumimoji="0" lang="en-GB" sz="2400" b="1" i="0" u="none" strike="noStrike" cap="none" normalizeH="0" baseline="0" noProof="0" dirty="0">
                <a:ln>
                  <a:noFill/>
                </a:ln>
                <a:solidFill>
                  <a:prstClr val="black"/>
                </a:solidFill>
                <a:uLnTx/>
                <a:uFillTx/>
                <a:ea typeface="+mn-ea"/>
                <a:cs typeface="+mn-cs"/>
              </a:rPr>
              <a:t>literal meaning</a:t>
            </a:r>
            <a:r>
              <a:rPr kumimoji="0" lang="en-GB" sz="2400" i="0" u="none" strike="noStrike" cap="none" normalizeH="0" baseline="0" noProof="0" dirty="0">
                <a:ln>
                  <a:noFill/>
                </a:ln>
                <a:solidFill>
                  <a:prstClr val="black"/>
                </a:solidFill>
                <a:uLnTx/>
                <a:uFillTx/>
                <a:ea typeface="+mn-ea"/>
                <a:cs typeface="+mn-cs"/>
              </a:rPr>
              <a:t> of the class heading and not necessarily those included in the alphabetical list of the category (art.</a:t>
            </a:r>
            <a:r>
              <a:rPr kumimoji="0" lang="en-GB" sz="2400" b="0" i="0" u="none" strike="noStrike" cap="none" normalizeH="0" baseline="0" noProof="0" dirty="0">
                <a:ln>
                  <a:noFill/>
                </a:ln>
                <a:solidFill>
                  <a:prstClr val="black"/>
                </a:solidFill>
                <a:uLnTx/>
                <a:uFillTx/>
                <a:ea typeface="+mn-ea"/>
                <a:cs typeface="+mn-cs"/>
              </a:rPr>
              <a:t> 23, par. 4 of L.4679/ 2020)</a:t>
            </a:r>
          </a:p>
          <a:p>
            <a:endParaRPr lang="en-US" dirty="0"/>
          </a:p>
        </p:txBody>
      </p:sp>
      <p:pic>
        <p:nvPicPr>
          <p:cNvPr id="5" name="Picture 4">
            <a:extLst>
              <a:ext uri="{FF2B5EF4-FFF2-40B4-BE49-F238E27FC236}">
                <a16:creationId xmlns="" xmlns:a16="http://schemas.microsoft.com/office/drawing/2014/main" id="{0C1A21E3-584E-A8B5-9877-812CBB3BC1F2}"/>
              </a:ext>
            </a:extLst>
          </p:cNvPr>
          <p:cNvPicPr>
            <a:picLocks noChangeAspect="1"/>
          </p:cNvPicPr>
          <p:nvPr/>
        </p:nvPicPr>
        <p:blipFill>
          <a:blip r:embed="rId2"/>
          <a:stretch>
            <a:fillRect/>
          </a:stretch>
        </p:blipFill>
        <p:spPr>
          <a:xfrm>
            <a:off x="2692866" y="3115208"/>
            <a:ext cx="6316910" cy="3164747"/>
          </a:xfrm>
          <a:prstGeom prst="rect">
            <a:avLst/>
          </a:prstGeom>
        </p:spPr>
      </p:pic>
    </p:spTree>
    <p:extLst>
      <p:ext uri="{BB962C8B-B14F-4D97-AF65-F5344CB8AC3E}">
        <p14:creationId xmlns:p14="http://schemas.microsoft.com/office/powerpoint/2010/main" val="1136879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1">
            <a:extLst>
              <a:ext uri="{FF2B5EF4-FFF2-40B4-BE49-F238E27FC236}">
                <a16:creationId xmlns="" xmlns:a16="http://schemas.microsoft.com/office/drawing/2014/main" id="{3568DFF2-A00E-902A-FFF0-D292E866D829}"/>
              </a:ext>
            </a:extLst>
          </p:cNvPr>
          <p:cNvPicPr>
            <a:picLocks noGrp="1" noChangeAspect="1"/>
          </p:cNvPicPr>
          <p:nvPr>
            <p:ph idx="1"/>
          </p:nvPr>
        </p:nvPicPr>
        <p:blipFill>
          <a:blip r:embed="rId2"/>
          <a:stretch>
            <a:fillRect/>
          </a:stretch>
        </p:blipFill>
        <p:spPr>
          <a:xfrm>
            <a:off x="-423119" y="-263084"/>
            <a:ext cx="13060957" cy="7346789"/>
          </a:xfrm>
          <a:prstGeom prst="rect">
            <a:avLst/>
          </a:prstGeom>
        </p:spPr>
      </p:pic>
    </p:spTree>
    <p:extLst>
      <p:ext uri="{BB962C8B-B14F-4D97-AF65-F5344CB8AC3E}">
        <p14:creationId xmlns:p14="http://schemas.microsoft.com/office/powerpoint/2010/main" val="3655817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0360" y="2235200"/>
            <a:ext cx="1807028" cy="1807028"/>
          </a:xfrm>
          <a:prstGeom prst="rect">
            <a:avLst/>
          </a:prstGeom>
        </p:spPr>
      </p:pic>
      <p:sp>
        <p:nvSpPr>
          <p:cNvPr id="5" name="TextBox 4"/>
          <p:cNvSpPr txBox="1"/>
          <p:nvPr/>
        </p:nvSpPr>
        <p:spPr>
          <a:xfrm>
            <a:off x="3002410" y="3963759"/>
            <a:ext cx="6207853" cy="1015663"/>
          </a:xfrm>
          <a:prstGeom prst="rect">
            <a:avLst/>
          </a:prstGeom>
          <a:noFill/>
        </p:spPr>
        <p:txBody>
          <a:bodyPr wrap="square" rtlCol="0">
            <a:spAutoFit/>
          </a:bodyPr>
          <a:lstStyle/>
          <a:p>
            <a:pPr algn="ctr"/>
            <a:r>
              <a:rPr lang="en-GB" sz="6000">
                <a:ea typeface="Murecho" panose="020B0003020204020204" pitchFamily="34" charset="-128"/>
                <a:cs typeface="Murecho" panose="020B0003020204020204" pitchFamily="34" charset="-128"/>
              </a:rPr>
              <a:t>Thank you</a:t>
            </a:r>
          </a:p>
        </p:txBody>
      </p:sp>
      <p:sp>
        <p:nvSpPr>
          <p:cNvPr id="8" name="Ορθογώνιο 7"/>
          <p:cNvSpPr/>
          <p:nvPr/>
        </p:nvSpPr>
        <p:spPr>
          <a:xfrm>
            <a:off x="1745682" y="6070506"/>
            <a:ext cx="211917" cy="230832"/>
          </a:xfrm>
          <a:prstGeom prst="rect">
            <a:avLst/>
          </a:prstGeom>
        </p:spPr>
        <p:txBody>
          <a:bodyPr wrap="none">
            <a:spAutoFit/>
          </a:bodyPr>
          <a:lstStyle/>
          <a:p>
            <a:r>
              <a:rPr lang="en-GB" sz="900">
                <a:latin typeface="Murecho" panose="020B0003020204020204" pitchFamily="34" charset="-128"/>
                <a:ea typeface="Murecho" panose="020B0003020204020204" pitchFamily="34" charset="-128"/>
                <a:cs typeface="Murecho" panose="020B0003020204020204" pitchFamily="34" charset="-128"/>
              </a:rPr>
              <a:t> </a:t>
            </a:r>
          </a:p>
        </p:txBody>
      </p:sp>
    </p:spTree>
    <p:extLst>
      <p:ext uri="{BB962C8B-B14F-4D97-AF65-F5344CB8AC3E}">
        <p14:creationId xmlns:p14="http://schemas.microsoft.com/office/powerpoint/2010/main" val="244382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F08C4D6-35A2-7614-B2B7-85318BD30B9F}"/>
              </a:ext>
            </a:extLst>
          </p:cNvPr>
          <p:cNvSpPr>
            <a:spLocks noGrp="1"/>
          </p:cNvSpPr>
          <p:nvPr>
            <p:ph idx="1"/>
          </p:nvPr>
        </p:nvSpPr>
        <p:spPr>
          <a:xfrm>
            <a:off x="1098259" y="1608909"/>
            <a:ext cx="9995482" cy="2251891"/>
          </a:xfrm>
        </p:spPr>
        <p:txBody>
          <a:bodyPr>
            <a:normAutofit fontScale="92500" lnSpcReduction="10000"/>
          </a:bodyPr>
          <a:lstStyle/>
          <a:p>
            <a:pPr marL="0" indent="0">
              <a:buNone/>
            </a:pPr>
            <a:r>
              <a:rPr lang="en-GB" sz="2400" dirty="0"/>
              <a:t>1. ELIMINATION of the requirement of a graphic representation for a </a:t>
            </a:r>
            <a:r>
              <a:rPr lang="en-GB" sz="2400" dirty="0" smtClean="0"/>
              <a:t>trade mark </a:t>
            </a:r>
            <a:r>
              <a:rPr lang="en-GB" sz="2400" dirty="0"/>
              <a:t>to exist: </a:t>
            </a:r>
          </a:p>
          <a:p>
            <a:pPr marL="0" indent="0">
              <a:buNone/>
            </a:pPr>
            <a:r>
              <a:rPr lang="en-GB" sz="2400" dirty="0"/>
              <a:t>“</a:t>
            </a:r>
            <a:r>
              <a:rPr lang="en-GB" sz="2400" dirty="0" smtClean="0"/>
              <a:t>Trade mark </a:t>
            </a:r>
            <a:r>
              <a:rPr lang="en-GB" sz="2400" dirty="0"/>
              <a:t>is any sign which </a:t>
            </a:r>
            <a:r>
              <a:rPr lang="en-GB" sz="2400" strike="sngStrike" dirty="0"/>
              <a:t>can be represented graphically</a:t>
            </a:r>
            <a:r>
              <a:rPr lang="en-GB" sz="2400" dirty="0"/>
              <a:t>....”  </a:t>
            </a:r>
          </a:p>
          <a:p>
            <a:pPr marL="0" indent="0">
              <a:buNone/>
            </a:pPr>
            <a:r>
              <a:rPr lang="en-GB" sz="2400" dirty="0"/>
              <a:t>Art. 2, par. 1/L. 4679/2020 “The national trade mark may consist of any signs, in particular words (including personal names)/ or designs/ letters, numerals/ colours/ the shape of goods or of the packaging of goods/ sounds, provided that such signs are capable of:</a:t>
            </a:r>
          </a:p>
          <a:p>
            <a:endParaRPr lang="en-US" dirty="0"/>
          </a:p>
        </p:txBody>
      </p:sp>
      <p:sp>
        <p:nvSpPr>
          <p:cNvPr id="6" name="TextBox 5">
            <a:extLst>
              <a:ext uri="{FF2B5EF4-FFF2-40B4-BE49-F238E27FC236}">
                <a16:creationId xmlns="" xmlns:a16="http://schemas.microsoft.com/office/drawing/2014/main" id="{4F93E06C-43ED-9F77-CBF6-59A9331620AA}"/>
              </a:ext>
            </a:extLst>
          </p:cNvPr>
          <p:cNvSpPr txBox="1"/>
          <p:nvPr/>
        </p:nvSpPr>
        <p:spPr>
          <a:xfrm>
            <a:off x="1098259" y="4021317"/>
            <a:ext cx="10084266" cy="2308324"/>
          </a:xfrm>
          <a:prstGeom prst="rect">
            <a:avLst/>
          </a:prstGeom>
          <a:noFill/>
        </p:spPr>
        <p:txBody>
          <a:bodyPr wrap="square">
            <a:spAutoFit/>
          </a:bodyPr>
          <a:lstStyle/>
          <a:p>
            <a:r>
              <a:rPr lang="en-GB" sz="2400"/>
              <a:t>a) distinguishing the goods / services of one undertaking from those of other undertakings;  </a:t>
            </a:r>
          </a:p>
          <a:p>
            <a:endParaRPr lang="el-GR" sz="2400" dirty="0"/>
          </a:p>
          <a:p>
            <a:r>
              <a:rPr lang="en-GB" sz="2400"/>
              <a:t>b) being represented on the register in a manner which enables the competent authorities and the public to determine the clear and precise subject matter of the protection afforded to its proprietor.</a:t>
            </a:r>
          </a:p>
        </p:txBody>
      </p:sp>
    </p:spTree>
    <p:extLst>
      <p:ext uri="{BB962C8B-B14F-4D97-AF65-F5344CB8AC3E}">
        <p14:creationId xmlns:p14="http://schemas.microsoft.com/office/powerpoint/2010/main" val="2499888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247AF7C4-93DF-05E8-1EB2-5FEC4D106D6D}"/>
              </a:ext>
            </a:extLst>
          </p:cNvPr>
          <p:cNvSpPr txBox="1"/>
          <p:nvPr/>
        </p:nvSpPr>
        <p:spPr>
          <a:xfrm>
            <a:off x="969601" y="1947140"/>
            <a:ext cx="10226180" cy="2677656"/>
          </a:xfrm>
          <a:prstGeom prst="rect">
            <a:avLst/>
          </a:prstGeom>
          <a:noFill/>
        </p:spPr>
        <p:txBody>
          <a:bodyPr wrap="square">
            <a:spAutoFit/>
          </a:bodyPr>
          <a:lstStyle/>
          <a:p>
            <a:pPr algn="just"/>
            <a:r>
              <a:rPr lang="en-GB" sz="2400" dirty="0"/>
              <a:t>2. </a:t>
            </a:r>
            <a:r>
              <a:rPr lang="en-GB" sz="2400" dirty="0" smtClean="0"/>
              <a:t>Trade marks </a:t>
            </a:r>
            <a:r>
              <a:rPr lang="en-GB" sz="2400" dirty="0"/>
              <a:t>can now be filed in an electronic form based on electronic files (JPG, MP3, MP4 etc.), as set forth in art. 2 par. 2 of the new law. </a:t>
            </a:r>
          </a:p>
          <a:p>
            <a:pPr marL="342900" indent="-342900" algn="just">
              <a:buClr>
                <a:schemeClr val="accent1">
                  <a:lumMod val="75000"/>
                </a:schemeClr>
              </a:buClr>
              <a:buFont typeface="Arial" panose="020B0604020202020204" pitchFamily="34" charset="0"/>
              <a:buChar char="•"/>
            </a:pPr>
            <a:r>
              <a:rPr lang="en-GB" sz="2400" dirty="0"/>
              <a:t>The definition is provided for each </a:t>
            </a:r>
            <a:r>
              <a:rPr lang="en-GB" sz="2400" dirty="0" smtClean="0"/>
              <a:t>trade mark </a:t>
            </a:r>
            <a:r>
              <a:rPr lang="en-GB" sz="2400" dirty="0"/>
              <a:t>category, its manner of representation and the e-filing platform contains the technical specifications for e-filing (transposition of art.  3 of Regulation (EU) 2018/626). </a:t>
            </a:r>
          </a:p>
          <a:p>
            <a:pPr marL="342900" indent="-342900" algn="just">
              <a:buClr>
                <a:schemeClr val="accent1">
                  <a:lumMod val="75000"/>
                </a:schemeClr>
              </a:buClr>
              <a:buFont typeface="Arial" panose="020B0604020202020204" pitchFamily="34" charset="0"/>
              <a:buChar char="•"/>
            </a:pPr>
            <a:r>
              <a:rPr kumimoji="0" lang="en-GB" sz="2400" b="0" i="0" u="none" strike="noStrike" cap="none" normalizeH="0" baseline="0" noProof="0" dirty="0">
                <a:ln>
                  <a:noFill/>
                </a:ln>
                <a:solidFill>
                  <a:prstClr val="black"/>
                </a:solidFill>
                <a:uLnTx/>
                <a:uFillTx/>
                <a:latin typeface="Calibri" panose="020F0502020204030204"/>
                <a:ea typeface="+mn-ea"/>
                <a:cs typeface="+mn-cs"/>
              </a:rPr>
              <a:t>Enabling provision: Min.  of Development   determines the type &amp; technical detail of the files (art.   2 par. 6, L4679/ 20).</a:t>
            </a:r>
          </a:p>
        </p:txBody>
      </p:sp>
    </p:spTree>
    <p:extLst>
      <p:ext uri="{BB962C8B-B14F-4D97-AF65-F5344CB8AC3E}">
        <p14:creationId xmlns:p14="http://schemas.microsoft.com/office/powerpoint/2010/main" val="1544720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469C063-880E-9518-0A52-7A300578C42F}"/>
              </a:ext>
            </a:extLst>
          </p:cNvPr>
          <p:cNvSpPr>
            <a:spLocks noGrp="1"/>
          </p:cNvSpPr>
          <p:nvPr>
            <p:ph idx="1"/>
          </p:nvPr>
        </p:nvSpPr>
        <p:spPr>
          <a:xfrm>
            <a:off x="1217828" y="1367406"/>
            <a:ext cx="10515600" cy="4859891"/>
          </a:xfrm>
        </p:spPr>
        <p:txBody>
          <a:bodyPr/>
          <a:lstStyle/>
          <a:p>
            <a:pPr marL="0" indent="0">
              <a:buNone/>
            </a:pPr>
            <a:r>
              <a:rPr lang="en-GB" b="1" i="1">
                <a:solidFill>
                  <a:srgbClr val="0070C0"/>
                </a:solidFill>
              </a:rPr>
              <a:t>WORD MARK</a:t>
            </a:r>
          </a:p>
          <a:p>
            <a:pPr marL="0" indent="0">
              <a:buNone/>
            </a:pPr>
            <a:endParaRPr lang="en-US" dirty="0"/>
          </a:p>
        </p:txBody>
      </p:sp>
      <p:pic>
        <p:nvPicPr>
          <p:cNvPr id="5" name="Εικόνα 11">
            <a:extLst>
              <a:ext uri="{FF2B5EF4-FFF2-40B4-BE49-F238E27FC236}">
                <a16:creationId xmlns="" xmlns:a16="http://schemas.microsoft.com/office/drawing/2014/main" id="{579BA60C-BC3C-141D-B9CE-3DDB8D198683}"/>
              </a:ext>
            </a:extLst>
          </p:cNvPr>
          <p:cNvPicPr>
            <a:picLocks noChangeAspect="1"/>
          </p:cNvPicPr>
          <p:nvPr/>
        </p:nvPicPr>
        <p:blipFill>
          <a:blip r:embed="rId2"/>
          <a:stretch>
            <a:fillRect/>
          </a:stretch>
        </p:blipFill>
        <p:spPr>
          <a:xfrm>
            <a:off x="2112373" y="1999889"/>
            <a:ext cx="1326702" cy="1138436"/>
          </a:xfrm>
          <a:prstGeom prst="rect">
            <a:avLst/>
          </a:prstGeom>
        </p:spPr>
      </p:pic>
      <p:pic>
        <p:nvPicPr>
          <p:cNvPr id="6" name="Εικόνα 9">
            <a:extLst>
              <a:ext uri="{FF2B5EF4-FFF2-40B4-BE49-F238E27FC236}">
                <a16:creationId xmlns="" xmlns:a16="http://schemas.microsoft.com/office/drawing/2014/main" id="{28F5530C-E814-F84E-3BF9-2C90616AD32E}"/>
              </a:ext>
            </a:extLst>
          </p:cNvPr>
          <p:cNvPicPr>
            <a:picLocks noChangeAspect="1"/>
          </p:cNvPicPr>
          <p:nvPr/>
        </p:nvPicPr>
        <p:blipFill>
          <a:blip r:embed="rId3"/>
          <a:stretch>
            <a:fillRect/>
          </a:stretch>
        </p:blipFill>
        <p:spPr>
          <a:xfrm>
            <a:off x="4056588" y="2034286"/>
            <a:ext cx="1279029" cy="1104039"/>
          </a:xfrm>
          <a:prstGeom prst="rect">
            <a:avLst/>
          </a:prstGeom>
        </p:spPr>
      </p:pic>
      <p:pic>
        <p:nvPicPr>
          <p:cNvPr id="7" name="Εικόνα 10">
            <a:extLst>
              <a:ext uri="{FF2B5EF4-FFF2-40B4-BE49-F238E27FC236}">
                <a16:creationId xmlns="" xmlns:a16="http://schemas.microsoft.com/office/drawing/2014/main" id="{9ABF022C-36BC-DF48-6321-E6699C559406}"/>
              </a:ext>
            </a:extLst>
          </p:cNvPr>
          <p:cNvPicPr>
            <a:picLocks noChangeAspect="1"/>
          </p:cNvPicPr>
          <p:nvPr/>
        </p:nvPicPr>
        <p:blipFill>
          <a:blip r:embed="rId4"/>
          <a:stretch>
            <a:fillRect/>
          </a:stretch>
        </p:blipFill>
        <p:spPr>
          <a:xfrm>
            <a:off x="6241457" y="2014247"/>
            <a:ext cx="1279029" cy="1138436"/>
          </a:xfrm>
          <a:prstGeom prst="rect">
            <a:avLst/>
          </a:prstGeom>
        </p:spPr>
      </p:pic>
      <p:pic>
        <p:nvPicPr>
          <p:cNvPr id="8" name="Εικόνα 12">
            <a:extLst>
              <a:ext uri="{FF2B5EF4-FFF2-40B4-BE49-F238E27FC236}">
                <a16:creationId xmlns="" xmlns:a16="http://schemas.microsoft.com/office/drawing/2014/main" id="{A38C78AC-E81F-428C-F4D3-808B9E766FC8}"/>
              </a:ext>
            </a:extLst>
          </p:cNvPr>
          <p:cNvPicPr>
            <a:picLocks noChangeAspect="1"/>
          </p:cNvPicPr>
          <p:nvPr/>
        </p:nvPicPr>
        <p:blipFill>
          <a:blip r:embed="rId5"/>
          <a:stretch>
            <a:fillRect/>
          </a:stretch>
        </p:blipFill>
        <p:spPr>
          <a:xfrm>
            <a:off x="8682214" y="1999889"/>
            <a:ext cx="1326702" cy="1138436"/>
          </a:xfrm>
          <a:prstGeom prst="rect">
            <a:avLst/>
          </a:prstGeom>
        </p:spPr>
      </p:pic>
      <p:sp>
        <p:nvSpPr>
          <p:cNvPr id="10" name="TextBox 9">
            <a:extLst>
              <a:ext uri="{FF2B5EF4-FFF2-40B4-BE49-F238E27FC236}">
                <a16:creationId xmlns="" xmlns:a16="http://schemas.microsoft.com/office/drawing/2014/main" id="{4E5D567F-C9A2-1BAD-7C3D-E0CB1D83E649}"/>
              </a:ext>
            </a:extLst>
          </p:cNvPr>
          <p:cNvSpPr txBox="1"/>
          <p:nvPr/>
        </p:nvSpPr>
        <p:spPr>
          <a:xfrm>
            <a:off x="1083604" y="3192245"/>
            <a:ext cx="3996125" cy="800219"/>
          </a:xfrm>
          <a:prstGeom prst="rect">
            <a:avLst/>
          </a:prstGeom>
          <a:noFill/>
        </p:spPr>
        <p:txBody>
          <a:bodyPr wrap="square">
            <a:spAutoFit/>
          </a:bodyPr>
          <a:lstStyle/>
          <a:p>
            <a:r>
              <a:rPr lang="en-GB" sz="2800" b="1" i="1">
                <a:solidFill>
                  <a:srgbClr val="0070C0"/>
                </a:solidFill>
              </a:rPr>
              <a:t>FIGURATIVE MARK (JPEG)</a:t>
            </a:r>
          </a:p>
          <a:p>
            <a:pPr>
              <a:buFont typeface="Wingdings" panose="05000000000000000000" pitchFamily="2" charset="2"/>
              <a:buChar char="v"/>
            </a:pPr>
            <a:endParaRPr lang="en-US" b="1" i="1" dirty="0">
              <a:solidFill>
                <a:srgbClr val="0070C0"/>
              </a:solidFill>
            </a:endParaRPr>
          </a:p>
        </p:txBody>
      </p:sp>
      <p:pic>
        <p:nvPicPr>
          <p:cNvPr id="11" name="Picture 10">
            <a:extLst>
              <a:ext uri="{FF2B5EF4-FFF2-40B4-BE49-F238E27FC236}">
                <a16:creationId xmlns="" xmlns:a16="http://schemas.microsoft.com/office/drawing/2014/main" id="{6C4FD6BA-F607-D5CE-B3BC-9B6611EA7C39}"/>
              </a:ext>
            </a:extLst>
          </p:cNvPr>
          <p:cNvPicPr>
            <a:picLocks noChangeAspect="1"/>
          </p:cNvPicPr>
          <p:nvPr/>
        </p:nvPicPr>
        <p:blipFill>
          <a:blip r:embed="rId6"/>
          <a:stretch>
            <a:fillRect/>
          </a:stretch>
        </p:blipFill>
        <p:spPr>
          <a:xfrm>
            <a:off x="2019754" y="4324158"/>
            <a:ext cx="1511939" cy="1207113"/>
          </a:xfrm>
          <a:prstGeom prst="rect">
            <a:avLst/>
          </a:prstGeom>
        </p:spPr>
      </p:pic>
      <p:pic>
        <p:nvPicPr>
          <p:cNvPr id="12" name="Εικόνα 14">
            <a:extLst>
              <a:ext uri="{FF2B5EF4-FFF2-40B4-BE49-F238E27FC236}">
                <a16:creationId xmlns="" xmlns:a16="http://schemas.microsoft.com/office/drawing/2014/main" id="{28EBCF1D-6207-B817-20B5-1BD7F91800B5}"/>
              </a:ext>
            </a:extLst>
          </p:cNvPr>
          <p:cNvPicPr>
            <a:picLocks noChangeAspect="1"/>
          </p:cNvPicPr>
          <p:nvPr/>
        </p:nvPicPr>
        <p:blipFill>
          <a:blip r:embed="rId7"/>
          <a:stretch>
            <a:fillRect/>
          </a:stretch>
        </p:blipFill>
        <p:spPr>
          <a:xfrm>
            <a:off x="4138791" y="4293096"/>
            <a:ext cx="1422729" cy="1205299"/>
          </a:xfrm>
          <a:prstGeom prst="rect">
            <a:avLst/>
          </a:prstGeom>
        </p:spPr>
      </p:pic>
      <p:pic>
        <p:nvPicPr>
          <p:cNvPr id="13" name="Εικόνα 15">
            <a:extLst>
              <a:ext uri="{FF2B5EF4-FFF2-40B4-BE49-F238E27FC236}">
                <a16:creationId xmlns="" xmlns:a16="http://schemas.microsoft.com/office/drawing/2014/main" id="{A3272E83-9A98-1AAA-3833-0AA83116D0EC}"/>
              </a:ext>
            </a:extLst>
          </p:cNvPr>
          <p:cNvPicPr>
            <a:picLocks noChangeAspect="1"/>
          </p:cNvPicPr>
          <p:nvPr/>
        </p:nvPicPr>
        <p:blipFill>
          <a:blip r:embed="rId8"/>
          <a:stretch>
            <a:fillRect/>
          </a:stretch>
        </p:blipFill>
        <p:spPr>
          <a:xfrm>
            <a:off x="6212480" y="4293096"/>
            <a:ext cx="1520950" cy="1205299"/>
          </a:xfrm>
          <a:prstGeom prst="rect">
            <a:avLst/>
          </a:prstGeom>
        </p:spPr>
      </p:pic>
      <p:pic>
        <p:nvPicPr>
          <p:cNvPr id="14" name="Εικόνα 16">
            <a:extLst>
              <a:ext uri="{FF2B5EF4-FFF2-40B4-BE49-F238E27FC236}">
                <a16:creationId xmlns="" xmlns:a16="http://schemas.microsoft.com/office/drawing/2014/main" id="{A7E7A6DA-E24B-ACD3-9DFF-C4FCCD3849E3}"/>
              </a:ext>
            </a:extLst>
          </p:cNvPr>
          <p:cNvPicPr>
            <a:picLocks noChangeAspect="1"/>
          </p:cNvPicPr>
          <p:nvPr/>
        </p:nvPicPr>
        <p:blipFill>
          <a:blip r:embed="rId9"/>
          <a:stretch>
            <a:fillRect/>
          </a:stretch>
        </p:blipFill>
        <p:spPr>
          <a:xfrm>
            <a:off x="8682214" y="4293095"/>
            <a:ext cx="1651208" cy="1205299"/>
          </a:xfrm>
          <a:prstGeom prst="rect">
            <a:avLst/>
          </a:prstGeom>
        </p:spPr>
      </p:pic>
    </p:spTree>
    <p:extLst>
      <p:ext uri="{BB962C8B-B14F-4D97-AF65-F5344CB8AC3E}">
        <p14:creationId xmlns:p14="http://schemas.microsoft.com/office/powerpoint/2010/main" val="54205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67FB3BF3-5EA0-CF9F-D768-903E63C37182}"/>
              </a:ext>
            </a:extLst>
          </p:cNvPr>
          <p:cNvSpPr txBox="1"/>
          <p:nvPr/>
        </p:nvSpPr>
        <p:spPr>
          <a:xfrm>
            <a:off x="1411341" y="1355311"/>
            <a:ext cx="6094602" cy="523220"/>
          </a:xfrm>
          <a:prstGeom prst="rect">
            <a:avLst/>
          </a:prstGeom>
          <a:noFill/>
        </p:spPr>
        <p:txBody>
          <a:bodyPr wrap="square">
            <a:spAutoFit/>
          </a:bodyPr>
          <a:lstStyle/>
          <a:p>
            <a:r>
              <a:rPr lang="en-GB" sz="2800" b="1" i="1">
                <a:solidFill>
                  <a:srgbClr val="0070C0"/>
                </a:solidFill>
                <a:latin typeface="Arial" panose="020B0604020202020204" pitchFamily="34" charset="0"/>
                <a:cs typeface="Arial" panose="020B0604020202020204" pitchFamily="34" charset="0"/>
              </a:rPr>
              <a:t>3D (JPEG, OBJ, STL, X3D)</a:t>
            </a:r>
          </a:p>
        </p:txBody>
      </p:sp>
      <p:pic>
        <p:nvPicPr>
          <p:cNvPr id="7" name="Εικόνα 11">
            <a:extLst>
              <a:ext uri="{FF2B5EF4-FFF2-40B4-BE49-F238E27FC236}">
                <a16:creationId xmlns="" xmlns:a16="http://schemas.microsoft.com/office/drawing/2014/main" id="{2C231BBA-EFA5-D0D1-C5EA-5E06853DC722}"/>
              </a:ext>
            </a:extLst>
          </p:cNvPr>
          <p:cNvPicPr>
            <a:picLocks noGrp="1" noChangeAspect="1"/>
          </p:cNvPicPr>
          <p:nvPr>
            <p:ph idx="1"/>
          </p:nvPr>
        </p:nvPicPr>
        <p:blipFill>
          <a:blip r:embed="rId2"/>
          <a:stretch>
            <a:fillRect/>
          </a:stretch>
        </p:blipFill>
        <p:spPr>
          <a:xfrm>
            <a:off x="720779" y="2052679"/>
            <a:ext cx="2143125" cy="1714500"/>
          </a:xfrm>
          <a:prstGeom prst="rect">
            <a:avLst/>
          </a:prstGeom>
        </p:spPr>
      </p:pic>
      <p:pic>
        <p:nvPicPr>
          <p:cNvPr id="8" name="Εικόνα 12">
            <a:extLst>
              <a:ext uri="{FF2B5EF4-FFF2-40B4-BE49-F238E27FC236}">
                <a16:creationId xmlns="" xmlns:a16="http://schemas.microsoft.com/office/drawing/2014/main" id="{5D4F6A12-DB32-8FC2-13C7-7E3E9AFE1BF2}"/>
              </a:ext>
            </a:extLst>
          </p:cNvPr>
          <p:cNvPicPr>
            <a:picLocks noChangeAspect="1"/>
          </p:cNvPicPr>
          <p:nvPr/>
        </p:nvPicPr>
        <p:blipFill>
          <a:blip r:embed="rId3"/>
          <a:stretch>
            <a:fillRect/>
          </a:stretch>
        </p:blipFill>
        <p:spPr>
          <a:xfrm>
            <a:off x="2705135" y="2013801"/>
            <a:ext cx="1711078" cy="1493662"/>
          </a:xfrm>
          <a:prstGeom prst="rect">
            <a:avLst/>
          </a:prstGeom>
        </p:spPr>
      </p:pic>
      <p:pic>
        <p:nvPicPr>
          <p:cNvPr id="9" name="Εικόνα 13">
            <a:extLst>
              <a:ext uri="{FF2B5EF4-FFF2-40B4-BE49-F238E27FC236}">
                <a16:creationId xmlns="" xmlns:a16="http://schemas.microsoft.com/office/drawing/2014/main" id="{E80D830C-7417-EC20-7296-0723E12F42DA}"/>
              </a:ext>
            </a:extLst>
          </p:cNvPr>
          <p:cNvPicPr>
            <a:picLocks noChangeAspect="1"/>
          </p:cNvPicPr>
          <p:nvPr/>
        </p:nvPicPr>
        <p:blipFill>
          <a:blip r:embed="rId4"/>
          <a:stretch>
            <a:fillRect/>
          </a:stretch>
        </p:blipFill>
        <p:spPr>
          <a:xfrm>
            <a:off x="4862925" y="2022715"/>
            <a:ext cx="1555632" cy="1493662"/>
          </a:xfrm>
          <a:prstGeom prst="rect">
            <a:avLst/>
          </a:prstGeom>
        </p:spPr>
      </p:pic>
      <p:pic>
        <p:nvPicPr>
          <p:cNvPr id="10" name="Εικόνα 14">
            <a:extLst>
              <a:ext uri="{FF2B5EF4-FFF2-40B4-BE49-F238E27FC236}">
                <a16:creationId xmlns="" xmlns:a16="http://schemas.microsoft.com/office/drawing/2014/main" id="{C74BC8BF-6F2E-C0CC-A598-4477A38978ED}"/>
              </a:ext>
            </a:extLst>
          </p:cNvPr>
          <p:cNvPicPr>
            <a:picLocks noChangeAspect="1"/>
          </p:cNvPicPr>
          <p:nvPr/>
        </p:nvPicPr>
        <p:blipFill>
          <a:blip r:embed="rId5"/>
          <a:stretch>
            <a:fillRect/>
          </a:stretch>
        </p:blipFill>
        <p:spPr>
          <a:xfrm>
            <a:off x="6690163" y="2041279"/>
            <a:ext cx="2013910" cy="1475098"/>
          </a:xfrm>
          <a:prstGeom prst="rect">
            <a:avLst/>
          </a:prstGeom>
        </p:spPr>
      </p:pic>
      <p:pic>
        <p:nvPicPr>
          <p:cNvPr id="11" name="Picture 10">
            <a:extLst>
              <a:ext uri="{FF2B5EF4-FFF2-40B4-BE49-F238E27FC236}">
                <a16:creationId xmlns="" xmlns:a16="http://schemas.microsoft.com/office/drawing/2014/main" id="{60BFD6F8-DD41-8CB7-FEC1-746E2C4B8783}"/>
              </a:ext>
            </a:extLst>
          </p:cNvPr>
          <p:cNvPicPr>
            <a:picLocks noChangeAspect="1"/>
          </p:cNvPicPr>
          <p:nvPr/>
        </p:nvPicPr>
        <p:blipFill>
          <a:blip r:embed="rId6"/>
          <a:stretch>
            <a:fillRect/>
          </a:stretch>
        </p:blipFill>
        <p:spPr>
          <a:xfrm>
            <a:off x="9232812" y="2131553"/>
            <a:ext cx="1292464" cy="1475360"/>
          </a:xfrm>
          <a:prstGeom prst="rect">
            <a:avLst/>
          </a:prstGeom>
        </p:spPr>
      </p:pic>
      <p:sp>
        <p:nvSpPr>
          <p:cNvPr id="13" name="TextBox 12">
            <a:extLst>
              <a:ext uri="{FF2B5EF4-FFF2-40B4-BE49-F238E27FC236}">
                <a16:creationId xmlns="" xmlns:a16="http://schemas.microsoft.com/office/drawing/2014/main" id="{A8AD2E9A-2D19-5201-8581-F4FD995B70B5}"/>
              </a:ext>
            </a:extLst>
          </p:cNvPr>
          <p:cNvSpPr txBox="1"/>
          <p:nvPr/>
        </p:nvSpPr>
        <p:spPr>
          <a:xfrm>
            <a:off x="1411341" y="3986380"/>
            <a:ext cx="6094602" cy="523220"/>
          </a:xfrm>
          <a:prstGeom prst="rect">
            <a:avLst/>
          </a:prstGeom>
          <a:noFill/>
        </p:spPr>
        <p:txBody>
          <a:bodyPr wrap="square">
            <a:spAutoFit/>
          </a:bodyPr>
          <a:lstStyle/>
          <a:p>
            <a:r>
              <a:rPr lang="en-GB" sz="2800" b="1" i="1">
                <a:solidFill>
                  <a:srgbClr val="0070C0"/>
                </a:solidFill>
                <a:latin typeface="Arial" panose="020B0604020202020204" pitchFamily="34" charset="0"/>
                <a:cs typeface="Arial" panose="020B0604020202020204" pitchFamily="34" charset="0"/>
              </a:rPr>
              <a:t>POSITION MARK (JPEG)</a:t>
            </a:r>
          </a:p>
        </p:txBody>
      </p:sp>
      <p:pic>
        <p:nvPicPr>
          <p:cNvPr id="14" name="Εικόνα 16">
            <a:extLst>
              <a:ext uri="{FF2B5EF4-FFF2-40B4-BE49-F238E27FC236}">
                <a16:creationId xmlns="" xmlns:a16="http://schemas.microsoft.com/office/drawing/2014/main" id="{802359B0-F298-A2B0-1B93-0FD1BC4852B1}"/>
              </a:ext>
            </a:extLst>
          </p:cNvPr>
          <p:cNvPicPr>
            <a:picLocks noChangeAspect="1"/>
          </p:cNvPicPr>
          <p:nvPr/>
        </p:nvPicPr>
        <p:blipFill>
          <a:blip r:embed="rId7"/>
          <a:stretch>
            <a:fillRect/>
          </a:stretch>
        </p:blipFill>
        <p:spPr>
          <a:xfrm>
            <a:off x="2424674" y="4896146"/>
            <a:ext cx="1613689" cy="1601674"/>
          </a:xfrm>
          <a:prstGeom prst="rect">
            <a:avLst/>
          </a:prstGeom>
        </p:spPr>
      </p:pic>
      <p:pic>
        <p:nvPicPr>
          <p:cNvPr id="15" name="Εικόνα 17">
            <a:extLst>
              <a:ext uri="{FF2B5EF4-FFF2-40B4-BE49-F238E27FC236}">
                <a16:creationId xmlns="" xmlns:a16="http://schemas.microsoft.com/office/drawing/2014/main" id="{0851D3E3-2995-3302-F440-B4640368BB22}"/>
              </a:ext>
            </a:extLst>
          </p:cNvPr>
          <p:cNvPicPr>
            <a:picLocks noChangeAspect="1"/>
          </p:cNvPicPr>
          <p:nvPr/>
        </p:nvPicPr>
        <p:blipFill>
          <a:blip r:embed="rId8"/>
          <a:stretch>
            <a:fillRect/>
          </a:stretch>
        </p:blipFill>
        <p:spPr>
          <a:xfrm>
            <a:off x="5375097" y="4839733"/>
            <a:ext cx="1549918" cy="1714500"/>
          </a:xfrm>
          <a:prstGeom prst="rect">
            <a:avLst/>
          </a:prstGeom>
        </p:spPr>
      </p:pic>
      <p:pic>
        <p:nvPicPr>
          <p:cNvPr id="16" name="Εικόνα 18">
            <a:extLst>
              <a:ext uri="{FF2B5EF4-FFF2-40B4-BE49-F238E27FC236}">
                <a16:creationId xmlns="" xmlns:a16="http://schemas.microsoft.com/office/drawing/2014/main" id="{73990D2B-8A75-A983-3798-741822EB97D5}"/>
              </a:ext>
            </a:extLst>
          </p:cNvPr>
          <p:cNvPicPr>
            <a:picLocks noChangeAspect="1"/>
          </p:cNvPicPr>
          <p:nvPr/>
        </p:nvPicPr>
        <p:blipFill>
          <a:blip r:embed="rId9"/>
          <a:stretch>
            <a:fillRect/>
          </a:stretch>
        </p:blipFill>
        <p:spPr>
          <a:xfrm>
            <a:off x="8323412" y="4774694"/>
            <a:ext cx="1555632" cy="1631336"/>
          </a:xfrm>
          <a:prstGeom prst="rect">
            <a:avLst/>
          </a:prstGeom>
        </p:spPr>
      </p:pic>
    </p:spTree>
    <p:extLst>
      <p:ext uri="{BB962C8B-B14F-4D97-AF65-F5344CB8AC3E}">
        <p14:creationId xmlns:p14="http://schemas.microsoft.com/office/powerpoint/2010/main" val="751213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2E13469-53B6-C1B3-8526-3620BD5A57E5}"/>
              </a:ext>
            </a:extLst>
          </p:cNvPr>
          <p:cNvSpPr>
            <a:spLocks noGrp="1"/>
          </p:cNvSpPr>
          <p:nvPr>
            <p:ph idx="1"/>
          </p:nvPr>
        </p:nvSpPr>
        <p:spPr>
          <a:xfrm>
            <a:off x="896923" y="1325461"/>
            <a:ext cx="10515600" cy="4843113"/>
          </a:xfrm>
        </p:spPr>
        <p:txBody>
          <a:bodyPr/>
          <a:lstStyle/>
          <a:p>
            <a:pPr marL="0" indent="0">
              <a:buNone/>
            </a:pPr>
            <a:r>
              <a:rPr lang="en-GB" b="1" i="1">
                <a:solidFill>
                  <a:srgbClr val="0070C0"/>
                </a:solidFill>
                <a:latin typeface="Arial" panose="020B0604020202020204" pitchFamily="34" charset="0"/>
                <a:cs typeface="Arial" panose="020B0604020202020204" pitchFamily="34" charset="0"/>
              </a:rPr>
              <a:t>PATTERN MARK (JPEG)</a:t>
            </a:r>
          </a:p>
          <a:p>
            <a:pPr marL="0" indent="0">
              <a:buNone/>
            </a:pPr>
            <a:endParaRPr lang="en-US" dirty="0"/>
          </a:p>
        </p:txBody>
      </p:sp>
      <p:pic>
        <p:nvPicPr>
          <p:cNvPr id="5" name="Εικόνα 4">
            <a:extLst>
              <a:ext uri="{FF2B5EF4-FFF2-40B4-BE49-F238E27FC236}">
                <a16:creationId xmlns="" xmlns:a16="http://schemas.microsoft.com/office/drawing/2014/main" id="{1E90FCD0-1DD8-A6C4-2287-86B54B9B78EC}"/>
              </a:ext>
            </a:extLst>
          </p:cNvPr>
          <p:cNvPicPr>
            <a:picLocks noChangeAspect="1"/>
          </p:cNvPicPr>
          <p:nvPr/>
        </p:nvPicPr>
        <p:blipFill>
          <a:blip r:embed="rId2"/>
          <a:stretch>
            <a:fillRect/>
          </a:stretch>
        </p:blipFill>
        <p:spPr>
          <a:xfrm>
            <a:off x="1189279" y="2042978"/>
            <a:ext cx="1562614" cy="1250091"/>
          </a:xfrm>
          <a:prstGeom prst="rect">
            <a:avLst/>
          </a:prstGeom>
        </p:spPr>
      </p:pic>
      <p:pic>
        <p:nvPicPr>
          <p:cNvPr id="6" name="Picture 5">
            <a:extLst>
              <a:ext uri="{FF2B5EF4-FFF2-40B4-BE49-F238E27FC236}">
                <a16:creationId xmlns="" xmlns:a16="http://schemas.microsoft.com/office/drawing/2014/main" id="{B5B1417A-2B43-DB66-AEE2-4D73890FAEE0}"/>
              </a:ext>
            </a:extLst>
          </p:cNvPr>
          <p:cNvPicPr>
            <a:picLocks noChangeAspect="1"/>
          </p:cNvPicPr>
          <p:nvPr/>
        </p:nvPicPr>
        <p:blipFill>
          <a:blip r:embed="rId3"/>
          <a:stretch>
            <a:fillRect/>
          </a:stretch>
        </p:blipFill>
        <p:spPr>
          <a:xfrm>
            <a:off x="4602351" y="2042978"/>
            <a:ext cx="1764893" cy="1249788"/>
          </a:xfrm>
          <a:prstGeom prst="rect">
            <a:avLst/>
          </a:prstGeom>
        </p:spPr>
      </p:pic>
      <p:pic>
        <p:nvPicPr>
          <p:cNvPr id="7" name="Picture 6">
            <a:extLst>
              <a:ext uri="{FF2B5EF4-FFF2-40B4-BE49-F238E27FC236}">
                <a16:creationId xmlns="" xmlns:a16="http://schemas.microsoft.com/office/drawing/2014/main" id="{4C98CADC-F6D0-8344-3344-7E69EB8950F4}"/>
              </a:ext>
            </a:extLst>
          </p:cNvPr>
          <p:cNvPicPr>
            <a:picLocks noChangeAspect="1"/>
          </p:cNvPicPr>
          <p:nvPr/>
        </p:nvPicPr>
        <p:blipFill>
          <a:blip r:embed="rId4"/>
          <a:stretch>
            <a:fillRect/>
          </a:stretch>
        </p:blipFill>
        <p:spPr>
          <a:xfrm>
            <a:off x="7635665" y="2072427"/>
            <a:ext cx="1786283" cy="1249788"/>
          </a:xfrm>
          <a:prstGeom prst="rect">
            <a:avLst/>
          </a:prstGeom>
        </p:spPr>
      </p:pic>
      <p:sp>
        <p:nvSpPr>
          <p:cNvPr id="9" name="TextBox 8">
            <a:extLst>
              <a:ext uri="{FF2B5EF4-FFF2-40B4-BE49-F238E27FC236}">
                <a16:creationId xmlns="" xmlns:a16="http://schemas.microsoft.com/office/drawing/2014/main" id="{122C2207-B26F-38C9-3497-BECEEC2E53BC}"/>
              </a:ext>
            </a:extLst>
          </p:cNvPr>
          <p:cNvSpPr txBox="1"/>
          <p:nvPr/>
        </p:nvSpPr>
        <p:spPr>
          <a:xfrm>
            <a:off x="908394" y="3641254"/>
            <a:ext cx="4402159" cy="523220"/>
          </a:xfrm>
          <a:prstGeom prst="rect">
            <a:avLst/>
          </a:prstGeom>
          <a:noFill/>
        </p:spPr>
        <p:txBody>
          <a:bodyPr wrap="square">
            <a:spAutoFit/>
          </a:bodyPr>
          <a:lstStyle/>
          <a:p>
            <a:r>
              <a:rPr lang="en-GB" sz="2800" b="1" i="1">
                <a:solidFill>
                  <a:srgbClr val="0070C0"/>
                </a:solidFill>
                <a:latin typeface="Arial" panose="020B0604020202020204" pitchFamily="34" charset="0"/>
                <a:cs typeface="Arial" panose="020B0604020202020204" pitchFamily="34" charset="0"/>
              </a:rPr>
              <a:t>COLOUR MARK (JPEG)</a:t>
            </a:r>
          </a:p>
        </p:txBody>
      </p:sp>
      <p:pic>
        <p:nvPicPr>
          <p:cNvPr id="10" name="Εικόνα 7">
            <a:extLst>
              <a:ext uri="{FF2B5EF4-FFF2-40B4-BE49-F238E27FC236}">
                <a16:creationId xmlns="" xmlns:a16="http://schemas.microsoft.com/office/drawing/2014/main" id="{CDFAB1C7-7D77-2C4E-44CD-B5FF49020CD2}"/>
              </a:ext>
            </a:extLst>
          </p:cNvPr>
          <p:cNvPicPr>
            <a:picLocks noChangeAspect="1"/>
          </p:cNvPicPr>
          <p:nvPr/>
        </p:nvPicPr>
        <p:blipFill>
          <a:blip r:embed="rId5"/>
          <a:stretch>
            <a:fillRect/>
          </a:stretch>
        </p:blipFill>
        <p:spPr>
          <a:xfrm>
            <a:off x="1400009" y="4309274"/>
            <a:ext cx="2143125" cy="1714500"/>
          </a:xfrm>
          <a:prstGeom prst="rect">
            <a:avLst/>
          </a:prstGeom>
        </p:spPr>
      </p:pic>
      <p:pic>
        <p:nvPicPr>
          <p:cNvPr id="11" name="Picture 10">
            <a:extLst>
              <a:ext uri="{FF2B5EF4-FFF2-40B4-BE49-F238E27FC236}">
                <a16:creationId xmlns="" xmlns:a16="http://schemas.microsoft.com/office/drawing/2014/main" id="{CEE60D8B-D219-FDC0-526A-F7B00670526C}"/>
              </a:ext>
            </a:extLst>
          </p:cNvPr>
          <p:cNvPicPr>
            <a:picLocks noChangeAspect="1"/>
          </p:cNvPicPr>
          <p:nvPr/>
        </p:nvPicPr>
        <p:blipFill>
          <a:blip r:embed="rId6"/>
          <a:stretch>
            <a:fillRect/>
          </a:stretch>
        </p:blipFill>
        <p:spPr>
          <a:xfrm>
            <a:off x="5562954" y="4221591"/>
            <a:ext cx="2139881" cy="1713124"/>
          </a:xfrm>
          <a:prstGeom prst="rect">
            <a:avLst/>
          </a:prstGeom>
        </p:spPr>
      </p:pic>
    </p:spTree>
    <p:extLst>
      <p:ext uri="{BB962C8B-B14F-4D97-AF65-F5344CB8AC3E}">
        <p14:creationId xmlns:p14="http://schemas.microsoft.com/office/powerpoint/2010/main" val="2993946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7">
            <a:extLst>
              <a:ext uri="{FF2B5EF4-FFF2-40B4-BE49-F238E27FC236}">
                <a16:creationId xmlns="" xmlns:a16="http://schemas.microsoft.com/office/drawing/2014/main" id="{60FBB075-6438-BDD7-F27A-28075C5499F6}"/>
              </a:ext>
            </a:extLst>
          </p:cNvPr>
          <p:cNvPicPr>
            <a:picLocks noChangeAspect="1"/>
          </p:cNvPicPr>
          <p:nvPr/>
        </p:nvPicPr>
        <p:blipFill>
          <a:blip r:embed="rId2"/>
          <a:stretch>
            <a:fillRect/>
          </a:stretch>
        </p:blipFill>
        <p:spPr>
          <a:xfrm>
            <a:off x="949123" y="4073915"/>
            <a:ext cx="2907879" cy="2662930"/>
          </a:xfrm>
          <a:prstGeom prst="rect">
            <a:avLst/>
          </a:prstGeom>
        </p:spPr>
      </p:pic>
      <p:sp>
        <p:nvSpPr>
          <p:cNvPr id="3" name="Content Placeholder 2">
            <a:extLst>
              <a:ext uri="{FF2B5EF4-FFF2-40B4-BE49-F238E27FC236}">
                <a16:creationId xmlns="" xmlns:a16="http://schemas.microsoft.com/office/drawing/2014/main" id="{92CC15FD-51C0-7142-C9E9-3FE23CF253E6}"/>
              </a:ext>
            </a:extLst>
          </p:cNvPr>
          <p:cNvSpPr>
            <a:spLocks noGrp="1"/>
          </p:cNvSpPr>
          <p:nvPr>
            <p:ph idx="1"/>
          </p:nvPr>
        </p:nvSpPr>
        <p:spPr>
          <a:xfrm>
            <a:off x="838200" y="1207483"/>
            <a:ext cx="10515600" cy="5409683"/>
          </a:xfrm>
        </p:spPr>
        <p:txBody>
          <a:bodyPr/>
          <a:lstStyle/>
          <a:p>
            <a:pPr marL="0" indent="0">
              <a:buNone/>
            </a:pPr>
            <a:r>
              <a:rPr lang="en-GB" b="1" i="1">
                <a:solidFill>
                  <a:srgbClr val="0070C0"/>
                </a:solidFill>
                <a:latin typeface="Arial" panose="020B0604020202020204" pitchFamily="34" charset="0"/>
                <a:cs typeface="Arial" panose="020B0604020202020204" pitchFamily="34" charset="0"/>
              </a:rPr>
              <a:t>COLOUR COMBINATION MARK (JPEG)</a:t>
            </a:r>
          </a:p>
          <a:p>
            <a:pPr>
              <a:buFont typeface="Wingdings" panose="05000000000000000000" pitchFamily="2" charset="2"/>
              <a:buChar char="v"/>
            </a:pPr>
            <a:endParaRPr lang="en-US" b="1" i="1" dirty="0">
              <a:solidFill>
                <a:srgbClr val="0070C0"/>
              </a:solidFill>
              <a:latin typeface="Arial" panose="020B0604020202020204" pitchFamily="34" charset="0"/>
              <a:cs typeface="Arial" panose="020B0604020202020204" pitchFamily="34" charset="0"/>
            </a:endParaRPr>
          </a:p>
          <a:p>
            <a:pPr>
              <a:buFont typeface="Wingdings" panose="05000000000000000000" pitchFamily="2" charset="2"/>
              <a:buChar char="v"/>
            </a:pPr>
            <a:endParaRPr lang="en-US" b="1" i="1" dirty="0">
              <a:solidFill>
                <a:srgbClr val="0070C0"/>
              </a:solidFill>
              <a:latin typeface="Arial" panose="020B0604020202020204" pitchFamily="34" charset="0"/>
              <a:cs typeface="Arial" panose="020B0604020202020204" pitchFamily="34" charset="0"/>
            </a:endParaRPr>
          </a:p>
          <a:p>
            <a:endParaRPr lang="en-US" dirty="0"/>
          </a:p>
        </p:txBody>
      </p:sp>
      <p:pic>
        <p:nvPicPr>
          <p:cNvPr id="5" name="Εικόνα 4">
            <a:extLst>
              <a:ext uri="{FF2B5EF4-FFF2-40B4-BE49-F238E27FC236}">
                <a16:creationId xmlns="" xmlns:a16="http://schemas.microsoft.com/office/drawing/2014/main" id="{CEF551F6-16D8-A9B2-3B31-AC9088623BC7}"/>
              </a:ext>
            </a:extLst>
          </p:cNvPr>
          <p:cNvPicPr>
            <a:picLocks noChangeAspect="1"/>
          </p:cNvPicPr>
          <p:nvPr/>
        </p:nvPicPr>
        <p:blipFill>
          <a:blip r:embed="rId3"/>
          <a:stretch>
            <a:fillRect/>
          </a:stretch>
        </p:blipFill>
        <p:spPr>
          <a:xfrm>
            <a:off x="922649" y="2111402"/>
            <a:ext cx="1800200" cy="1034513"/>
          </a:xfrm>
          <a:prstGeom prst="rect">
            <a:avLst/>
          </a:prstGeom>
        </p:spPr>
      </p:pic>
      <p:pic>
        <p:nvPicPr>
          <p:cNvPr id="6" name="Εικόνα 5">
            <a:extLst>
              <a:ext uri="{FF2B5EF4-FFF2-40B4-BE49-F238E27FC236}">
                <a16:creationId xmlns="" xmlns:a16="http://schemas.microsoft.com/office/drawing/2014/main" id="{5B0C8263-D353-C477-2B30-95E46BB64B3A}"/>
              </a:ext>
            </a:extLst>
          </p:cNvPr>
          <p:cNvPicPr>
            <a:picLocks noChangeAspect="1"/>
          </p:cNvPicPr>
          <p:nvPr/>
        </p:nvPicPr>
        <p:blipFill>
          <a:blip r:embed="rId4"/>
          <a:stretch>
            <a:fillRect/>
          </a:stretch>
        </p:blipFill>
        <p:spPr>
          <a:xfrm>
            <a:off x="4088196" y="2072892"/>
            <a:ext cx="1855093" cy="1035462"/>
          </a:xfrm>
          <a:prstGeom prst="rect">
            <a:avLst/>
          </a:prstGeom>
        </p:spPr>
      </p:pic>
      <p:pic>
        <p:nvPicPr>
          <p:cNvPr id="7" name="Εικόνα 5">
            <a:extLst>
              <a:ext uri="{FF2B5EF4-FFF2-40B4-BE49-F238E27FC236}">
                <a16:creationId xmlns="" xmlns:a16="http://schemas.microsoft.com/office/drawing/2014/main" id="{878D362E-038B-E325-D9A1-EEE55FD81321}"/>
              </a:ext>
            </a:extLst>
          </p:cNvPr>
          <p:cNvPicPr>
            <a:picLocks noChangeAspect="1"/>
          </p:cNvPicPr>
          <p:nvPr/>
        </p:nvPicPr>
        <p:blipFill>
          <a:blip r:embed="rId5"/>
          <a:stretch>
            <a:fillRect/>
          </a:stretch>
        </p:blipFill>
        <p:spPr>
          <a:xfrm>
            <a:off x="7816549" y="2117313"/>
            <a:ext cx="1931246" cy="1028602"/>
          </a:xfrm>
          <a:prstGeom prst="rect">
            <a:avLst/>
          </a:prstGeom>
        </p:spPr>
      </p:pic>
      <p:sp>
        <p:nvSpPr>
          <p:cNvPr id="9" name="TextBox 8">
            <a:extLst>
              <a:ext uri="{FF2B5EF4-FFF2-40B4-BE49-F238E27FC236}">
                <a16:creationId xmlns="" xmlns:a16="http://schemas.microsoft.com/office/drawing/2014/main" id="{FC9B497D-1D75-04DC-7A7E-FFA18F1B1C08}"/>
              </a:ext>
            </a:extLst>
          </p:cNvPr>
          <p:cNvSpPr txBox="1"/>
          <p:nvPr/>
        </p:nvSpPr>
        <p:spPr>
          <a:xfrm>
            <a:off x="795327" y="3559257"/>
            <a:ext cx="8909248" cy="523220"/>
          </a:xfrm>
          <a:prstGeom prst="rect">
            <a:avLst/>
          </a:prstGeom>
          <a:noFill/>
        </p:spPr>
        <p:txBody>
          <a:bodyPr wrap="square">
            <a:spAutoFit/>
          </a:bodyPr>
          <a:lstStyle/>
          <a:p>
            <a:r>
              <a:rPr lang="en-GB" sz="2800" b="1" i="1">
                <a:solidFill>
                  <a:srgbClr val="0070C0"/>
                </a:solidFill>
                <a:latin typeface="Arial" panose="020B0604020202020204" pitchFamily="34" charset="0"/>
                <a:cs typeface="Arial" panose="020B0604020202020204" pitchFamily="34" charset="0"/>
              </a:rPr>
              <a:t>SOUND MARK (JPEG, MP3-max 2Mb)  NEW </a:t>
            </a:r>
          </a:p>
        </p:txBody>
      </p:sp>
      <p:sp>
        <p:nvSpPr>
          <p:cNvPr id="11" name="TextBox 10">
            <a:extLst>
              <a:ext uri="{FF2B5EF4-FFF2-40B4-BE49-F238E27FC236}">
                <a16:creationId xmlns="" xmlns:a16="http://schemas.microsoft.com/office/drawing/2014/main" id="{8E12AAE1-2CB8-E3C3-4413-D2F5D22308CC}"/>
              </a:ext>
            </a:extLst>
          </p:cNvPr>
          <p:cNvSpPr txBox="1"/>
          <p:nvPr/>
        </p:nvSpPr>
        <p:spPr>
          <a:xfrm>
            <a:off x="795327" y="4122231"/>
            <a:ext cx="9882370" cy="646331"/>
          </a:xfrm>
          <a:prstGeom prst="rect">
            <a:avLst/>
          </a:prstGeom>
          <a:noFill/>
        </p:spPr>
        <p:txBody>
          <a:bodyPr wrap="square">
            <a:spAutoFit/>
          </a:bodyPr>
          <a:lstStyle/>
          <a:p>
            <a:pPr algn="ctr"/>
            <a:r>
              <a:rPr lang="en-GB" b="1" i="1">
                <a:solidFill>
                  <a:srgbClr val="0070C0"/>
                </a:solidFill>
                <a:latin typeface="Arial" panose="020B0604020202020204" pitchFamily="34" charset="0"/>
                <a:cs typeface="Arial" panose="020B0604020202020204" pitchFamily="34" charset="0"/>
              </a:rPr>
              <a:t>Only an audio file reproducing the sound or an accurate representation of the sound in musical notation shall be accepted. </a:t>
            </a:r>
          </a:p>
        </p:txBody>
      </p:sp>
      <p:pic>
        <p:nvPicPr>
          <p:cNvPr id="13" name="Εικόνα 10">
            <a:extLst>
              <a:ext uri="{FF2B5EF4-FFF2-40B4-BE49-F238E27FC236}">
                <a16:creationId xmlns="" xmlns:a16="http://schemas.microsoft.com/office/drawing/2014/main" id="{CBAEFF35-7D95-623B-C235-9228E958BAB2}"/>
              </a:ext>
            </a:extLst>
          </p:cNvPr>
          <p:cNvPicPr>
            <a:picLocks noChangeAspect="1"/>
          </p:cNvPicPr>
          <p:nvPr/>
        </p:nvPicPr>
        <p:blipFill>
          <a:blip r:embed="rId6"/>
          <a:stretch>
            <a:fillRect/>
          </a:stretch>
        </p:blipFill>
        <p:spPr>
          <a:xfrm>
            <a:off x="4634859" y="4871874"/>
            <a:ext cx="1872208" cy="1714500"/>
          </a:xfrm>
          <a:prstGeom prst="rect">
            <a:avLst/>
          </a:prstGeom>
        </p:spPr>
      </p:pic>
    </p:spTree>
    <p:extLst>
      <p:ext uri="{BB962C8B-B14F-4D97-AF65-F5344CB8AC3E}">
        <p14:creationId xmlns:p14="http://schemas.microsoft.com/office/powerpoint/2010/main" val="750721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B90CE7F-4190-8C34-9AB3-6F905FA67315}"/>
              </a:ext>
            </a:extLst>
          </p:cNvPr>
          <p:cNvSpPr>
            <a:spLocks noGrp="1"/>
          </p:cNvSpPr>
          <p:nvPr>
            <p:ph idx="1"/>
          </p:nvPr>
        </p:nvSpPr>
        <p:spPr>
          <a:xfrm>
            <a:off x="838200" y="1324931"/>
            <a:ext cx="10515600" cy="5352176"/>
          </a:xfrm>
        </p:spPr>
        <p:txBody>
          <a:bodyPr/>
          <a:lstStyle/>
          <a:p>
            <a:pPr marL="0" indent="0">
              <a:buNone/>
            </a:pPr>
            <a:r>
              <a:rPr lang="en-GB" sz="2800" b="1" i="1">
                <a:solidFill>
                  <a:srgbClr val="0070C0"/>
                </a:solidFill>
                <a:latin typeface="Arial" panose="020B0604020202020204" pitchFamily="34" charset="0"/>
                <a:cs typeface="Arial" panose="020B0604020202020204" pitchFamily="34" charset="0"/>
              </a:rPr>
              <a:t>MOTION MARK [MP4 (video), JPEG (series of sequential still images)] NEW</a:t>
            </a:r>
          </a:p>
        </p:txBody>
      </p:sp>
      <p:pic>
        <p:nvPicPr>
          <p:cNvPr id="5" name="Εικόνα 5">
            <a:extLst>
              <a:ext uri="{FF2B5EF4-FFF2-40B4-BE49-F238E27FC236}">
                <a16:creationId xmlns="" xmlns:a16="http://schemas.microsoft.com/office/drawing/2014/main" id="{E8A91617-80E1-5A8D-7C35-83DF04C22CB7}"/>
              </a:ext>
            </a:extLst>
          </p:cNvPr>
          <p:cNvPicPr>
            <a:picLocks noChangeAspect="1"/>
          </p:cNvPicPr>
          <p:nvPr/>
        </p:nvPicPr>
        <p:blipFill>
          <a:blip r:embed="rId2"/>
          <a:stretch>
            <a:fillRect/>
          </a:stretch>
        </p:blipFill>
        <p:spPr>
          <a:xfrm>
            <a:off x="1350488" y="2430836"/>
            <a:ext cx="4274808" cy="3419846"/>
          </a:xfrm>
          <a:prstGeom prst="rect">
            <a:avLst/>
          </a:prstGeom>
        </p:spPr>
      </p:pic>
      <p:pic>
        <p:nvPicPr>
          <p:cNvPr id="6" name="Εικόνα 6">
            <a:extLst>
              <a:ext uri="{FF2B5EF4-FFF2-40B4-BE49-F238E27FC236}">
                <a16:creationId xmlns="" xmlns:a16="http://schemas.microsoft.com/office/drawing/2014/main" id="{49776598-5073-E7FB-3087-0C7F7E3A9141}"/>
              </a:ext>
            </a:extLst>
          </p:cNvPr>
          <p:cNvPicPr>
            <a:picLocks noChangeAspect="1"/>
          </p:cNvPicPr>
          <p:nvPr/>
        </p:nvPicPr>
        <p:blipFill>
          <a:blip r:embed="rId3"/>
          <a:stretch>
            <a:fillRect/>
          </a:stretch>
        </p:blipFill>
        <p:spPr>
          <a:xfrm>
            <a:off x="5175367" y="1916032"/>
            <a:ext cx="5820583" cy="4656466"/>
          </a:xfrm>
          <a:prstGeom prst="rect">
            <a:avLst/>
          </a:prstGeom>
        </p:spPr>
      </p:pic>
    </p:spTree>
    <p:extLst>
      <p:ext uri="{BB962C8B-B14F-4D97-AF65-F5344CB8AC3E}">
        <p14:creationId xmlns:p14="http://schemas.microsoft.com/office/powerpoint/2010/main" val="3239437021"/>
      </p:ext>
    </p:extLst>
  </p:cSld>
  <p:clrMapOvr>
    <a:masterClrMapping/>
  </p:clrMapOvr>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TotalTime>
  <Words>1189</Words>
  <Application>Microsoft Office PowerPoint</Application>
  <PresentationFormat>Custom</PresentationFormat>
  <Paragraphs>93</Paragraphs>
  <Slides>22</Slides>
  <Notes>0</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Προσαρμοσμένη σχεδίαση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katerina2</cp:lastModifiedBy>
  <cp:revision>53</cp:revision>
  <dcterms:created xsi:type="dcterms:W3CDTF">2022-09-30T09:20:24Z</dcterms:created>
  <dcterms:modified xsi:type="dcterms:W3CDTF">2024-02-01T12:07:05Z</dcterms:modified>
</cp:coreProperties>
</file>