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5.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53"/>
  </p:notesMasterIdLst>
  <p:handoutMasterIdLst>
    <p:handoutMasterId r:id="rId54"/>
  </p:handoutMasterIdLst>
  <p:sldIdLst>
    <p:sldId id="264" r:id="rId5"/>
    <p:sldId id="2146848446" r:id="rId6"/>
    <p:sldId id="2146848533" r:id="rId7"/>
    <p:sldId id="2146848534" r:id="rId8"/>
    <p:sldId id="2146848535" r:id="rId9"/>
    <p:sldId id="2146848536" r:id="rId10"/>
    <p:sldId id="2146848537" r:id="rId11"/>
    <p:sldId id="2146848538" r:id="rId12"/>
    <p:sldId id="2146848539" r:id="rId13"/>
    <p:sldId id="2146848540" r:id="rId14"/>
    <p:sldId id="2146848541" r:id="rId15"/>
    <p:sldId id="2146848542" r:id="rId16"/>
    <p:sldId id="2146848543" r:id="rId17"/>
    <p:sldId id="2088198308" r:id="rId18"/>
    <p:sldId id="2146848408" r:id="rId19"/>
    <p:sldId id="2146848452" r:id="rId20"/>
    <p:sldId id="2146848506" r:id="rId21"/>
    <p:sldId id="2146848544" r:id="rId22"/>
    <p:sldId id="2146848545" r:id="rId23"/>
    <p:sldId id="2146848546" r:id="rId24"/>
    <p:sldId id="2088198224" r:id="rId25"/>
    <p:sldId id="2146848436" r:id="rId26"/>
    <p:sldId id="2088198227" r:id="rId27"/>
    <p:sldId id="2088198282" r:id="rId28"/>
    <p:sldId id="2088198284" r:id="rId29"/>
    <p:sldId id="2146848444" r:id="rId30"/>
    <p:sldId id="1841" r:id="rId31"/>
    <p:sldId id="2088198262" r:id="rId32"/>
    <p:sldId id="2088198312" r:id="rId33"/>
    <p:sldId id="2146848502" r:id="rId34"/>
    <p:sldId id="2088198314" r:id="rId35"/>
    <p:sldId id="2146848438" r:id="rId36"/>
    <p:sldId id="2088198302" r:id="rId37"/>
    <p:sldId id="1856" r:id="rId38"/>
    <p:sldId id="2088198286" r:id="rId39"/>
    <p:sldId id="1840" r:id="rId40"/>
    <p:sldId id="1858" r:id="rId41"/>
    <p:sldId id="2088198305" r:id="rId42"/>
    <p:sldId id="1859" r:id="rId43"/>
    <p:sldId id="2146848510" r:id="rId44"/>
    <p:sldId id="1839" r:id="rId45"/>
    <p:sldId id="2088198304" r:id="rId46"/>
    <p:sldId id="1868" r:id="rId47"/>
    <p:sldId id="274" r:id="rId48"/>
    <p:sldId id="1860" r:id="rId49"/>
    <p:sldId id="2146848532" r:id="rId50"/>
    <p:sldId id="2088198307" r:id="rId51"/>
    <p:sldId id="1843" r:id="rId5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67780E-1998-ADA3-2E0B-5F555DD830FE}" name="BUDOVIČOVÁ Janka" initials="JB" userId="S::Janka.BUDOVICOVA@euipo.europa.eu::a20d153a-ba1b-495b-88b3-715c8ce3725e" providerId="AD"/>
  <p188:author id="{56D35622-A188-CB9E-92F6-A6150ECB7F1E}" name="lopezru@prod.oami.eu" initials="l" userId="lopezru@prod.oami.eu" providerId="None"/>
  <p188:author id="{D8A8FF37-784F-1B70-9B38-5F61FC2A1656}" name="FICSOR Dániel Mihály" initials="DF" userId="S::Daniel.FICSOR@euipo.europa.eu::34c9734b-8497-4a41-823c-2c1e243e41da" providerId="AD"/>
  <p188:author id="{188DD049-DCEE-BE7C-43E3-7D5305A7A158}" name="aanenta@prod.oami.eu" initials="a" userId="aanenta@prod.oami.eu" providerId="None"/>
  <p188:author id="{80327053-BF6F-8BA3-E5BD-0A283E7C953D}" name="AANEN Tamar" initials="TA" userId="S::Tamar.AANEN@euipo.europa.eu::bce9e47b-b055-44f2-9977-f598dd435cf5" providerId="AD"/>
  <p188:author id="{EB60196F-6DFA-C064-3D4A-A1A2F73558FD}" name="kustual@prod.oami.eu" initials="k" userId="kustual@prod.oami.eu" providerId="None"/>
  <p188:author id="{2D66D176-6FC1-2719-22F4-A2B24FE2535D}" name="SIPOS Péter" initials="SP" userId="SIPOS Péter" providerId="None"/>
  <p188:author id="{C3627B88-50BC-60B9-2A26-E855A0368946}" name="SORIANO GONZALVO Javier" initials="SGJ" userId="S::Javier.SORIANO@euipo.europa.eu::403f2029-1247-4a17-a99c-d2ed5e68d498" providerId="AD"/>
  <p188:author id="{6C404598-58C8-BBF2-E2DE-2DF0DC52834B}" name="LOPEZ SMETS Rubén" initials="RL" userId="S::Ruben.LOPEZ@euipo.europa.eu::aed86e0a-91b5-4bbe-a0a4-c401db39d308" providerId="AD"/>
  <p188:author id="{6B9E5CC6-673D-03D5-C2ED-299EC7268981}" name="Flora" initials="Flo" userId="Flora" providerId="None"/>
  <p188:author id="{7EEC16E9-EDE0-F9AB-D706-860A1B618E38}" name="BENITO MARTÍNEZ Beatriz " initials="BBM" userId="BENITO MARTÍNEZ Beatriz " providerId="None"/>
  <p188:author id="{867171F0-8976-A59B-A280-CA7E0D423A5A}" name="GASCON Ángela Isabel" initials="ÁG" userId="S::Isabel.GASCON@euipo.europa.eu::cb380d91-df23-44db-9dac-538b5143e1d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RCIA FIGUEROA Alicia" initials="GFA" lastIdx="1" clrIdx="0">
    <p:extLst>
      <p:ext uri="{19B8F6BF-5375-455C-9EA6-DF929625EA0E}">
        <p15:presenceInfo xmlns:p15="http://schemas.microsoft.com/office/powerpoint/2012/main" userId="S::Alicia.GARCIA@euipo.europa.eu::235a65ee-ab99-407f-860e-9dd07be04f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5B3D7"/>
    <a:srgbClr val="3A5986"/>
    <a:srgbClr val="376092"/>
    <a:srgbClr val="93B0D4"/>
    <a:srgbClr val="024DA1"/>
    <a:srgbClr val="EAE9EA"/>
    <a:srgbClr val="E6ECF4"/>
    <a:srgbClr val="8FA76F"/>
    <a:srgbClr val="4E77B2"/>
    <a:srgbClr val="A5A5A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4189" autoAdjust="0"/>
  </p:normalViewPr>
  <p:slideViewPr>
    <p:cSldViewPr snapToGrid="0" snapToObjects="1">
      <p:cViewPr varScale="1">
        <p:scale>
          <a:sx n="133" d="100"/>
          <a:sy n="133" d="100"/>
        </p:scale>
        <p:origin x="864" y="108"/>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notesViewPr>
    <p:cSldViewPr snapToGrid="0" snapToObjects="1">
      <p:cViewPr varScale="1">
        <p:scale>
          <a:sx n="118" d="100"/>
          <a:sy n="118" d="100"/>
        </p:scale>
        <p:origin x="5160"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r>
              <a:rPr lang="en-IE">
                <a:solidFill>
                  <a:schemeClr val="tx2"/>
                </a:solidFill>
              </a:rPr>
              <a:t>EUD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endParaRPr lang="en-US"/>
        </a:p>
      </c:txPr>
    </c:title>
    <c:autoTitleDeleted val="0"/>
    <c:plotArea>
      <c:layout/>
      <c:barChart>
        <c:barDir val="col"/>
        <c:grouping val="clustered"/>
        <c:varyColors val="0"/>
        <c:dLbls>
          <c:showLegendKey val="0"/>
          <c:showVal val="0"/>
          <c:showCatName val="0"/>
          <c:showSerName val="0"/>
          <c:showPercent val="0"/>
          <c:showBubbleSize val="0"/>
        </c:dLbls>
        <c:gapWidth val="90"/>
        <c:axId val="301127087"/>
        <c:axId val="301122767"/>
      </c:barChart>
      <c:catAx>
        <c:axId val="3011270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301122767"/>
        <c:crosses val="autoZero"/>
        <c:auto val="1"/>
        <c:lblAlgn val="ctr"/>
        <c:lblOffset val="100"/>
        <c:noMultiLvlLbl val="0"/>
      </c:catAx>
      <c:valAx>
        <c:axId val="3011227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3011270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LANGUAGES!$B$1</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2D5-41AF-9DAA-E067D331E50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2D5-41AF-9DAA-E067D331E50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2D5-41AF-9DAA-E067D331E50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2D5-41AF-9DAA-E067D331E50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2D5-41AF-9DAA-E067D331E50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2D5-41AF-9DAA-E067D331E501}"/>
              </c:ext>
            </c:extLst>
          </c:dPt>
          <c:dLbls>
            <c:dLbl>
              <c:idx val="0"/>
              <c:layout>
                <c:manualLayout>
                  <c:x val="0.12257874650984746"/>
                  <c:y val="3.6199095022624438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F2D5-41AF-9DAA-E067D331E501}"/>
                </c:ext>
              </c:extLst>
            </c:dLbl>
            <c:dLbl>
              <c:idx val="1"/>
              <c:layout>
                <c:manualLayout>
                  <c:x val="-0.12911251603485163"/>
                  <c:y val="3.6408593722164817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F2D5-41AF-9DAA-E067D331E501}"/>
                </c:ext>
              </c:extLst>
            </c:dLbl>
            <c:dLbl>
              <c:idx val="2"/>
              <c:layout>
                <c:manualLayout>
                  <c:x val="-0.11101471382023922"/>
                  <c:y val="5.5303534080086845E-17"/>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F2D5-41AF-9DAA-E067D331E501}"/>
                </c:ext>
              </c:extLst>
            </c:dLbl>
            <c:dLbl>
              <c:idx val="3"/>
              <c:layout>
                <c:manualLayout>
                  <c:x val="-0.14570681188906395"/>
                  <c:y val="-8.446455505279038E-2"/>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F2D5-41AF-9DAA-E067D331E501}"/>
                </c:ext>
              </c:extLst>
            </c:dLbl>
            <c:dLbl>
              <c:idx val="4"/>
              <c:layout>
                <c:manualLayout>
                  <c:x val="-0.12720435958569076"/>
                  <c:y val="-0.1297134238310709"/>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F2D5-41AF-9DAA-E067D331E501}"/>
                </c:ext>
              </c:extLst>
            </c:dLbl>
            <c:dLbl>
              <c:idx val="5"/>
              <c:layout>
                <c:manualLayout>
                  <c:x val="-6.0132969985962903E-2"/>
                  <c:y val="-0.15686274509803921"/>
                </c:manualLayout>
              </c:layout>
              <c:showLegendKey val="0"/>
              <c:showVal val="0"/>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F2D5-41AF-9DAA-E067D331E501}"/>
                </c:ext>
              </c:extLst>
            </c:dLbl>
            <c:numFmt formatCode="0.0%" sourceLinked="0"/>
            <c:spPr>
              <a:noFill/>
              <a:ln>
                <a:noFill/>
              </a:ln>
              <a:effectLst/>
            </c:spPr>
            <c:txPr>
              <a:bodyPr rot="0" spcFirstLastPara="1" vertOverflow="overflow" horzOverflow="overflow" vert="horz" wrap="square" lIns="38100" tIns="19050" rIns="38100" bIns="19050" anchor="ctr" anchorCtr="1">
                <a:spAutoFit/>
              </a:bodyPr>
              <a:lstStyle/>
              <a:p>
                <a:pPr>
                  <a:defRPr sz="1100" b="1" i="0" u="none" strike="noStrike" kern="1200" baseline="0">
                    <a:solidFill>
                      <a:schemeClr val="accent1">
                        <a:lumMod val="75000"/>
                      </a:schemeClr>
                    </a:solidFill>
                    <a:latin typeface="+mn-lt"/>
                    <a:ea typeface="+mn-ea"/>
                    <a:cs typeface="+mn-cs"/>
                  </a:defRPr>
                </a:pPr>
                <a:endParaRPr lang="en-US"/>
              </a:p>
            </c:txPr>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LANGUAGES!$A$2:$A$7</c:f>
              <c:strCache>
                <c:ptCount val="6"/>
                <c:pt idx="0">
                  <c:v>EN</c:v>
                </c:pt>
                <c:pt idx="1">
                  <c:v>DE</c:v>
                </c:pt>
                <c:pt idx="2">
                  <c:v>ES</c:v>
                </c:pt>
                <c:pt idx="3">
                  <c:v>OTHERS</c:v>
                </c:pt>
                <c:pt idx="4">
                  <c:v>FR</c:v>
                </c:pt>
                <c:pt idx="5">
                  <c:v>IT</c:v>
                </c:pt>
              </c:strCache>
            </c:strRef>
          </c:cat>
          <c:val>
            <c:numRef>
              <c:f>LANGUAGES!$B$2:$B$7</c:f>
              <c:numCache>
                <c:formatCode>General</c:formatCode>
                <c:ptCount val="6"/>
                <c:pt idx="0">
                  <c:v>1212</c:v>
                </c:pt>
                <c:pt idx="1">
                  <c:v>248</c:v>
                </c:pt>
                <c:pt idx="2">
                  <c:v>96</c:v>
                </c:pt>
                <c:pt idx="3">
                  <c:v>52</c:v>
                </c:pt>
                <c:pt idx="4">
                  <c:v>44</c:v>
                </c:pt>
                <c:pt idx="5">
                  <c:v>46</c:v>
                </c:pt>
              </c:numCache>
            </c:numRef>
          </c:val>
          <c:extLst>
            <c:ext xmlns:c16="http://schemas.microsoft.com/office/drawing/2014/chart" uri="{C3380CC4-5D6E-409C-BE32-E72D297353CC}">
              <c16:uniqueId val="{0000000C-F2D5-41AF-9DAA-E067D331E501}"/>
            </c:ext>
          </c:extLst>
        </c:ser>
        <c:dLbls>
          <c:showLegendKey val="0"/>
          <c:showVal val="0"/>
          <c:showCatName val="0"/>
          <c:showSerName val="0"/>
          <c:showPercent val="0"/>
          <c:showBubbleSize val="0"/>
          <c:showLeaderLines val="1"/>
        </c:dLbls>
        <c:firstSliceAng val="321"/>
        <c:holeSize val="62"/>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'APPEAL RATE'!$B$1</c:f>
              <c:strCache>
                <c:ptCount val="1"/>
                <c:pt idx="0">
                  <c:v>Appeal rate</c:v>
                </c:pt>
              </c:strCache>
            </c:strRef>
          </c:tx>
          <c:spPr>
            <a:ln w="28575" cap="rnd">
              <a:solidFill>
                <a:srgbClr val="0D6ABF"/>
              </a:solidFill>
              <a:round/>
            </a:ln>
            <a:effectLst/>
          </c:spPr>
          <c:marker>
            <c:symbol val="circle"/>
            <c:size val="5"/>
            <c:spPr>
              <a:solidFill>
                <a:sysClr val="window" lastClr="FFFFFF"/>
              </a:solidFill>
              <a:ln w="15875">
                <a:solidFill>
                  <a:srgbClr val="0D6ABF"/>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'APPEAL RATE'!$A$68:$A$79</c:f>
              <c:numCache>
                <c:formatCode>mmm\-yy</c:formatCode>
                <c:ptCount val="12"/>
                <c:pt idx="0">
                  <c:v>45931</c:v>
                </c:pt>
                <c:pt idx="1">
                  <c:v>45962</c:v>
                </c:pt>
                <c:pt idx="2">
                  <c:v>45992</c:v>
                </c:pt>
                <c:pt idx="3">
                  <c:v>46023</c:v>
                </c:pt>
                <c:pt idx="4">
                  <c:v>46054</c:v>
                </c:pt>
                <c:pt idx="5">
                  <c:v>46082</c:v>
                </c:pt>
                <c:pt idx="6">
                  <c:v>46113</c:v>
                </c:pt>
                <c:pt idx="7">
                  <c:v>46143</c:v>
                </c:pt>
                <c:pt idx="8">
                  <c:v>46174</c:v>
                </c:pt>
                <c:pt idx="9">
                  <c:v>46204</c:v>
                </c:pt>
                <c:pt idx="10">
                  <c:v>46235</c:v>
                </c:pt>
                <c:pt idx="11">
                  <c:v>46266</c:v>
                </c:pt>
              </c:numCache>
            </c:numRef>
          </c:cat>
          <c:val>
            <c:numRef>
              <c:f>'APPEAL RATE'!$B$68:$B$79</c:f>
              <c:numCache>
                <c:formatCode>0.0\ %;\-0.0\ %;0.0\ %</c:formatCode>
                <c:ptCount val="12"/>
                <c:pt idx="0">
                  <c:v>9.6000000000000002E-2</c:v>
                </c:pt>
                <c:pt idx="1">
                  <c:v>9.8000000000000004E-2</c:v>
                </c:pt>
                <c:pt idx="2">
                  <c:v>0.10100000000000001</c:v>
                </c:pt>
                <c:pt idx="3">
                  <c:v>0.10100000000000001</c:v>
                </c:pt>
                <c:pt idx="4">
                  <c:v>9.9000000000000005E-2</c:v>
                </c:pt>
                <c:pt idx="5">
                  <c:v>0.1028</c:v>
                </c:pt>
                <c:pt idx="6">
                  <c:v>0.1</c:v>
                </c:pt>
                <c:pt idx="7">
                  <c:v>9.8000000000000004E-2</c:v>
                </c:pt>
                <c:pt idx="8">
                  <c:v>9.6000000000000002E-2</c:v>
                </c:pt>
                <c:pt idx="9">
                  <c:v>9.7000000000000003E-2</c:v>
                </c:pt>
                <c:pt idx="10">
                  <c:v>9.9000000000000005E-2</c:v>
                </c:pt>
                <c:pt idx="11">
                  <c:v>9.7000000000000003E-2</c:v>
                </c:pt>
              </c:numCache>
            </c:numRef>
          </c:val>
          <c:smooth val="0"/>
          <c:extLst>
            <c:ext xmlns:c16="http://schemas.microsoft.com/office/drawing/2014/chart" uri="{C3380CC4-5D6E-409C-BE32-E72D297353CC}">
              <c16:uniqueId val="{00000000-FB52-4B64-845F-92F250D94C9E}"/>
            </c:ext>
          </c:extLst>
        </c:ser>
        <c:dLbls>
          <c:showLegendKey val="0"/>
          <c:showVal val="0"/>
          <c:showCatName val="0"/>
          <c:showSerName val="0"/>
          <c:showPercent val="0"/>
          <c:showBubbleSize val="0"/>
        </c:dLbls>
        <c:marker val="1"/>
        <c:smooth val="0"/>
        <c:axId val="1965102719"/>
        <c:axId val="1690067855"/>
      </c:lineChart>
      <c:dateAx>
        <c:axId val="1965102719"/>
        <c:scaling>
          <c:orientation val="minMax"/>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690067855"/>
        <c:crosses val="autoZero"/>
        <c:auto val="1"/>
        <c:lblOffset val="100"/>
        <c:baseTimeUnit val="months"/>
      </c:dateAx>
      <c:valAx>
        <c:axId val="1690067855"/>
        <c:scaling>
          <c:orientation val="minMax"/>
          <c:max val="0.2"/>
          <c:min val="0"/>
        </c:scaling>
        <c:delete val="0"/>
        <c:axPos val="l"/>
        <c:majorGridlines>
          <c:spPr>
            <a:ln w="9525" cap="flat" cmpd="sng" algn="ctr">
              <a:solidFill>
                <a:schemeClr val="tx1">
                  <a:lumMod val="15000"/>
                  <a:lumOff val="85000"/>
                </a:schemeClr>
              </a:solidFill>
              <a:round/>
            </a:ln>
            <a:effectLst/>
          </c:spPr>
        </c:majorGridlines>
        <c:numFmt formatCode="0.0%;\-0.0%;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651027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'CONFIRMATION RATE'!$B$1</c:f>
              <c:strCache>
                <c:ptCount val="1"/>
                <c:pt idx="0">
                  <c:v>Confirmation rate</c:v>
                </c:pt>
              </c:strCache>
            </c:strRef>
          </c:tx>
          <c:spPr>
            <a:ln w="28575" cap="rnd">
              <a:solidFill>
                <a:srgbClr val="70AD47">
                  <a:lumMod val="75000"/>
                </a:srgbClr>
              </a:solidFill>
              <a:round/>
            </a:ln>
            <a:effectLst/>
          </c:spPr>
          <c:marker>
            <c:symbol val="circle"/>
            <c:size val="5"/>
            <c:spPr>
              <a:solidFill>
                <a:sysClr val="window" lastClr="FFFFFF"/>
              </a:solidFill>
              <a:ln w="9525">
                <a:solidFill>
                  <a:srgbClr val="00B05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'CONFIRMATION RATE'!$A$59:$A$70</c:f>
              <c:numCache>
                <c:formatCode>mmm\-yy</c:formatCode>
                <c:ptCount val="12"/>
                <c:pt idx="0">
                  <c:v>45931</c:v>
                </c:pt>
                <c:pt idx="1">
                  <c:v>45962</c:v>
                </c:pt>
                <c:pt idx="2">
                  <c:v>45992</c:v>
                </c:pt>
                <c:pt idx="3">
                  <c:v>46023</c:v>
                </c:pt>
                <c:pt idx="4">
                  <c:v>46054</c:v>
                </c:pt>
                <c:pt idx="5">
                  <c:v>46082</c:v>
                </c:pt>
                <c:pt idx="6">
                  <c:v>46113</c:v>
                </c:pt>
                <c:pt idx="7">
                  <c:v>46143</c:v>
                </c:pt>
                <c:pt idx="8">
                  <c:v>46174</c:v>
                </c:pt>
                <c:pt idx="9">
                  <c:v>46204</c:v>
                </c:pt>
                <c:pt idx="10">
                  <c:v>46235</c:v>
                </c:pt>
                <c:pt idx="11">
                  <c:v>46266</c:v>
                </c:pt>
              </c:numCache>
            </c:numRef>
          </c:cat>
          <c:val>
            <c:numRef>
              <c:f>'CONFIRMATION RATE'!$B$59:$B$70</c:f>
              <c:numCache>
                <c:formatCode>0.00%</c:formatCode>
                <c:ptCount val="12"/>
                <c:pt idx="0">
                  <c:v>0.85899999999999999</c:v>
                </c:pt>
                <c:pt idx="1">
                  <c:v>0.84899999999999998</c:v>
                </c:pt>
                <c:pt idx="2">
                  <c:v>0.83599999999999997</c:v>
                </c:pt>
                <c:pt idx="3">
                  <c:v>0.83899999999999997</c:v>
                </c:pt>
                <c:pt idx="4">
                  <c:v>0.84899999999999998</c:v>
                </c:pt>
                <c:pt idx="5">
                  <c:v>0.85799999999999998</c:v>
                </c:pt>
                <c:pt idx="6">
                  <c:v>0.85499999999999998</c:v>
                </c:pt>
                <c:pt idx="7">
                  <c:v>0.85599999999999998</c:v>
                </c:pt>
                <c:pt idx="8">
                  <c:v>0.85</c:v>
                </c:pt>
                <c:pt idx="9">
                  <c:v>0.84199999999999997</c:v>
                </c:pt>
                <c:pt idx="10">
                  <c:v>0.84200000000000008</c:v>
                </c:pt>
                <c:pt idx="11">
                  <c:v>0.82799999999999996</c:v>
                </c:pt>
              </c:numCache>
            </c:numRef>
          </c:val>
          <c:smooth val="0"/>
          <c:extLst>
            <c:ext xmlns:c16="http://schemas.microsoft.com/office/drawing/2014/chart" uri="{C3380CC4-5D6E-409C-BE32-E72D297353CC}">
              <c16:uniqueId val="{00000000-ADDF-4666-A5F9-DC910A65FB89}"/>
            </c:ext>
          </c:extLst>
        </c:ser>
        <c:dLbls>
          <c:showLegendKey val="0"/>
          <c:showVal val="0"/>
          <c:showCatName val="0"/>
          <c:showSerName val="0"/>
          <c:showPercent val="0"/>
          <c:showBubbleSize val="0"/>
        </c:dLbls>
        <c:marker val="1"/>
        <c:smooth val="0"/>
        <c:axId val="1965102719"/>
        <c:axId val="1690067855"/>
      </c:lineChart>
      <c:dateAx>
        <c:axId val="1965102719"/>
        <c:scaling>
          <c:orientation val="minMax"/>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90067855"/>
        <c:crosses val="autoZero"/>
        <c:auto val="1"/>
        <c:lblOffset val="100"/>
        <c:baseTimeUnit val="months"/>
      </c:dateAx>
      <c:valAx>
        <c:axId val="1690067855"/>
        <c:scaling>
          <c:orientation val="minMax"/>
          <c:max val="0.9"/>
          <c:min val="0.740000000000000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9651027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D835F6-584D-475A-AC1F-E431495644AB}" type="doc">
      <dgm:prSet loTypeId="urn:microsoft.com/office/officeart/2005/8/layout/cycle3" loCatId="cycle" qsTypeId="urn:microsoft.com/office/officeart/2005/8/quickstyle/simple2#1" qsCatId="simple" csTypeId="urn:microsoft.com/office/officeart/2005/8/colors/accent0_2#1" csCatId="mainScheme" phldr="1"/>
      <dgm:spPr/>
      <dgm:t>
        <a:bodyPr/>
        <a:lstStyle/>
        <a:p>
          <a:endParaRPr lang="en-US"/>
        </a:p>
      </dgm:t>
    </dgm:pt>
    <dgm:pt modelId="{021099EC-CE8C-4B5C-8928-E4C311B739B1}">
      <dgm:prSet phldrT="[Text]" custT="1"/>
      <dgm:spPr/>
      <dgm:t>
        <a:bodyPr/>
        <a:lstStyle/>
        <a:p>
          <a:r>
            <a:rPr lang="en-IE" sz="1000" noProof="0" dirty="0"/>
            <a:t>Offer full range of dispute resolutions through </a:t>
          </a:r>
          <a:r>
            <a:rPr lang="en-IE" sz="1000" b="1" noProof="0" dirty="0"/>
            <a:t>holistic 360° case management</a:t>
          </a:r>
          <a:endParaRPr lang="en-IE" sz="1000" noProof="0" dirty="0"/>
        </a:p>
      </dgm:t>
    </dgm:pt>
    <dgm:pt modelId="{DA80D211-432F-4FD0-B34C-BF967AB04F68}" type="parTrans" cxnId="{549CA345-3018-4F0A-B8B7-E2191314695D}">
      <dgm:prSet/>
      <dgm:spPr/>
      <dgm:t>
        <a:bodyPr/>
        <a:lstStyle/>
        <a:p>
          <a:endParaRPr lang="en-US"/>
        </a:p>
      </dgm:t>
    </dgm:pt>
    <dgm:pt modelId="{2F695B76-674C-46BE-95E5-5D48F5C185A8}" type="sibTrans" cxnId="{549CA345-3018-4F0A-B8B7-E2191314695D}">
      <dgm:prSet/>
      <dgm:spPr/>
      <dgm:t>
        <a:bodyPr/>
        <a:lstStyle/>
        <a:p>
          <a:endParaRPr lang="en-US"/>
        </a:p>
      </dgm:t>
    </dgm:pt>
    <dgm:pt modelId="{290CEBFB-8A32-4BA6-8F1C-CC6472F7AB49}">
      <dgm:prSet phldrT="[Text]" custT="1"/>
      <dgm:spPr/>
      <dgm:t>
        <a:bodyPr/>
        <a:lstStyle/>
        <a:p>
          <a:r>
            <a:rPr lang="en-IE" sz="1000" noProof="0" dirty="0"/>
            <a:t>Ensuring </a:t>
          </a:r>
          <a:r>
            <a:rPr lang="en-IE" sz="1000" b="1" noProof="0" dirty="0"/>
            <a:t>quality</a:t>
          </a:r>
          <a:r>
            <a:rPr lang="en-IE" sz="1000" noProof="0" dirty="0"/>
            <a:t> through </a:t>
          </a:r>
          <a:r>
            <a:rPr lang="en-IE" sz="1000" b="1" noProof="0" dirty="0"/>
            <a:t>timely, consistent and predictable</a:t>
          </a:r>
          <a:r>
            <a:rPr lang="en-IE" sz="1000" noProof="0" dirty="0"/>
            <a:t> dispute resolution</a:t>
          </a:r>
          <a:endParaRPr lang="en-IE" sz="1000" b="1" noProof="0" dirty="0"/>
        </a:p>
      </dgm:t>
    </dgm:pt>
    <dgm:pt modelId="{70FB16C8-7E26-4329-B74D-D30CEB2875C1}" type="parTrans" cxnId="{C103D342-9800-4C2F-80B2-A60B6B7F2F6D}">
      <dgm:prSet/>
      <dgm:spPr/>
      <dgm:t>
        <a:bodyPr/>
        <a:lstStyle/>
        <a:p>
          <a:endParaRPr lang="en-US"/>
        </a:p>
      </dgm:t>
    </dgm:pt>
    <dgm:pt modelId="{E4A014E2-0CB6-465B-8891-3691AF9B366B}" type="sibTrans" cxnId="{C103D342-9800-4C2F-80B2-A60B6B7F2F6D}">
      <dgm:prSet/>
      <dgm:spPr/>
      <dgm:t>
        <a:bodyPr/>
        <a:lstStyle/>
        <a:p>
          <a:endParaRPr lang="en-US"/>
        </a:p>
      </dgm:t>
    </dgm:pt>
    <dgm:pt modelId="{B24D1258-4533-4389-9D22-CA253B7EF7B5}">
      <dgm:prSet phldrT="[Text]" custT="1"/>
      <dgm:spPr/>
      <dgm:t>
        <a:bodyPr/>
        <a:lstStyle/>
        <a:p>
          <a:r>
            <a:rPr lang="en-IE" sz="1000" b="1" noProof="0" dirty="0"/>
            <a:t>Mutual development </a:t>
          </a:r>
          <a:r>
            <a:rPr lang="en-IE" sz="1000" noProof="0" dirty="0"/>
            <a:t>through </a:t>
          </a:r>
          <a:r>
            <a:rPr lang="en-IE" sz="1000" b="1" noProof="0" dirty="0"/>
            <a:t>cooperation</a:t>
          </a:r>
          <a:endParaRPr lang="en-IE" sz="1000" noProof="0" dirty="0"/>
        </a:p>
      </dgm:t>
    </dgm:pt>
    <dgm:pt modelId="{ECD848AF-54AD-4F75-9029-64108AD65C23}" type="parTrans" cxnId="{219CF3B8-5DCC-47D5-B53A-3346E4FB16A6}">
      <dgm:prSet/>
      <dgm:spPr/>
      <dgm:t>
        <a:bodyPr/>
        <a:lstStyle/>
        <a:p>
          <a:endParaRPr lang="en-US"/>
        </a:p>
      </dgm:t>
    </dgm:pt>
    <dgm:pt modelId="{603B6059-9A44-449E-A89B-E4CA0DE7E753}" type="sibTrans" cxnId="{219CF3B8-5DCC-47D5-B53A-3346E4FB16A6}">
      <dgm:prSet/>
      <dgm:spPr/>
      <dgm:t>
        <a:bodyPr/>
        <a:lstStyle/>
        <a:p>
          <a:endParaRPr lang="en-US"/>
        </a:p>
      </dgm:t>
    </dgm:pt>
    <dgm:pt modelId="{0F946B4C-A856-4F09-BBDB-A1E34C252BAF}">
      <dgm:prSet phldrT="[Text]" custT="1"/>
      <dgm:spPr/>
      <dgm:t>
        <a:bodyPr/>
        <a:lstStyle/>
        <a:p>
          <a:pPr>
            <a:buSzPts val="1000"/>
          </a:pPr>
          <a:r>
            <a:rPr lang="en-IE" sz="1000" b="1" noProof="0" dirty="0"/>
            <a:t>Value Driven </a:t>
          </a:r>
          <a:r>
            <a:rPr lang="en-IE" sz="1000" noProof="0" dirty="0"/>
            <a:t>Dispute Resolution</a:t>
          </a:r>
          <a:endParaRPr lang="en-IE" sz="1000" b="1" noProof="0" dirty="0"/>
        </a:p>
      </dgm:t>
    </dgm:pt>
    <dgm:pt modelId="{1926003A-F4D0-4D6A-99E1-FC02E09F16C4}" type="parTrans" cxnId="{326113A3-3E71-4744-8958-52BE3A91746B}">
      <dgm:prSet/>
      <dgm:spPr/>
      <dgm:t>
        <a:bodyPr/>
        <a:lstStyle/>
        <a:p>
          <a:endParaRPr lang="en-US"/>
        </a:p>
      </dgm:t>
    </dgm:pt>
    <dgm:pt modelId="{D33D6940-1BBA-4000-93B0-69938F94CB75}" type="sibTrans" cxnId="{326113A3-3E71-4744-8958-52BE3A91746B}">
      <dgm:prSet/>
      <dgm:spPr/>
      <dgm:t>
        <a:bodyPr/>
        <a:lstStyle/>
        <a:p>
          <a:endParaRPr lang="en-US"/>
        </a:p>
      </dgm:t>
    </dgm:pt>
    <dgm:pt modelId="{05855135-97A3-4812-A49D-017A43C74FEA}">
      <dgm:prSet phldrT="[Text]" custT="1"/>
      <dgm:spPr/>
      <dgm:t>
        <a:bodyPr/>
        <a:lstStyle/>
        <a:p>
          <a:r>
            <a:rPr lang="en-IE" sz="1000" noProof="0" dirty="0"/>
            <a:t>Making the </a:t>
          </a:r>
          <a:r>
            <a:rPr lang="en-IE" sz="1000" b="1" noProof="0" dirty="0"/>
            <a:t>Boards</a:t>
          </a:r>
          <a:r>
            <a:rPr lang="en-IE" sz="1000" noProof="0" dirty="0"/>
            <a:t> a </a:t>
          </a:r>
          <a:r>
            <a:rPr lang="en-IE" sz="1000" b="1" noProof="0" dirty="0"/>
            <a:t>reference point</a:t>
          </a:r>
        </a:p>
      </dgm:t>
    </dgm:pt>
    <dgm:pt modelId="{3E7D975C-37A2-49F8-B4FD-A181F726C737}" type="parTrans" cxnId="{CE69575A-89A0-47AA-891D-91AFDC54B815}">
      <dgm:prSet/>
      <dgm:spPr/>
      <dgm:t>
        <a:bodyPr/>
        <a:lstStyle/>
        <a:p>
          <a:endParaRPr lang="en-US"/>
        </a:p>
      </dgm:t>
    </dgm:pt>
    <dgm:pt modelId="{8C8F89B9-EFA9-4C12-B28B-9F50B232CF0E}" type="sibTrans" cxnId="{CE69575A-89A0-47AA-891D-91AFDC54B815}">
      <dgm:prSet/>
      <dgm:spPr/>
      <dgm:t>
        <a:bodyPr/>
        <a:lstStyle/>
        <a:p>
          <a:endParaRPr lang="en-US"/>
        </a:p>
      </dgm:t>
    </dgm:pt>
    <dgm:pt modelId="{13C3B4FE-A160-42DE-8152-17E06EA567EC}">
      <dgm:prSet custT="1"/>
      <dgm:spPr/>
      <dgm:t>
        <a:bodyPr/>
        <a:lstStyle/>
        <a:p>
          <a:r>
            <a:rPr lang="en-IE" sz="1000" b="1" noProof="0" dirty="0"/>
            <a:t>User centric approach </a:t>
          </a:r>
          <a:r>
            <a:rPr lang="en-IE" sz="1000" noProof="0" dirty="0"/>
            <a:t>ensuring easy access to dispute resolution tool</a:t>
          </a:r>
        </a:p>
      </dgm:t>
    </dgm:pt>
    <dgm:pt modelId="{FD11B54C-6F8F-49B5-A5D2-81A6E5C1EBF4}" type="parTrans" cxnId="{1912FBFE-EC36-4D89-AD55-A6C4874A6496}">
      <dgm:prSet/>
      <dgm:spPr/>
      <dgm:t>
        <a:bodyPr/>
        <a:lstStyle/>
        <a:p>
          <a:endParaRPr lang="en-US"/>
        </a:p>
      </dgm:t>
    </dgm:pt>
    <dgm:pt modelId="{DA80A474-3A67-48C6-B4BA-EB2078F896D8}" type="sibTrans" cxnId="{1912FBFE-EC36-4D89-AD55-A6C4874A6496}">
      <dgm:prSet/>
      <dgm:spPr/>
      <dgm:t>
        <a:bodyPr/>
        <a:lstStyle/>
        <a:p>
          <a:endParaRPr lang="en-US"/>
        </a:p>
      </dgm:t>
    </dgm:pt>
    <dgm:pt modelId="{7E15CD04-12BE-45D2-8905-32648945C034}" type="pres">
      <dgm:prSet presAssocID="{62D835F6-584D-475A-AC1F-E431495644AB}" presName="Name0" presStyleCnt="0">
        <dgm:presLayoutVars>
          <dgm:dir/>
          <dgm:resizeHandles val="exact"/>
        </dgm:presLayoutVars>
      </dgm:prSet>
      <dgm:spPr/>
    </dgm:pt>
    <dgm:pt modelId="{52F8463F-891F-4F0C-90CF-698B44D25917}" type="pres">
      <dgm:prSet presAssocID="{62D835F6-584D-475A-AC1F-E431495644AB}" presName="cycle" presStyleCnt="0"/>
      <dgm:spPr/>
    </dgm:pt>
    <dgm:pt modelId="{4023D87C-9CE4-45D7-ACE9-708CB1110FE7}" type="pres">
      <dgm:prSet presAssocID="{021099EC-CE8C-4B5C-8928-E4C311B739B1}" presName="nodeFirstNode" presStyleLbl="node1" presStyleIdx="0" presStyleCnt="6" custScaleX="118567" custScaleY="118566">
        <dgm:presLayoutVars>
          <dgm:bulletEnabled val="1"/>
        </dgm:presLayoutVars>
      </dgm:prSet>
      <dgm:spPr/>
    </dgm:pt>
    <dgm:pt modelId="{EF09A70D-BF74-4E3C-829D-4409BD7D06CF}" type="pres">
      <dgm:prSet presAssocID="{2F695B76-674C-46BE-95E5-5D48F5C185A8}" presName="sibTransFirstNode" presStyleLbl="bgShp" presStyleIdx="0" presStyleCnt="1" custLinFactNeighborX="2758"/>
      <dgm:spPr/>
    </dgm:pt>
    <dgm:pt modelId="{81FA571B-8384-4F5D-AE4C-F5DE24548BF2}" type="pres">
      <dgm:prSet presAssocID="{13C3B4FE-A160-42DE-8152-17E06EA567EC}" presName="nodeFollowingNodes" presStyleLbl="node1" presStyleIdx="1" presStyleCnt="6" custScaleX="118567" custScaleY="118566" custRadScaleRad="144764" custRadScaleInc="19631">
        <dgm:presLayoutVars>
          <dgm:bulletEnabled val="1"/>
        </dgm:presLayoutVars>
      </dgm:prSet>
      <dgm:spPr/>
    </dgm:pt>
    <dgm:pt modelId="{E3485C08-B62D-4D06-AC60-F3FD9CA86DA0}" type="pres">
      <dgm:prSet presAssocID="{290CEBFB-8A32-4BA6-8F1C-CC6472F7AB49}" presName="nodeFollowingNodes" presStyleLbl="node1" presStyleIdx="2" presStyleCnt="6" custScaleX="118567" custScaleY="118566" custRadScaleRad="143302" custRadScaleInc="-11980">
        <dgm:presLayoutVars>
          <dgm:bulletEnabled val="1"/>
        </dgm:presLayoutVars>
      </dgm:prSet>
      <dgm:spPr/>
    </dgm:pt>
    <dgm:pt modelId="{13AF091C-A0F1-47E4-B149-920592B28D8F}" type="pres">
      <dgm:prSet presAssocID="{B24D1258-4533-4389-9D22-CA253B7EF7B5}" presName="nodeFollowingNodes" presStyleLbl="node1" presStyleIdx="3" presStyleCnt="6" custScaleX="118567" custScaleY="118566">
        <dgm:presLayoutVars>
          <dgm:bulletEnabled val="1"/>
        </dgm:presLayoutVars>
      </dgm:prSet>
      <dgm:spPr/>
    </dgm:pt>
    <dgm:pt modelId="{0BA628D0-15EF-4BC2-819C-EC94CBBBDA7B}" type="pres">
      <dgm:prSet presAssocID="{0F946B4C-A856-4F09-BBDB-A1E34C252BAF}" presName="nodeFollowingNodes" presStyleLbl="node1" presStyleIdx="4" presStyleCnt="6" custScaleX="118567" custScaleY="118566" custRadScaleRad="123965" custRadScaleInc="10920">
        <dgm:presLayoutVars>
          <dgm:bulletEnabled val="1"/>
        </dgm:presLayoutVars>
      </dgm:prSet>
      <dgm:spPr/>
    </dgm:pt>
    <dgm:pt modelId="{2FE27DB6-CB03-40F1-92FB-D865DA99AF06}" type="pres">
      <dgm:prSet presAssocID="{05855135-97A3-4812-A49D-017A43C74FEA}" presName="nodeFollowingNodes" presStyleLbl="node1" presStyleIdx="5" presStyleCnt="6" custScaleX="118567" custScaleY="118566" custRadScaleRad="128753" custRadScaleInc="-13556">
        <dgm:presLayoutVars>
          <dgm:bulletEnabled val="1"/>
        </dgm:presLayoutVars>
      </dgm:prSet>
      <dgm:spPr/>
    </dgm:pt>
  </dgm:ptLst>
  <dgm:cxnLst>
    <dgm:cxn modelId="{740C4E0D-25A2-4899-8C5A-351FF9E340C6}" type="presOf" srcId="{13C3B4FE-A160-42DE-8152-17E06EA567EC}" destId="{81FA571B-8384-4F5D-AE4C-F5DE24548BF2}" srcOrd="0" destOrd="0" presId="urn:microsoft.com/office/officeart/2005/8/layout/cycle3"/>
    <dgm:cxn modelId="{49427B0E-758D-4A8C-A82E-68395CADAC85}" type="presOf" srcId="{290CEBFB-8A32-4BA6-8F1C-CC6472F7AB49}" destId="{E3485C08-B62D-4D06-AC60-F3FD9CA86DA0}" srcOrd="0" destOrd="0" presId="urn:microsoft.com/office/officeart/2005/8/layout/cycle3"/>
    <dgm:cxn modelId="{5D87530F-0CD1-43F9-BD3F-E036B2BE8E50}" type="presOf" srcId="{62D835F6-584D-475A-AC1F-E431495644AB}" destId="{7E15CD04-12BE-45D2-8905-32648945C034}" srcOrd="0" destOrd="0" presId="urn:microsoft.com/office/officeart/2005/8/layout/cycle3"/>
    <dgm:cxn modelId="{7118AB38-F7B9-4012-ABA7-E5D3AF102163}" type="presOf" srcId="{0F946B4C-A856-4F09-BBDB-A1E34C252BAF}" destId="{0BA628D0-15EF-4BC2-819C-EC94CBBBDA7B}" srcOrd="0" destOrd="0" presId="urn:microsoft.com/office/officeart/2005/8/layout/cycle3"/>
    <dgm:cxn modelId="{C103D342-9800-4C2F-80B2-A60B6B7F2F6D}" srcId="{62D835F6-584D-475A-AC1F-E431495644AB}" destId="{290CEBFB-8A32-4BA6-8F1C-CC6472F7AB49}" srcOrd="2" destOrd="0" parTransId="{70FB16C8-7E26-4329-B74D-D30CEB2875C1}" sibTransId="{E4A014E2-0CB6-465B-8891-3691AF9B366B}"/>
    <dgm:cxn modelId="{549CA345-3018-4F0A-B8B7-E2191314695D}" srcId="{62D835F6-584D-475A-AC1F-E431495644AB}" destId="{021099EC-CE8C-4B5C-8928-E4C311B739B1}" srcOrd="0" destOrd="0" parTransId="{DA80D211-432F-4FD0-B34C-BF967AB04F68}" sibTransId="{2F695B76-674C-46BE-95E5-5D48F5C185A8}"/>
    <dgm:cxn modelId="{CE69575A-89A0-47AA-891D-91AFDC54B815}" srcId="{62D835F6-584D-475A-AC1F-E431495644AB}" destId="{05855135-97A3-4812-A49D-017A43C74FEA}" srcOrd="5" destOrd="0" parTransId="{3E7D975C-37A2-49F8-B4FD-A181F726C737}" sibTransId="{8C8F89B9-EFA9-4C12-B28B-9F50B232CF0E}"/>
    <dgm:cxn modelId="{326113A3-3E71-4744-8958-52BE3A91746B}" srcId="{62D835F6-584D-475A-AC1F-E431495644AB}" destId="{0F946B4C-A856-4F09-BBDB-A1E34C252BAF}" srcOrd="4" destOrd="0" parTransId="{1926003A-F4D0-4D6A-99E1-FC02E09F16C4}" sibTransId="{D33D6940-1BBA-4000-93B0-69938F94CB75}"/>
    <dgm:cxn modelId="{219CF3B8-5DCC-47D5-B53A-3346E4FB16A6}" srcId="{62D835F6-584D-475A-AC1F-E431495644AB}" destId="{B24D1258-4533-4389-9D22-CA253B7EF7B5}" srcOrd="3" destOrd="0" parTransId="{ECD848AF-54AD-4F75-9029-64108AD65C23}" sibTransId="{603B6059-9A44-449E-A89B-E4CA0DE7E753}"/>
    <dgm:cxn modelId="{9A0444CA-6BB4-44C4-A47B-59788C2E8D7E}" type="presOf" srcId="{05855135-97A3-4812-A49D-017A43C74FEA}" destId="{2FE27DB6-CB03-40F1-92FB-D865DA99AF06}" srcOrd="0" destOrd="0" presId="urn:microsoft.com/office/officeart/2005/8/layout/cycle3"/>
    <dgm:cxn modelId="{7B19D8D0-1853-4FA5-AD70-25720D523CEE}" type="presOf" srcId="{2F695B76-674C-46BE-95E5-5D48F5C185A8}" destId="{EF09A70D-BF74-4E3C-829D-4409BD7D06CF}" srcOrd="0" destOrd="0" presId="urn:microsoft.com/office/officeart/2005/8/layout/cycle3"/>
    <dgm:cxn modelId="{541A3DDC-B639-4918-A65A-29F2369AC5AD}" type="presOf" srcId="{021099EC-CE8C-4B5C-8928-E4C311B739B1}" destId="{4023D87C-9CE4-45D7-ACE9-708CB1110FE7}" srcOrd="0" destOrd="0" presId="urn:microsoft.com/office/officeart/2005/8/layout/cycle3"/>
    <dgm:cxn modelId="{E52FA8FB-B9C9-4E7A-BF54-7097A482DC9A}" type="presOf" srcId="{B24D1258-4533-4389-9D22-CA253B7EF7B5}" destId="{13AF091C-A0F1-47E4-B149-920592B28D8F}" srcOrd="0" destOrd="0" presId="urn:microsoft.com/office/officeart/2005/8/layout/cycle3"/>
    <dgm:cxn modelId="{1912FBFE-EC36-4D89-AD55-A6C4874A6496}" srcId="{62D835F6-584D-475A-AC1F-E431495644AB}" destId="{13C3B4FE-A160-42DE-8152-17E06EA567EC}" srcOrd="1" destOrd="0" parTransId="{FD11B54C-6F8F-49B5-A5D2-81A6E5C1EBF4}" sibTransId="{DA80A474-3A67-48C6-B4BA-EB2078F896D8}"/>
    <dgm:cxn modelId="{711A8C46-27B4-43EA-9EFB-F6042D2040BC}" type="presParOf" srcId="{7E15CD04-12BE-45D2-8905-32648945C034}" destId="{52F8463F-891F-4F0C-90CF-698B44D25917}" srcOrd="0" destOrd="0" presId="urn:microsoft.com/office/officeart/2005/8/layout/cycle3"/>
    <dgm:cxn modelId="{BA219F44-FA8A-4E43-B820-9D9E0647311F}" type="presParOf" srcId="{52F8463F-891F-4F0C-90CF-698B44D25917}" destId="{4023D87C-9CE4-45D7-ACE9-708CB1110FE7}" srcOrd="0" destOrd="0" presId="urn:microsoft.com/office/officeart/2005/8/layout/cycle3"/>
    <dgm:cxn modelId="{34C2C300-492F-4B2B-9BE0-0EDF52C0BD27}" type="presParOf" srcId="{52F8463F-891F-4F0C-90CF-698B44D25917}" destId="{EF09A70D-BF74-4E3C-829D-4409BD7D06CF}" srcOrd="1" destOrd="0" presId="urn:microsoft.com/office/officeart/2005/8/layout/cycle3"/>
    <dgm:cxn modelId="{496B0806-CAC0-43B4-A8E4-8401E7DFA008}" type="presParOf" srcId="{52F8463F-891F-4F0C-90CF-698B44D25917}" destId="{81FA571B-8384-4F5D-AE4C-F5DE24548BF2}" srcOrd="2" destOrd="0" presId="urn:microsoft.com/office/officeart/2005/8/layout/cycle3"/>
    <dgm:cxn modelId="{67D35EF1-3F8C-43E5-8FA1-CA4E3246319D}" type="presParOf" srcId="{52F8463F-891F-4F0C-90CF-698B44D25917}" destId="{E3485C08-B62D-4D06-AC60-F3FD9CA86DA0}" srcOrd="3" destOrd="0" presId="urn:microsoft.com/office/officeart/2005/8/layout/cycle3"/>
    <dgm:cxn modelId="{98624D85-B68A-4BE1-9573-0A3A56D55984}" type="presParOf" srcId="{52F8463F-891F-4F0C-90CF-698B44D25917}" destId="{13AF091C-A0F1-47E4-B149-920592B28D8F}" srcOrd="4" destOrd="0" presId="urn:microsoft.com/office/officeart/2005/8/layout/cycle3"/>
    <dgm:cxn modelId="{AF81F99D-3FD1-48CE-A355-AC01229D62B8}" type="presParOf" srcId="{52F8463F-891F-4F0C-90CF-698B44D25917}" destId="{0BA628D0-15EF-4BC2-819C-EC94CBBBDA7B}" srcOrd="5" destOrd="0" presId="urn:microsoft.com/office/officeart/2005/8/layout/cycle3"/>
    <dgm:cxn modelId="{213F9569-E6BF-4B3E-993A-26393856B51D}" type="presParOf" srcId="{52F8463F-891F-4F0C-90CF-698B44D25917}" destId="{2FE27DB6-CB03-40F1-92FB-D865DA99AF06}" srcOrd="6" destOrd="0" presId="urn:microsoft.com/office/officeart/2005/8/layout/cycle3"/>
  </dgm:cxnLst>
  <dgm:bg>
    <a:noFill/>
  </dgm:bg>
  <dgm:whole>
    <a:ln>
      <a:prstDash val="sysDot"/>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307C87-9257-48B2-9E78-0A22821B0BE4}" type="doc">
      <dgm:prSet loTypeId="urn:microsoft.com/office/officeart/2005/8/layout/orgChart1" loCatId="hierarchy" qsTypeId="urn:microsoft.com/office/officeart/2005/8/quickstyle/simple1#1" qsCatId="simple" csTypeId="urn:microsoft.com/office/officeart/2005/8/colors/accent0_2#2" csCatId="mainScheme" phldr="1"/>
      <dgm:spPr/>
      <dgm:t>
        <a:bodyPr/>
        <a:lstStyle/>
        <a:p>
          <a:endParaRPr lang="en-US"/>
        </a:p>
      </dgm:t>
    </dgm:pt>
    <dgm:pt modelId="{AEC2DBBF-49A6-45F5-BCF0-1C6616B9835A}">
      <dgm:prSet phldrT="[Text]" custT="1"/>
      <dgm:spPr/>
      <dgm:t>
        <a:bodyPr/>
        <a:lstStyle/>
        <a:p>
          <a:r>
            <a:rPr lang="en-IE" sz="1000" b="1" noProof="0" dirty="0"/>
            <a:t>New Appeal</a:t>
          </a:r>
        </a:p>
      </dgm:t>
    </dgm:pt>
    <dgm:pt modelId="{2AD5FE8A-688A-45E2-BEF6-DF18FC5939F9}" type="parTrans" cxnId="{A60BDDF4-7BE1-4A20-9B4E-6C27EE67A2FA}">
      <dgm:prSet/>
      <dgm:spPr/>
      <dgm:t>
        <a:bodyPr/>
        <a:lstStyle/>
        <a:p>
          <a:endParaRPr lang="en-US" sz="1000"/>
        </a:p>
      </dgm:t>
    </dgm:pt>
    <dgm:pt modelId="{0949DA7B-CA7C-418A-B40B-A294D280CEBA}" type="sibTrans" cxnId="{A60BDDF4-7BE1-4A20-9B4E-6C27EE67A2FA}">
      <dgm:prSet/>
      <dgm:spPr/>
      <dgm:t>
        <a:bodyPr/>
        <a:lstStyle/>
        <a:p>
          <a:endParaRPr lang="en-US" sz="1000"/>
        </a:p>
      </dgm:t>
    </dgm:pt>
    <dgm:pt modelId="{BFAE01D1-7C76-4618-AF3B-4ABFAD95322D}">
      <dgm:prSet phldrT="[Text]" custT="1"/>
      <dgm:spPr/>
      <dgm:t>
        <a:bodyPr/>
        <a:lstStyle/>
        <a:p>
          <a:r>
            <a:rPr lang="en-IE" sz="1000" noProof="0" dirty="0"/>
            <a:t>Decision</a:t>
          </a:r>
        </a:p>
      </dgm:t>
    </dgm:pt>
    <dgm:pt modelId="{7E1E3CC7-9DE5-4640-8FB2-9DE2219D710C}" type="parTrans" cxnId="{C6B326C3-7BA6-48D4-B15E-E20D6169DF11}">
      <dgm:prSet custT="1"/>
      <dgm:spPr/>
      <dgm:t>
        <a:bodyPr/>
        <a:lstStyle/>
        <a:p>
          <a:endParaRPr lang="en-US" sz="1000"/>
        </a:p>
      </dgm:t>
    </dgm:pt>
    <dgm:pt modelId="{BF7A1261-64D9-4688-9E8E-38AB266B2258}" type="sibTrans" cxnId="{C6B326C3-7BA6-48D4-B15E-E20D6169DF11}">
      <dgm:prSet/>
      <dgm:spPr/>
      <dgm:t>
        <a:bodyPr/>
        <a:lstStyle/>
        <a:p>
          <a:endParaRPr lang="en-US" sz="1000"/>
        </a:p>
      </dgm:t>
    </dgm:pt>
    <dgm:pt modelId="{9AA4C5F6-4121-4EF6-9238-D4076E75A4D5}">
      <dgm:prSet phldrT="[Text]" custT="1"/>
      <dgm:spPr/>
      <dgm:t>
        <a:bodyPr/>
        <a:lstStyle/>
        <a:p>
          <a:r>
            <a:rPr lang="en-IE" sz="1000" noProof="0" dirty="0"/>
            <a:t>Expedited Appeal Proceedings</a:t>
          </a:r>
        </a:p>
      </dgm:t>
    </dgm:pt>
    <dgm:pt modelId="{311DB2D4-B7F4-426F-914B-DDD464726819}" type="parTrans" cxnId="{11B05C7C-A6AF-4D93-BD6D-8E7F126E0769}">
      <dgm:prSet custT="1"/>
      <dgm:spPr/>
      <dgm:t>
        <a:bodyPr/>
        <a:lstStyle/>
        <a:p>
          <a:endParaRPr lang="en-US" sz="1000"/>
        </a:p>
      </dgm:t>
    </dgm:pt>
    <dgm:pt modelId="{D62DC26B-1250-43D3-81B5-135651433595}" type="sibTrans" cxnId="{11B05C7C-A6AF-4D93-BD6D-8E7F126E0769}">
      <dgm:prSet/>
      <dgm:spPr/>
      <dgm:t>
        <a:bodyPr/>
        <a:lstStyle/>
        <a:p>
          <a:endParaRPr lang="en-US" sz="1000"/>
        </a:p>
      </dgm:t>
    </dgm:pt>
    <dgm:pt modelId="{0D5A2473-A0F7-40AD-847B-4ADFB2A789F8}">
      <dgm:prSet phldrT="[Text]" custT="1"/>
      <dgm:spPr/>
      <dgm:t>
        <a:bodyPr/>
        <a:lstStyle/>
        <a:p>
          <a:r>
            <a:rPr lang="en-IE" sz="1000" noProof="0" dirty="0"/>
            <a:t>Grand Board</a:t>
          </a:r>
        </a:p>
      </dgm:t>
    </dgm:pt>
    <dgm:pt modelId="{3B99C8D1-9789-4B83-9746-4BE1C2F9D857}" type="parTrans" cxnId="{1EF8D873-7AB4-4980-9D5F-E14F6E4829C3}">
      <dgm:prSet/>
      <dgm:spPr/>
      <dgm:t>
        <a:bodyPr/>
        <a:lstStyle/>
        <a:p>
          <a:endParaRPr lang="en-IE"/>
        </a:p>
      </dgm:t>
    </dgm:pt>
    <dgm:pt modelId="{04D3D523-5648-4E80-83E9-C3E2CD399FD4}" type="sibTrans" cxnId="{1EF8D873-7AB4-4980-9D5F-E14F6E4829C3}">
      <dgm:prSet/>
      <dgm:spPr/>
      <dgm:t>
        <a:bodyPr/>
        <a:lstStyle/>
        <a:p>
          <a:endParaRPr lang="en-IE"/>
        </a:p>
      </dgm:t>
    </dgm:pt>
    <dgm:pt modelId="{742C4665-D945-4003-A5F5-9256CF265C6E}">
      <dgm:prSet phldrT="[Text]" custT="1"/>
      <dgm:spPr/>
      <dgm:t>
        <a:bodyPr/>
        <a:lstStyle/>
        <a:p>
          <a:r>
            <a:rPr lang="en-IE" sz="1000" noProof="0" dirty="0"/>
            <a:t>Oral Hearing</a:t>
          </a:r>
        </a:p>
      </dgm:t>
    </dgm:pt>
    <dgm:pt modelId="{7C407DD3-0A83-477E-A10C-840C1ED92460}" type="parTrans" cxnId="{9633A2F8-C3AD-4A91-B7B3-F8AF1B11F802}">
      <dgm:prSet/>
      <dgm:spPr/>
      <dgm:t>
        <a:bodyPr/>
        <a:lstStyle/>
        <a:p>
          <a:endParaRPr lang="en-IE"/>
        </a:p>
      </dgm:t>
    </dgm:pt>
    <dgm:pt modelId="{BFFC2CEC-EA6C-452D-9BA2-51832C841DC6}" type="sibTrans" cxnId="{9633A2F8-C3AD-4A91-B7B3-F8AF1B11F802}">
      <dgm:prSet/>
      <dgm:spPr/>
      <dgm:t>
        <a:bodyPr/>
        <a:lstStyle/>
        <a:p>
          <a:endParaRPr lang="en-IE"/>
        </a:p>
      </dgm:t>
    </dgm:pt>
    <dgm:pt modelId="{45AFE424-7996-4786-81AA-6ADB8A1896C6}">
      <dgm:prSet phldrT="[Text]" custT="1"/>
      <dgm:spPr/>
      <dgm:t>
        <a:bodyPr/>
        <a:lstStyle/>
        <a:p>
          <a:r>
            <a:rPr lang="en-IE" sz="1000" noProof="0" dirty="0"/>
            <a:t>Mediation</a:t>
          </a:r>
        </a:p>
      </dgm:t>
    </dgm:pt>
    <dgm:pt modelId="{280E59DB-7DFF-4B25-AD5E-FACC03F3CC0D}" type="parTrans" cxnId="{3E1E2BE3-E65D-4798-B06D-0B84EE267E46}">
      <dgm:prSet/>
      <dgm:spPr/>
      <dgm:t>
        <a:bodyPr/>
        <a:lstStyle/>
        <a:p>
          <a:endParaRPr lang="en-IE"/>
        </a:p>
      </dgm:t>
    </dgm:pt>
    <dgm:pt modelId="{434EC7AE-3F14-4D06-82C6-D96155503D6A}" type="sibTrans" cxnId="{3E1E2BE3-E65D-4798-B06D-0B84EE267E46}">
      <dgm:prSet/>
      <dgm:spPr/>
      <dgm:t>
        <a:bodyPr/>
        <a:lstStyle/>
        <a:p>
          <a:endParaRPr lang="en-IE"/>
        </a:p>
      </dgm:t>
    </dgm:pt>
    <dgm:pt modelId="{123B467C-FA00-4329-9D96-DC603510A227}">
      <dgm:prSet phldrT="[Text]" custT="1"/>
      <dgm:spPr/>
      <dgm:t>
        <a:bodyPr/>
        <a:lstStyle/>
        <a:p>
          <a:r>
            <a:rPr lang="en-IE" sz="1000" noProof="0" dirty="0"/>
            <a:t>Conciliation</a:t>
          </a:r>
        </a:p>
      </dgm:t>
    </dgm:pt>
    <dgm:pt modelId="{AE46A74A-89AE-47E2-A683-C482DEA384FF}" type="parTrans" cxnId="{D49F269B-CB50-4CA4-95FA-91F7464D076E}">
      <dgm:prSet/>
      <dgm:spPr/>
      <dgm:t>
        <a:bodyPr/>
        <a:lstStyle/>
        <a:p>
          <a:endParaRPr lang="en-IE"/>
        </a:p>
      </dgm:t>
    </dgm:pt>
    <dgm:pt modelId="{CF52120A-C7AA-480B-A0E5-E2169D0442D0}" type="sibTrans" cxnId="{D49F269B-CB50-4CA4-95FA-91F7464D076E}">
      <dgm:prSet/>
      <dgm:spPr/>
      <dgm:t>
        <a:bodyPr/>
        <a:lstStyle/>
        <a:p>
          <a:endParaRPr lang="en-IE"/>
        </a:p>
      </dgm:t>
    </dgm:pt>
    <dgm:pt modelId="{32353C40-A600-4BB2-81AE-07B7FD7BCA7B}" type="pres">
      <dgm:prSet presAssocID="{65307C87-9257-48B2-9E78-0A22821B0BE4}" presName="hierChild1" presStyleCnt="0">
        <dgm:presLayoutVars>
          <dgm:orgChart val="1"/>
          <dgm:chPref val="1"/>
          <dgm:dir/>
          <dgm:animOne val="branch"/>
          <dgm:animLvl val="lvl"/>
          <dgm:resizeHandles/>
        </dgm:presLayoutVars>
      </dgm:prSet>
      <dgm:spPr/>
    </dgm:pt>
    <dgm:pt modelId="{8C79B040-3A7B-4AB5-89AC-38ECC6E599EA}" type="pres">
      <dgm:prSet presAssocID="{AEC2DBBF-49A6-45F5-BCF0-1C6616B9835A}" presName="hierRoot1" presStyleCnt="0">
        <dgm:presLayoutVars>
          <dgm:hierBranch val="init"/>
        </dgm:presLayoutVars>
      </dgm:prSet>
      <dgm:spPr/>
    </dgm:pt>
    <dgm:pt modelId="{272B09B5-69AC-4ED7-9BF8-75DAC5A41D1C}" type="pres">
      <dgm:prSet presAssocID="{AEC2DBBF-49A6-45F5-BCF0-1C6616B9835A}" presName="rootComposite1" presStyleCnt="0"/>
      <dgm:spPr/>
    </dgm:pt>
    <dgm:pt modelId="{BFBEFB83-DDD1-4866-AD32-4C474302CA44}" type="pres">
      <dgm:prSet presAssocID="{AEC2DBBF-49A6-45F5-BCF0-1C6616B9835A}" presName="rootText1" presStyleLbl="node0" presStyleIdx="0" presStyleCnt="1" custScaleX="130706">
        <dgm:presLayoutVars>
          <dgm:chPref val="3"/>
        </dgm:presLayoutVars>
      </dgm:prSet>
      <dgm:spPr/>
    </dgm:pt>
    <dgm:pt modelId="{C19E39FA-BA49-45B9-8700-99C57A79561A}" type="pres">
      <dgm:prSet presAssocID="{AEC2DBBF-49A6-45F5-BCF0-1C6616B9835A}" presName="rootConnector1" presStyleLbl="node1" presStyleIdx="0" presStyleCnt="0"/>
      <dgm:spPr/>
    </dgm:pt>
    <dgm:pt modelId="{D32027F5-3EA2-44D4-9CA4-10691775FEB3}" type="pres">
      <dgm:prSet presAssocID="{AEC2DBBF-49A6-45F5-BCF0-1C6616B9835A}" presName="hierChild2" presStyleCnt="0"/>
      <dgm:spPr/>
    </dgm:pt>
    <dgm:pt modelId="{14A786CA-D124-473D-8AB5-D2F3EEAD6CF8}" type="pres">
      <dgm:prSet presAssocID="{7E1E3CC7-9DE5-4640-8FB2-9DE2219D710C}" presName="Name37" presStyleLbl="parChTrans1D2" presStyleIdx="0" presStyleCnt="6"/>
      <dgm:spPr/>
    </dgm:pt>
    <dgm:pt modelId="{F701DA46-B72A-40D9-B375-6EE8AD660829}" type="pres">
      <dgm:prSet presAssocID="{BFAE01D1-7C76-4618-AF3B-4ABFAD95322D}" presName="hierRoot2" presStyleCnt="0">
        <dgm:presLayoutVars>
          <dgm:hierBranch val="init"/>
        </dgm:presLayoutVars>
      </dgm:prSet>
      <dgm:spPr/>
    </dgm:pt>
    <dgm:pt modelId="{BB4C3C8F-8AEE-4FC6-8647-3130B9DDF29E}" type="pres">
      <dgm:prSet presAssocID="{BFAE01D1-7C76-4618-AF3B-4ABFAD95322D}" presName="rootComposite" presStyleCnt="0"/>
      <dgm:spPr/>
    </dgm:pt>
    <dgm:pt modelId="{0401DFBA-394F-4DAA-AC39-4AF3331D7578}" type="pres">
      <dgm:prSet presAssocID="{BFAE01D1-7C76-4618-AF3B-4ABFAD95322D}" presName="rootText" presStyleLbl="node2" presStyleIdx="0" presStyleCnt="6">
        <dgm:presLayoutVars>
          <dgm:chPref val="3"/>
        </dgm:presLayoutVars>
      </dgm:prSet>
      <dgm:spPr/>
    </dgm:pt>
    <dgm:pt modelId="{D49350CF-343B-4246-831C-E67DEECA9C6D}" type="pres">
      <dgm:prSet presAssocID="{BFAE01D1-7C76-4618-AF3B-4ABFAD95322D}" presName="rootConnector" presStyleLbl="node2" presStyleIdx="0" presStyleCnt="6"/>
      <dgm:spPr/>
    </dgm:pt>
    <dgm:pt modelId="{D3DC0404-B600-4E96-81E2-61DF6CFAD546}" type="pres">
      <dgm:prSet presAssocID="{BFAE01D1-7C76-4618-AF3B-4ABFAD95322D}" presName="hierChild4" presStyleCnt="0"/>
      <dgm:spPr/>
    </dgm:pt>
    <dgm:pt modelId="{EC56E48B-E7D0-47C8-B106-4246F359DD34}" type="pres">
      <dgm:prSet presAssocID="{BFAE01D1-7C76-4618-AF3B-4ABFAD95322D}" presName="hierChild5" presStyleCnt="0"/>
      <dgm:spPr/>
    </dgm:pt>
    <dgm:pt modelId="{86F3ACAE-5AAE-41EA-ADEB-BAD58DAE6497}" type="pres">
      <dgm:prSet presAssocID="{3B99C8D1-9789-4B83-9746-4BE1C2F9D857}" presName="Name37" presStyleLbl="parChTrans1D2" presStyleIdx="1" presStyleCnt="6"/>
      <dgm:spPr/>
    </dgm:pt>
    <dgm:pt modelId="{4A3931D5-0BBC-4B73-9DB5-03D244BC9AD6}" type="pres">
      <dgm:prSet presAssocID="{0D5A2473-A0F7-40AD-847B-4ADFB2A789F8}" presName="hierRoot2" presStyleCnt="0">
        <dgm:presLayoutVars>
          <dgm:hierBranch val="init"/>
        </dgm:presLayoutVars>
      </dgm:prSet>
      <dgm:spPr/>
    </dgm:pt>
    <dgm:pt modelId="{45A56373-7D21-4EF1-9EC1-CB4D41388434}" type="pres">
      <dgm:prSet presAssocID="{0D5A2473-A0F7-40AD-847B-4ADFB2A789F8}" presName="rootComposite" presStyleCnt="0"/>
      <dgm:spPr/>
    </dgm:pt>
    <dgm:pt modelId="{5B091EE5-323E-4A3B-930C-FB133911E0A2}" type="pres">
      <dgm:prSet presAssocID="{0D5A2473-A0F7-40AD-847B-4ADFB2A789F8}" presName="rootText" presStyleLbl="node2" presStyleIdx="1" presStyleCnt="6">
        <dgm:presLayoutVars>
          <dgm:chPref val="3"/>
        </dgm:presLayoutVars>
      </dgm:prSet>
      <dgm:spPr/>
    </dgm:pt>
    <dgm:pt modelId="{2BA3A3B3-EF5C-4A39-839E-C50750E3F861}" type="pres">
      <dgm:prSet presAssocID="{0D5A2473-A0F7-40AD-847B-4ADFB2A789F8}" presName="rootConnector" presStyleLbl="node2" presStyleIdx="1" presStyleCnt="6"/>
      <dgm:spPr/>
    </dgm:pt>
    <dgm:pt modelId="{B1EE6FD5-302C-4B4E-B11F-026FD0504189}" type="pres">
      <dgm:prSet presAssocID="{0D5A2473-A0F7-40AD-847B-4ADFB2A789F8}" presName="hierChild4" presStyleCnt="0"/>
      <dgm:spPr/>
    </dgm:pt>
    <dgm:pt modelId="{D14E5037-A4A3-4555-83BD-F4F59AE46B70}" type="pres">
      <dgm:prSet presAssocID="{0D5A2473-A0F7-40AD-847B-4ADFB2A789F8}" presName="hierChild5" presStyleCnt="0"/>
      <dgm:spPr/>
    </dgm:pt>
    <dgm:pt modelId="{DEF73CA4-E480-47F6-8A5B-6935040C9AE8}" type="pres">
      <dgm:prSet presAssocID="{311DB2D4-B7F4-426F-914B-DDD464726819}" presName="Name37" presStyleLbl="parChTrans1D2" presStyleIdx="2" presStyleCnt="6"/>
      <dgm:spPr/>
    </dgm:pt>
    <dgm:pt modelId="{8065936F-DCC1-41C8-AF8B-A707E745EFD7}" type="pres">
      <dgm:prSet presAssocID="{9AA4C5F6-4121-4EF6-9238-D4076E75A4D5}" presName="hierRoot2" presStyleCnt="0">
        <dgm:presLayoutVars>
          <dgm:hierBranch val="init"/>
        </dgm:presLayoutVars>
      </dgm:prSet>
      <dgm:spPr/>
    </dgm:pt>
    <dgm:pt modelId="{24832817-CAC4-4D46-9944-96D3C41AFBED}" type="pres">
      <dgm:prSet presAssocID="{9AA4C5F6-4121-4EF6-9238-D4076E75A4D5}" presName="rootComposite" presStyleCnt="0"/>
      <dgm:spPr/>
    </dgm:pt>
    <dgm:pt modelId="{C7430C05-0CFE-4FE8-8D43-1A76F8A062ED}" type="pres">
      <dgm:prSet presAssocID="{9AA4C5F6-4121-4EF6-9238-D4076E75A4D5}" presName="rootText" presStyleLbl="node2" presStyleIdx="2" presStyleCnt="6" custScaleX="125507" custScaleY="158743">
        <dgm:presLayoutVars>
          <dgm:chPref val="3"/>
        </dgm:presLayoutVars>
      </dgm:prSet>
      <dgm:spPr/>
    </dgm:pt>
    <dgm:pt modelId="{042635B3-3BAF-4DB6-9086-A6FABD534D07}" type="pres">
      <dgm:prSet presAssocID="{9AA4C5F6-4121-4EF6-9238-D4076E75A4D5}" presName="rootConnector" presStyleLbl="node2" presStyleIdx="2" presStyleCnt="6"/>
      <dgm:spPr/>
    </dgm:pt>
    <dgm:pt modelId="{323719EE-A5FF-4520-8DE0-F94C8E566804}" type="pres">
      <dgm:prSet presAssocID="{9AA4C5F6-4121-4EF6-9238-D4076E75A4D5}" presName="hierChild4" presStyleCnt="0"/>
      <dgm:spPr/>
    </dgm:pt>
    <dgm:pt modelId="{D1DACF35-476F-4DCD-900A-E4A93705B968}" type="pres">
      <dgm:prSet presAssocID="{9AA4C5F6-4121-4EF6-9238-D4076E75A4D5}" presName="hierChild5" presStyleCnt="0"/>
      <dgm:spPr/>
    </dgm:pt>
    <dgm:pt modelId="{E8503AF5-0A92-4C0C-B980-157962D0EF63}" type="pres">
      <dgm:prSet presAssocID="{7C407DD3-0A83-477E-A10C-840C1ED92460}" presName="Name37" presStyleLbl="parChTrans1D2" presStyleIdx="3" presStyleCnt="6"/>
      <dgm:spPr/>
    </dgm:pt>
    <dgm:pt modelId="{A58D978C-AE24-408C-A4AE-38F1926BFD8D}" type="pres">
      <dgm:prSet presAssocID="{742C4665-D945-4003-A5F5-9256CF265C6E}" presName="hierRoot2" presStyleCnt="0">
        <dgm:presLayoutVars>
          <dgm:hierBranch val="init"/>
        </dgm:presLayoutVars>
      </dgm:prSet>
      <dgm:spPr/>
    </dgm:pt>
    <dgm:pt modelId="{4A968050-220D-4080-A938-3128BB1798A0}" type="pres">
      <dgm:prSet presAssocID="{742C4665-D945-4003-A5F5-9256CF265C6E}" presName="rootComposite" presStyleCnt="0"/>
      <dgm:spPr/>
    </dgm:pt>
    <dgm:pt modelId="{424F5E18-0175-4AB1-8BF7-C51EA8D89FC0}" type="pres">
      <dgm:prSet presAssocID="{742C4665-D945-4003-A5F5-9256CF265C6E}" presName="rootText" presStyleLbl="node2" presStyleIdx="3" presStyleCnt="6">
        <dgm:presLayoutVars>
          <dgm:chPref val="3"/>
        </dgm:presLayoutVars>
      </dgm:prSet>
      <dgm:spPr/>
    </dgm:pt>
    <dgm:pt modelId="{F77DDCE6-A75C-467E-B208-7ECD9FF8947F}" type="pres">
      <dgm:prSet presAssocID="{742C4665-D945-4003-A5F5-9256CF265C6E}" presName="rootConnector" presStyleLbl="node2" presStyleIdx="3" presStyleCnt="6"/>
      <dgm:spPr/>
    </dgm:pt>
    <dgm:pt modelId="{5074AE9B-DB65-42D1-9794-004DD9FB1DEA}" type="pres">
      <dgm:prSet presAssocID="{742C4665-D945-4003-A5F5-9256CF265C6E}" presName="hierChild4" presStyleCnt="0"/>
      <dgm:spPr/>
    </dgm:pt>
    <dgm:pt modelId="{FD970EC3-C491-4C91-B8E1-431684175E7E}" type="pres">
      <dgm:prSet presAssocID="{742C4665-D945-4003-A5F5-9256CF265C6E}" presName="hierChild5" presStyleCnt="0"/>
      <dgm:spPr/>
    </dgm:pt>
    <dgm:pt modelId="{EC0C950F-EC58-4518-B537-DBB427951FE4}" type="pres">
      <dgm:prSet presAssocID="{280E59DB-7DFF-4B25-AD5E-FACC03F3CC0D}" presName="Name37" presStyleLbl="parChTrans1D2" presStyleIdx="4" presStyleCnt="6"/>
      <dgm:spPr/>
    </dgm:pt>
    <dgm:pt modelId="{FACE00D3-E6D2-4025-82F1-C4C41251D21E}" type="pres">
      <dgm:prSet presAssocID="{45AFE424-7996-4786-81AA-6ADB8A1896C6}" presName="hierRoot2" presStyleCnt="0">
        <dgm:presLayoutVars>
          <dgm:hierBranch val="init"/>
        </dgm:presLayoutVars>
      </dgm:prSet>
      <dgm:spPr/>
    </dgm:pt>
    <dgm:pt modelId="{70F00ABB-C34B-4555-AF05-156DF21C330D}" type="pres">
      <dgm:prSet presAssocID="{45AFE424-7996-4786-81AA-6ADB8A1896C6}" presName="rootComposite" presStyleCnt="0"/>
      <dgm:spPr/>
    </dgm:pt>
    <dgm:pt modelId="{35846B3A-4F01-43BE-800D-04791BED881F}" type="pres">
      <dgm:prSet presAssocID="{45AFE424-7996-4786-81AA-6ADB8A1896C6}" presName="rootText" presStyleLbl="node2" presStyleIdx="4" presStyleCnt="6">
        <dgm:presLayoutVars>
          <dgm:chPref val="3"/>
        </dgm:presLayoutVars>
      </dgm:prSet>
      <dgm:spPr/>
    </dgm:pt>
    <dgm:pt modelId="{C48DD4EB-91ED-4651-B1A4-AB1A69011EE9}" type="pres">
      <dgm:prSet presAssocID="{45AFE424-7996-4786-81AA-6ADB8A1896C6}" presName="rootConnector" presStyleLbl="node2" presStyleIdx="4" presStyleCnt="6"/>
      <dgm:spPr/>
    </dgm:pt>
    <dgm:pt modelId="{159E6631-3E02-41DE-942A-3CA503F28203}" type="pres">
      <dgm:prSet presAssocID="{45AFE424-7996-4786-81AA-6ADB8A1896C6}" presName="hierChild4" presStyleCnt="0"/>
      <dgm:spPr/>
    </dgm:pt>
    <dgm:pt modelId="{BB2C386F-04AE-49B9-8980-3F2640B8C698}" type="pres">
      <dgm:prSet presAssocID="{45AFE424-7996-4786-81AA-6ADB8A1896C6}" presName="hierChild5" presStyleCnt="0"/>
      <dgm:spPr/>
    </dgm:pt>
    <dgm:pt modelId="{C25EB757-AD64-4107-B2A5-E8A584378589}" type="pres">
      <dgm:prSet presAssocID="{AE46A74A-89AE-47E2-A683-C482DEA384FF}" presName="Name37" presStyleLbl="parChTrans1D2" presStyleIdx="5" presStyleCnt="6"/>
      <dgm:spPr/>
    </dgm:pt>
    <dgm:pt modelId="{AD0CDAC6-7A94-4494-BF04-BB1AC4661437}" type="pres">
      <dgm:prSet presAssocID="{123B467C-FA00-4329-9D96-DC603510A227}" presName="hierRoot2" presStyleCnt="0">
        <dgm:presLayoutVars>
          <dgm:hierBranch val="init"/>
        </dgm:presLayoutVars>
      </dgm:prSet>
      <dgm:spPr/>
    </dgm:pt>
    <dgm:pt modelId="{8941E269-A217-4FEF-8845-C1D6A72F7A31}" type="pres">
      <dgm:prSet presAssocID="{123B467C-FA00-4329-9D96-DC603510A227}" presName="rootComposite" presStyleCnt="0"/>
      <dgm:spPr/>
    </dgm:pt>
    <dgm:pt modelId="{CB81782C-8530-4B60-BFE8-561FA281A04C}" type="pres">
      <dgm:prSet presAssocID="{123B467C-FA00-4329-9D96-DC603510A227}" presName="rootText" presStyleLbl="node2" presStyleIdx="5" presStyleCnt="6" custScaleX="117458">
        <dgm:presLayoutVars>
          <dgm:chPref val="3"/>
        </dgm:presLayoutVars>
      </dgm:prSet>
      <dgm:spPr/>
    </dgm:pt>
    <dgm:pt modelId="{8C590403-168D-4CF0-AE21-CDA4F36EA163}" type="pres">
      <dgm:prSet presAssocID="{123B467C-FA00-4329-9D96-DC603510A227}" presName="rootConnector" presStyleLbl="node2" presStyleIdx="5" presStyleCnt="6"/>
      <dgm:spPr/>
    </dgm:pt>
    <dgm:pt modelId="{377F3AE5-65F5-4B70-B4A1-47BACFE97F31}" type="pres">
      <dgm:prSet presAssocID="{123B467C-FA00-4329-9D96-DC603510A227}" presName="hierChild4" presStyleCnt="0"/>
      <dgm:spPr/>
    </dgm:pt>
    <dgm:pt modelId="{3798E674-ABE9-4758-BD96-AD6C05978B76}" type="pres">
      <dgm:prSet presAssocID="{123B467C-FA00-4329-9D96-DC603510A227}" presName="hierChild5" presStyleCnt="0"/>
      <dgm:spPr/>
    </dgm:pt>
    <dgm:pt modelId="{947AFE76-014D-4D37-A475-6EAC5E4C462E}" type="pres">
      <dgm:prSet presAssocID="{AEC2DBBF-49A6-45F5-BCF0-1C6616B9835A}" presName="hierChild3" presStyleCnt="0"/>
      <dgm:spPr/>
    </dgm:pt>
  </dgm:ptLst>
  <dgm:cxnLst>
    <dgm:cxn modelId="{F0ABEE06-6F53-4FD8-980B-511A5F997427}" type="presOf" srcId="{AEC2DBBF-49A6-45F5-BCF0-1C6616B9835A}" destId="{C19E39FA-BA49-45B9-8700-99C57A79561A}" srcOrd="1" destOrd="0" presId="urn:microsoft.com/office/officeart/2005/8/layout/orgChart1"/>
    <dgm:cxn modelId="{2284D90E-98C7-4165-A112-4BEFF2336341}" type="presOf" srcId="{0D5A2473-A0F7-40AD-847B-4ADFB2A789F8}" destId="{5B091EE5-323E-4A3B-930C-FB133911E0A2}" srcOrd="0" destOrd="0" presId="urn:microsoft.com/office/officeart/2005/8/layout/orgChart1"/>
    <dgm:cxn modelId="{0241F718-8174-44D9-8754-E384AC283881}" type="presOf" srcId="{742C4665-D945-4003-A5F5-9256CF265C6E}" destId="{424F5E18-0175-4AB1-8BF7-C51EA8D89FC0}" srcOrd="0" destOrd="0" presId="urn:microsoft.com/office/officeart/2005/8/layout/orgChart1"/>
    <dgm:cxn modelId="{D0C8921A-D2F1-4F19-9105-A6DA17A2AE9B}" type="presOf" srcId="{123B467C-FA00-4329-9D96-DC603510A227}" destId="{8C590403-168D-4CF0-AE21-CDA4F36EA163}" srcOrd="1" destOrd="0" presId="urn:microsoft.com/office/officeart/2005/8/layout/orgChart1"/>
    <dgm:cxn modelId="{C6D52021-73DC-43AA-86A1-3DFD2E712E05}" type="presOf" srcId="{7E1E3CC7-9DE5-4640-8FB2-9DE2219D710C}" destId="{14A786CA-D124-473D-8AB5-D2F3EEAD6CF8}" srcOrd="0" destOrd="0" presId="urn:microsoft.com/office/officeart/2005/8/layout/orgChart1"/>
    <dgm:cxn modelId="{534B232F-361D-44C5-AFFA-D07F48841615}" type="presOf" srcId="{123B467C-FA00-4329-9D96-DC603510A227}" destId="{CB81782C-8530-4B60-BFE8-561FA281A04C}" srcOrd="0" destOrd="0" presId="urn:microsoft.com/office/officeart/2005/8/layout/orgChart1"/>
    <dgm:cxn modelId="{90CE0430-0673-4928-ACFE-EB066D1D5354}" type="presOf" srcId="{AE46A74A-89AE-47E2-A683-C482DEA384FF}" destId="{C25EB757-AD64-4107-B2A5-E8A584378589}" srcOrd="0" destOrd="0" presId="urn:microsoft.com/office/officeart/2005/8/layout/orgChart1"/>
    <dgm:cxn modelId="{476D8136-A5D0-411F-AA21-7D7BFC3C0751}" type="presOf" srcId="{7C407DD3-0A83-477E-A10C-840C1ED92460}" destId="{E8503AF5-0A92-4C0C-B980-157962D0EF63}" srcOrd="0" destOrd="0" presId="urn:microsoft.com/office/officeart/2005/8/layout/orgChart1"/>
    <dgm:cxn modelId="{9218B438-E59B-4AA9-B663-EA912483DACB}" type="presOf" srcId="{AEC2DBBF-49A6-45F5-BCF0-1C6616B9835A}" destId="{BFBEFB83-DDD1-4866-AD32-4C474302CA44}" srcOrd="0" destOrd="0" presId="urn:microsoft.com/office/officeart/2005/8/layout/orgChart1"/>
    <dgm:cxn modelId="{959C3A6E-6984-4CCC-BE3A-7AB248BECEBD}" type="presOf" srcId="{65307C87-9257-48B2-9E78-0A22821B0BE4}" destId="{32353C40-A600-4BB2-81AE-07B7FD7BCA7B}" srcOrd="0" destOrd="0" presId="urn:microsoft.com/office/officeart/2005/8/layout/orgChart1"/>
    <dgm:cxn modelId="{7D91006F-E42D-408B-AC14-DB327D05F41B}" type="presOf" srcId="{9AA4C5F6-4121-4EF6-9238-D4076E75A4D5}" destId="{C7430C05-0CFE-4FE8-8D43-1A76F8A062ED}" srcOrd="0" destOrd="0" presId="urn:microsoft.com/office/officeart/2005/8/layout/orgChart1"/>
    <dgm:cxn modelId="{1EF8D873-7AB4-4980-9D5F-E14F6E4829C3}" srcId="{AEC2DBBF-49A6-45F5-BCF0-1C6616B9835A}" destId="{0D5A2473-A0F7-40AD-847B-4ADFB2A789F8}" srcOrd="1" destOrd="0" parTransId="{3B99C8D1-9789-4B83-9746-4BE1C2F9D857}" sibTransId="{04D3D523-5648-4E80-83E9-C3E2CD399FD4}"/>
    <dgm:cxn modelId="{E78FF956-83EE-4456-A694-01F5F0232408}" type="presOf" srcId="{BFAE01D1-7C76-4618-AF3B-4ABFAD95322D}" destId="{0401DFBA-394F-4DAA-AC39-4AF3331D7578}" srcOrd="0" destOrd="0" presId="urn:microsoft.com/office/officeart/2005/8/layout/orgChart1"/>
    <dgm:cxn modelId="{E2B03E57-435A-4395-815E-3225E209BC8A}" type="presOf" srcId="{0D5A2473-A0F7-40AD-847B-4ADFB2A789F8}" destId="{2BA3A3B3-EF5C-4A39-839E-C50750E3F861}" srcOrd="1" destOrd="0" presId="urn:microsoft.com/office/officeart/2005/8/layout/orgChart1"/>
    <dgm:cxn modelId="{D185CB58-DB26-4E5A-B6C3-4C84A17FA91B}" type="presOf" srcId="{BFAE01D1-7C76-4618-AF3B-4ABFAD95322D}" destId="{D49350CF-343B-4246-831C-E67DEECA9C6D}" srcOrd="1" destOrd="0" presId="urn:microsoft.com/office/officeart/2005/8/layout/orgChart1"/>
    <dgm:cxn modelId="{11B05C7C-A6AF-4D93-BD6D-8E7F126E0769}" srcId="{AEC2DBBF-49A6-45F5-BCF0-1C6616B9835A}" destId="{9AA4C5F6-4121-4EF6-9238-D4076E75A4D5}" srcOrd="2" destOrd="0" parTransId="{311DB2D4-B7F4-426F-914B-DDD464726819}" sibTransId="{D62DC26B-1250-43D3-81B5-135651433595}"/>
    <dgm:cxn modelId="{C9560082-A719-4065-A49E-E000612861E1}" type="presOf" srcId="{280E59DB-7DFF-4B25-AD5E-FACC03F3CC0D}" destId="{EC0C950F-EC58-4518-B537-DBB427951FE4}" srcOrd="0" destOrd="0" presId="urn:microsoft.com/office/officeart/2005/8/layout/orgChart1"/>
    <dgm:cxn modelId="{4BF7C193-8C42-429C-8257-FB6469EE29AC}" type="presOf" srcId="{742C4665-D945-4003-A5F5-9256CF265C6E}" destId="{F77DDCE6-A75C-467E-B208-7ECD9FF8947F}" srcOrd="1" destOrd="0" presId="urn:microsoft.com/office/officeart/2005/8/layout/orgChart1"/>
    <dgm:cxn modelId="{D49F269B-CB50-4CA4-95FA-91F7464D076E}" srcId="{AEC2DBBF-49A6-45F5-BCF0-1C6616B9835A}" destId="{123B467C-FA00-4329-9D96-DC603510A227}" srcOrd="5" destOrd="0" parTransId="{AE46A74A-89AE-47E2-A683-C482DEA384FF}" sibTransId="{CF52120A-C7AA-480B-A0E5-E2169D0442D0}"/>
    <dgm:cxn modelId="{2BB95BA8-284E-422B-BAE1-73D3DC421CDE}" type="presOf" srcId="{45AFE424-7996-4786-81AA-6ADB8A1896C6}" destId="{C48DD4EB-91ED-4651-B1A4-AB1A69011EE9}" srcOrd="1" destOrd="0" presId="urn:microsoft.com/office/officeart/2005/8/layout/orgChart1"/>
    <dgm:cxn modelId="{E1D8A9AD-0676-4B75-B8AC-EC5793D1E85C}" type="presOf" srcId="{311DB2D4-B7F4-426F-914B-DDD464726819}" destId="{DEF73CA4-E480-47F6-8A5B-6935040C9AE8}" srcOrd="0" destOrd="0" presId="urn:microsoft.com/office/officeart/2005/8/layout/orgChart1"/>
    <dgm:cxn modelId="{C6B326C3-7BA6-48D4-B15E-E20D6169DF11}" srcId="{AEC2DBBF-49A6-45F5-BCF0-1C6616B9835A}" destId="{BFAE01D1-7C76-4618-AF3B-4ABFAD95322D}" srcOrd="0" destOrd="0" parTransId="{7E1E3CC7-9DE5-4640-8FB2-9DE2219D710C}" sibTransId="{BF7A1261-64D9-4688-9E8E-38AB266B2258}"/>
    <dgm:cxn modelId="{FAB428CF-A0AB-4EA3-8872-CA11B3303356}" type="presOf" srcId="{9AA4C5F6-4121-4EF6-9238-D4076E75A4D5}" destId="{042635B3-3BAF-4DB6-9086-A6FABD534D07}" srcOrd="1" destOrd="0" presId="urn:microsoft.com/office/officeart/2005/8/layout/orgChart1"/>
    <dgm:cxn modelId="{3E1E2BE3-E65D-4798-B06D-0B84EE267E46}" srcId="{AEC2DBBF-49A6-45F5-BCF0-1C6616B9835A}" destId="{45AFE424-7996-4786-81AA-6ADB8A1896C6}" srcOrd="4" destOrd="0" parTransId="{280E59DB-7DFF-4B25-AD5E-FACC03F3CC0D}" sibTransId="{434EC7AE-3F14-4D06-82C6-D96155503D6A}"/>
    <dgm:cxn modelId="{685873E9-A147-48D6-AAA6-BA4F6A356ABE}" type="presOf" srcId="{3B99C8D1-9789-4B83-9746-4BE1C2F9D857}" destId="{86F3ACAE-5AAE-41EA-ADEB-BAD58DAE6497}" srcOrd="0" destOrd="0" presId="urn:microsoft.com/office/officeart/2005/8/layout/orgChart1"/>
    <dgm:cxn modelId="{A60BDDF4-7BE1-4A20-9B4E-6C27EE67A2FA}" srcId="{65307C87-9257-48B2-9E78-0A22821B0BE4}" destId="{AEC2DBBF-49A6-45F5-BCF0-1C6616B9835A}" srcOrd="0" destOrd="0" parTransId="{2AD5FE8A-688A-45E2-BEF6-DF18FC5939F9}" sibTransId="{0949DA7B-CA7C-418A-B40B-A294D280CEBA}"/>
    <dgm:cxn modelId="{AD2D90F6-E54D-4377-8C9F-BA01EB7598D5}" type="presOf" srcId="{45AFE424-7996-4786-81AA-6ADB8A1896C6}" destId="{35846B3A-4F01-43BE-800D-04791BED881F}" srcOrd="0" destOrd="0" presId="urn:microsoft.com/office/officeart/2005/8/layout/orgChart1"/>
    <dgm:cxn modelId="{9633A2F8-C3AD-4A91-B7B3-F8AF1B11F802}" srcId="{AEC2DBBF-49A6-45F5-BCF0-1C6616B9835A}" destId="{742C4665-D945-4003-A5F5-9256CF265C6E}" srcOrd="3" destOrd="0" parTransId="{7C407DD3-0A83-477E-A10C-840C1ED92460}" sibTransId="{BFFC2CEC-EA6C-452D-9BA2-51832C841DC6}"/>
    <dgm:cxn modelId="{0675D486-1E82-4457-950A-C9E33C58BF17}" type="presParOf" srcId="{32353C40-A600-4BB2-81AE-07B7FD7BCA7B}" destId="{8C79B040-3A7B-4AB5-89AC-38ECC6E599EA}" srcOrd="0" destOrd="0" presId="urn:microsoft.com/office/officeart/2005/8/layout/orgChart1"/>
    <dgm:cxn modelId="{C45F3963-2F1F-4250-A765-1B8548E4E0C8}" type="presParOf" srcId="{8C79B040-3A7B-4AB5-89AC-38ECC6E599EA}" destId="{272B09B5-69AC-4ED7-9BF8-75DAC5A41D1C}" srcOrd="0" destOrd="0" presId="urn:microsoft.com/office/officeart/2005/8/layout/orgChart1"/>
    <dgm:cxn modelId="{B3B67A01-AF63-4322-95B2-640479CB670D}" type="presParOf" srcId="{272B09B5-69AC-4ED7-9BF8-75DAC5A41D1C}" destId="{BFBEFB83-DDD1-4866-AD32-4C474302CA44}" srcOrd="0" destOrd="0" presId="urn:microsoft.com/office/officeart/2005/8/layout/orgChart1"/>
    <dgm:cxn modelId="{FCD07E3D-9667-48D3-AE0E-2F3E9D5D56DC}" type="presParOf" srcId="{272B09B5-69AC-4ED7-9BF8-75DAC5A41D1C}" destId="{C19E39FA-BA49-45B9-8700-99C57A79561A}" srcOrd="1" destOrd="0" presId="urn:microsoft.com/office/officeart/2005/8/layout/orgChart1"/>
    <dgm:cxn modelId="{7305DE2C-C7EF-4A3B-BB4B-B0E66972D18C}" type="presParOf" srcId="{8C79B040-3A7B-4AB5-89AC-38ECC6E599EA}" destId="{D32027F5-3EA2-44D4-9CA4-10691775FEB3}" srcOrd="1" destOrd="0" presId="urn:microsoft.com/office/officeart/2005/8/layout/orgChart1"/>
    <dgm:cxn modelId="{BBC15988-09F4-48DB-851A-DB4AC86ED812}" type="presParOf" srcId="{D32027F5-3EA2-44D4-9CA4-10691775FEB3}" destId="{14A786CA-D124-473D-8AB5-D2F3EEAD6CF8}" srcOrd="0" destOrd="0" presId="urn:microsoft.com/office/officeart/2005/8/layout/orgChart1"/>
    <dgm:cxn modelId="{C033025C-AE38-49F7-87D8-18D0AFF290E4}" type="presParOf" srcId="{D32027F5-3EA2-44D4-9CA4-10691775FEB3}" destId="{F701DA46-B72A-40D9-B375-6EE8AD660829}" srcOrd="1" destOrd="0" presId="urn:microsoft.com/office/officeart/2005/8/layout/orgChart1"/>
    <dgm:cxn modelId="{6F747367-0F7A-4C5F-B51F-58F48BD9946B}" type="presParOf" srcId="{F701DA46-B72A-40D9-B375-6EE8AD660829}" destId="{BB4C3C8F-8AEE-4FC6-8647-3130B9DDF29E}" srcOrd="0" destOrd="0" presId="urn:microsoft.com/office/officeart/2005/8/layout/orgChart1"/>
    <dgm:cxn modelId="{84E205E2-A08F-40C9-9CC8-4D7EED043272}" type="presParOf" srcId="{BB4C3C8F-8AEE-4FC6-8647-3130B9DDF29E}" destId="{0401DFBA-394F-4DAA-AC39-4AF3331D7578}" srcOrd="0" destOrd="0" presId="urn:microsoft.com/office/officeart/2005/8/layout/orgChart1"/>
    <dgm:cxn modelId="{D04E7671-23F5-49B8-8C25-7E62C3AA6FE0}" type="presParOf" srcId="{BB4C3C8F-8AEE-4FC6-8647-3130B9DDF29E}" destId="{D49350CF-343B-4246-831C-E67DEECA9C6D}" srcOrd="1" destOrd="0" presId="urn:microsoft.com/office/officeart/2005/8/layout/orgChart1"/>
    <dgm:cxn modelId="{C9560DB3-CDC9-4F1D-8182-73C856B14383}" type="presParOf" srcId="{F701DA46-B72A-40D9-B375-6EE8AD660829}" destId="{D3DC0404-B600-4E96-81E2-61DF6CFAD546}" srcOrd="1" destOrd="0" presId="urn:microsoft.com/office/officeart/2005/8/layout/orgChart1"/>
    <dgm:cxn modelId="{FD05535E-3F16-4504-9916-44E80FCA443C}" type="presParOf" srcId="{F701DA46-B72A-40D9-B375-6EE8AD660829}" destId="{EC56E48B-E7D0-47C8-B106-4246F359DD34}" srcOrd="2" destOrd="0" presId="urn:microsoft.com/office/officeart/2005/8/layout/orgChart1"/>
    <dgm:cxn modelId="{D653E2D9-83DE-4E5C-A4B8-557E072F439B}" type="presParOf" srcId="{D32027F5-3EA2-44D4-9CA4-10691775FEB3}" destId="{86F3ACAE-5AAE-41EA-ADEB-BAD58DAE6497}" srcOrd="2" destOrd="0" presId="urn:microsoft.com/office/officeart/2005/8/layout/orgChart1"/>
    <dgm:cxn modelId="{0A1F3827-BC1D-440A-A8E8-CECD7684575B}" type="presParOf" srcId="{D32027F5-3EA2-44D4-9CA4-10691775FEB3}" destId="{4A3931D5-0BBC-4B73-9DB5-03D244BC9AD6}" srcOrd="3" destOrd="0" presId="urn:microsoft.com/office/officeart/2005/8/layout/orgChart1"/>
    <dgm:cxn modelId="{7EBBFF30-7187-43AF-8915-810D00A655FD}" type="presParOf" srcId="{4A3931D5-0BBC-4B73-9DB5-03D244BC9AD6}" destId="{45A56373-7D21-4EF1-9EC1-CB4D41388434}" srcOrd="0" destOrd="0" presId="urn:microsoft.com/office/officeart/2005/8/layout/orgChart1"/>
    <dgm:cxn modelId="{947961D0-E11A-45E0-8A17-42F1E7A719F5}" type="presParOf" srcId="{45A56373-7D21-4EF1-9EC1-CB4D41388434}" destId="{5B091EE5-323E-4A3B-930C-FB133911E0A2}" srcOrd="0" destOrd="0" presId="urn:microsoft.com/office/officeart/2005/8/layout/orgChart1"/>
    <dgm:cxn modelId="{8BD81D16-E55A-41E1-8304-E287527BC185}" type="presParOf" srcId="{45A56373-7D21-4EF1-9EC1-CB4D41388434}" destId="{2BA3A3B3-EF5C-4A39-839E-C50750E3F861}" srcOrd="1" destOrd="0" presId="urn:microsoft.com/office/officeart/2005/8/layout/orgChart1"/>
    <dgm:cxn modelId="{AEB2A67A-54DA-4C24-A453-04CEA0FD9FDA}" type="presParOf" srcId="{4A3931D5-0BBC-4B73-9DB5-03D244BC9AD6}" destId="{B1EE6FD5-302C-4B4E-B11F-026FD0504189}" srcOrd="1" destOrd="0" presId="urn:microsoft.com/office/officeart/2005/8/layout/orgChart1"/>
    <dgm:cxn modelId="{7E56E578-C7D8-4398-ADB3-EF2E49454E0A}" type="presParOf" srcId="{4A3931D5-0BBC-4B73-9DB5-03D244BC9AD6}" destId="{D14E5037-A4A3-4555-83BD-F4F59AE46B70}" srcOrd="2" destOrd="0" presId="urn:microsoft.com/office/officeart/2005/8/layout/orgChart1"/>
    <dgm:cxn modelId="{A85C9440-1A97-43B6-9C78-80F5C9FB8D3C}" type="presParOf" srcId="{D32027F5-3EA2-44D4-9CA4-10691775FEB3}" destId="{DEF73CA4-E480-47F6-8A5B-6935040C9AE8}" srcOrd="4" destOrd="0" presId="urn:microsoft.com/office/officeart/2005/8/layout/orgChart1"/>
    <dgm:cxn modelId="{56C7FC5F-8198-4597-B3E0-C4F8CB56527E}" type="presParOf" srcId="{D32027F5-3EA2-44D4-9CA4-10691775FEB3}" destId="{8065936F-DCC1-41C8-AF8B-A707E745EFD7}" srcOrd="5" destOrd="0" presId="urn:microsoft.com/office/officeart/2005/8/layout/orgChart1"/>
    <dgm:cxn modelId="{C8A5F5A8-9FA7-47EF-8A97-5C1FEF744B3A}" type="presParOf" srcId="{8065936F-DCC1-41C8-AF8B-A707E745EFD7}" destId="{24832817-CAC4-4D46-9944-96D3C41AFBED}" srcOrd="0" destOrd="0" presId="urn:microsoft.com/office/officeart/2005/8/layout/orgChart1"/>
    <dgm:cxn modelId="{2933EE40-FAA3-4544-8591-08B146F19CF1}" type="presParOf" srcId="{24832817-CAC4-4D46-9944-96D3C41AFBED}" destId="{C7430C05-0CFE-4FE8-8D43-1A76F8A062ED}" srcOrd="0" destOrd="0" presId="urn:microsoft.com/office/officeart/2005/8/layout/orgChart1"/>
    <dgm:cxn modelId="{F5886D65-BD6B-4097-8BB1-B1BDE573CAFA}" type="presParOf" srcId="{24832817-CAC4-4D46-9944-96D3C41AFBED}" destId="{042635B3-3BAF-4DB6-9086-A6FABD534D07}" srcOrd="1" destOrd="0" presId="urn:microsoft.com/office/officeart/2005/8/layout/orgChart1"/>
    <dgm:cxn modelId="{BB61619C-F06E-4763-90EA-B4D064C62422}" type="presParOf" srcId="{8065936F-DCC1-41C8-AF8B-A707E745EFD7}" destId="{323719EE-A5FF-4520-8DE0-F94C8E566804}" srcOrd="1" destOrd="0" presId="urn:microsoft.com/office/officeart/2005/8/layout/orgChart1"/>
    <dgm:cxn modelId="{6602B439-6E2E-4CD2-A73A-7FB3D092FB4F}" type="presParOf" srcId="{8065936F-DCC1-41C8-AF8B-A707E745EFD7}" destId="{D1DACF35-476F-4DCD-900A-E4A93705B968}" srcOrd="2" destOrd="0" presId="urn:microsoft.com/office/officeart/2005/8/layout/orgChart1"/>
    <dgm:cxn modelId="{4B4BBAD1-2607-46AA-A048-123C9C3679EB}" type="presParOf" srcId="{D32027F5-3EA2-44D4-9CA4-10691775FEB3}" destId="{E8503AF5-0A92-4C0C-B980-157962D0EF63}" srcOrd="6" destOrd="0" presId="urn:microsoft.com/office/officeart/2005/8/layout/orgChart1"/>
    <dgm:cxn modelId="{A42FC3AF-D1D9-4673-B494-FAE5B09738EA}" type="presParOf" srcId="{D32027F5-3EA2-44D4-9CA4-10691775FEB3}" destId="{A58D978C-AE24-408C-A4AE-38F1926BFD8D}" srcOrd="7" destOrd="0" presId="urn:microsoft.com/office/officeart/2005/8/layout/orgChart1"/>
    <dgm:cxn modelId="{1DF1C04E-0BF0-4252-BD1D-081A2AD22A5B}" type="presParOf" srcId="{A58D978C-AE24-408C-A4AE-38F1926BFD8D}" destId="{4A968050-220D-4080-A938-3128BB1798A0}" srcOrd="0" destOrd="0" presId="urn:microsoft.com/office/officeart/2005/8/layout/orgChart1"/>
    <dgm:cxn modelId="{B694F2A8-57AF-4CC1-9393-E9D4FB0B890F}" type="presParOf" srcId="{4A968050-220D-4080-A938-3128BB1798A0}" destId="{424F5E18-0175-4AB1-8BF7-C51EA8D89FC0}" srcOrd="0" destOrd="0" presId="urn:microsoft.com/office/officeart/2005/8/layout/orgChart1"/>
    <dgm:cxn modelId="{6DAB7014-2F0E-47ED-A050-6BB11BBA18E8}" type="presParOf" srcId="{4A968050-220D-4080-A938-3128BB1798A0}" destId="{F77DDCE6-A75C-467E-B208-7ECD9FF8947F}" srcOrd="1" destOrd="0" presId="urn:microsoft.com/office/officeart/2005/8/layout/orgChart1"/>
    <dgm:cxn modelId="{94AA1F3D-F37F-4DC7-B875-0279B18F5588}" type="presParOf" srcId="{A58D978C-AE24-408C-A4AE-38F1926BFD8D}" destId="{5074AE9B-DB65-42D1-9794-004DD9FB1DEA}" srcOrd="1" destOrd="0" presId="urn:microsoft.com/office/officeart/2005/8/layout/orgChart1"/>
    <dgm:cxn modelId="{29C1575B-85DB-4745-A325-27D0C4CA179C}" type="presParOf" srcId="{A58D978C-AE24-408C-A4AE-38F1926BFD8D}" destId="{FD970EC3-C491-4C91-B8E1-431684175E7E}" srcOrd="2" destOrd="0" presId="urn:microsoft.com/office/officeart/2005/8/layout/orgChart1"/>
    <dgm:cxn modelId="{C5D0A668-F27F-4409-B20F-CEB912290B3D}" type="presParOf" srcId="{D32027F5-3EA2-44D4-9CA4-10691775FEB3}" destId="{EC0C950F-EC58-4518-B537-DBB427951FE4}" srcOrd="8" destOrd="0" presId="urn:microsoft.com/office/officeart/2005/8/layout/orgChart1"/>
    <dgm:cxn modelId="{ECED2E26-086E-471F-B916-4D52F1605C21}" type="presParOf" srcId="{D32027F5-3EA2-44D4-9CA4-10691775FEB3}" destId="{FACE00D3-E6D2-4025-82F1-C4C41251D21E}" srcOrd="9" destOrd="0" presId="urn:microsoft.com/office/officeart/2005/8/layout/orgChart1"/>
    <dgm:cxn modelId="{F7A64A2A-7F24-4101-8613-EF3D67F1D65B}" type="presParOf" srcId="{FACE00D3-E6D2-4025-82F1-C4C41251D21E}" destId="{70F00ABB-C34B-4555-AF05-156DF21C330D}" srcOrd="0" destOrd="0" presId="urn:microsoft.com/office/officeart/2005/8/layout/orgChart1"/>
    <dgm:cxn modelId="{98326D57-09AC-4C62-A293-B9BFCCEDC7BD}" type="presParOf" srcId="{70F00ABB-C34B-4555-AF05-156DF21C330D}" destId="{35846B3A-4F01-43BE-800D-04791BED881F}" srcOrd="0" destOrd="0" presId="urn:microsoft.com/office/officeart/2005/8/layout/orgChart1"/>
    <dgm:cxn modelId="{F26FAB22-E985-4975-8E52-28C49A7A7CE5}" type="presParOf" srcId="{70F00ABB-C34B-4555-AF05-156DF21C330D}" destId="{C48DD4EB-91ED-4651-B1A4-AB1A69011EE9}" srcOrd="1" destOrd="0" presId="urn:microsoft.com/office/officeart/2005/8/layout/orgChart1"/>
    <dgm:cxn modelId="{94DC031F-2D53-44A2-93AD-A3A1F46FA76E}" type="presParOf" srcId="{FACE00D3-E6D2-4025-82F1-C4C41251D21E}" destId="{159E6631-3E02-41DE-942A-3CA503F28203}" srcOrd="1" destOrd="0" presId="urn:microsoft.com/office/officeart/2005/8/layout/orgChart1"/>
    <dgm:cxn modelId="{3116C3C5-3DC1-4273-825B-FEEA3EA48196}" type="presParOf" srcId="{FACE00D3-E6D2-4025-82F1-C4C41251D21E}" destId="{BB2C386F-04AE-49B9-8980-3F2640B8C698}" srcOrd="2" destOrd="0" presId="urn:microsoft.com/office/officeart/2005/8/layout/orgChart1"/>
    <dgm:cxn modelId="{A361A88B-B9A2-4B96-B689-87C4756B6DC4}" type="presParOf" srcId="{D32027F5-3EA2-44D4-9CA4-10691775FEB3}" destId="{C25EB757-AD64-4107-B2A5-E8A584378589}" srcOrd="10" destOrd="0" presId="urn:microsoft.com/office/officeart/2005/8/layout/orgChart1"/>
    <dgm:cxn modelId="{B081BB83-7713-4120-815A-C0A7EF910222}" type="presParOf" srcId="{D32027F5-3EA2-44D4-9CA4-10691775FEB3}" destId="{AD0CDAC6-7A94-4494-BF04-BB1AC4661437}" srcOrd="11" destOrd="0" presId="urn:microsoft.com/office/officeart/2005/8/layout/orgChart1"/>
    <dgm:cxn modelId="{C2CC2812-A46E-424B-B003-35D7B91FF466}" type="presParOf" srcId="{AD0CDAC6-7A94-4494-BF04-BB1AC4661437}" destId="{8941E269-A217-4FEF-8845-C1D6A72F7A31}" srcOrd="0" destOrd="0" presId="urn:microsoft.com/office/officeart/2005/8/layout/orgChart1"/>
    <dgm:cxn modelId="{CA70B547-CCD1-421C-BFD6-249C27DF47F9}" type="presParOf" srcId="{8941E269-A217-4FEF-8845-C1D6A72F7A31}" destId="{CB81782C-8530-4B60-BFE8-561FA281A04C}" srcOrd="0" destOrd="0" presId="urn:microsoft.com/office/officeart/2005/8/layout/orgChart1"/>
    <dgm:cxn modelId="{6654CFBF-48CA-4652-8984-D39D64B33C23}" type="presParOf" srcId="{8941E269-A217-4FEF-8845-C1D6A72F7A31}" destId="{8C590403-168D-4CF0-AE21-CDA4F36EA163}" srcOrd="1" destOrd="0" presId="urn:microsoft.com/office/officeart/2005/8/layout/orgChart1"/>
    <dgm:cxn modelId="{759456EA-5CDB-4206-8F37-CAC95DB1F63C}" type="presParOf" srcId="{AD0CDAC6-7A94-4494-BF04-BB1AC4661437}" destId="{377F3AE5-65F5-4B70-B4A1-47BACFE97F31}" srcOrd="1" destOrd="0" presId="urn:microsoft.com/office/officeart/2005/8/layout/orgChart1"/>
    <dgm:cxn modelId="{1AF1AB3F-2761-4322-A808-9BE42A229A9A}" type="presParOf" srcId="{AD0CDAC6-7A94-4494-BF04-BB1AC4661437}" destId="{3798E674-ABE9-4758-BD96-AD6C05978B76}" srcOrd="2" destOrd="0" presId="urn:microsoft.com/office/officeart/2005/8/layout/orgChart1"/>
    <dgm:cxn modelId="{B7C9D71E-1817-4F0D-AB86-B2F59082D8F6}" type="presParOf" srcId="{8C79B040-3A7B-4AB5-89AC-38ECC6E599EA}" destId="{947AFE76-014D-4D37-A475-6EAC5E4C462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09A70D-BF74-4E3C-829D-4409BD7D06CF}">
      <dsp:nvSpPr>
        <dsp:cNvPr id="0" name=""/>
        <dsp:cNvSpPr/>
      </dsp:nvSpPr>
      <dsp:spPr>
        <a:xfrm>
          <a:off x="2042896" y="-63595"/>
          <a:ext cx="3327724" cy="3327724"/>
        </a:xfrm>
        <a:prstGeom prst="circularArrow">
          <a:avLst>
            <a:gd name="adj1" fmla="val 5274"/>
            <a:gd name="adj2" fmla="val 312630"/>
            <a:gd name="adj3" fmla="val 13914116"/>
            <a:gd name="adj4" fmla="val 17313272"/>
            <a:gd name="adj5" fmla="val 547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23D87C-9CE4-45D7-ACE9-708CB1110FE7}">
      <dsp:nvSpPr>
        <dsp:cNvPr id="0" name=""/>
        <dsp:cNvSpPr/>
      </dsp:nvSpPr>
      <dsp:spPr>
        <a:xfrm>
          <a:off x="2872014" y="-56978"/>
          <a:ext cx="1485929" cy="742958"/>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E" sz="1000" kern="1200" noProof="0" dirty="0"/>
            <a:t>Offer full range of dispute resolutions through </a:t>
          </a:r>
          <a:r>
            <a:rPr lang="en-IE" sz="1000" b="1" kern="1200" noProof="0" dirty="0"/>
            <a:t>holistic 360° case management</a:t>
          </a:r>
          <a:endParaRPr lang="en-IE" sz="1000" kern="1200" noProof="0" dirty="0"/>
        </a:p>
      </dsp:txBody>
      <dsp:txXfrm>
        <a:off x="2908282" y="-20710"/>
        <a:ext cx="1413393" cy="670422"/>
      </dsp:txXfrm>
    </dsp:sp>
    <dsp:sp modelId="{81FA571B-8384-4F5D-AE4C-F5DE24548BF2}">
      <dsp:nvSpPr>
        <dsp:cNvPr id="0" name=""/>
        <dsp:cNvSpPr/>
      </dsp:nvSpPr>
      <dsp:spPr>
        <a:xfrm>
          <a:off x="4709571" y="627677"/>
          <a:ext cx="1485929" cy="742958"/>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E" sz="1000" b="1" kern="1200" noProof="0" dirty="0"/>
            <a:t>User centric approach </a:t>
          </a:r>
          <a:r>
            <a:rPr lang="en-IE" sz="1000" kern="1200" noProof="0" dirty="0"/>
            <a:t>ensuring easy access to dispute resolution tool</a:t>
          </a:r>
        </a:p>
      </dsp:txBody>
      <dsp:txXfrm>
        <a:off x="4745839" y="663945"/>
        <a:ext cx="1413393" cy="670422"/>
      </dsp:txXfrm>
    </dsp:sp>
    <dsp:sp modelId="{E3485C08-B62D-4D06-AC60-F3FD9CA86DA0}">
      <dsp:nvSpPr>
        <dsp:cNvPr id="0" name=""/>
        <dsp:cNvSpPr/>
      </dsp:nvSpPr>
      <dsp:spPr>
        <a:xfrm>
          <a:off x="4641531" y="2074894"/>
          <a:ext cx="1485929" cy="742958"/>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E" sz="1000" kern="1200" noProof="0" dirty="0"/>
            <a:t>Ensuring </a:t>
          </a:r>
          <a:r>
            <a:rPr lang="en-IE" sz="1000" b="1" kern="1200" noProof="0" dirty="0"/>
            <a:t>quality</a:t>
          </a:r>
          <a:r>
            <a:rPr lang="en-IE" sz="1000" kern="1200" noProof="0" dirty="0"/>
            <a:t> through </a:t>
          </a:r>
          <a:r>
            <a:rPr lang="en-IE" sz="1000" b="1" kern="1200" noProof="0" dirty="0"/>
            <a:t>timely, consistent and predictable</a:t>
          </a:r>
          <a:r>
            <a:rPr lang="en-IE" sz="1000" kern="1200" noProof="0" dirty="0"/>
            <a:t> dispute resolution</a:t>
          </a:r>
          <a:endParaRPr lang="en-IE" sz="1000" b="1" kern="1200" noProof="0" dirty="0"/>
        </a:p>
      </dsp:txBody>
      <dsp:txXfrm>
        <a:off x="4677799" y="2111162"/>
        <a:ext cx="1413393" cy="670422"/>
      </dsp:txXfrm>
    </dsp:sp>
    <dsp:sp modelId="{13AF091C-A0F1-47E4-B149-920592B28D8F}">
      <dsp:nvSpPr>
        <dsp:cNvPr id="0" name=""/>
        <dsp:cNvSpPr/>
      </dsp:nvSpPr>
      <dsp:spPr>
        <a:xfrm>
          <a:off x="2872014" y="2643000"/>
          <a:ext cx="1485929" cy="742958"/>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E" sz="1000" b="1" kern="1200" noProof="0" dirty="0"/>
            <a:t>Mutual development </a:t>
          </a:r>
          <a:r>
            <a:rPr lang="en-IE" sz="1000" kern="1200" noProof="0" dirty="0"/>
            <a:t>through </a:t>
          </a:r>
          <a:r>
            <a:rPr lang="en-IE" sz="1000" b="1" kern="1200" noProof="0" dirty="0"/>
            <a:t>cooperation</a:t>
          </a:r>
          <a:endParaRPr lang="en-IE" sz="1000" kern="1200" noProof="0" dirty="0"/>
        </a:p>
      </dsp:txBody>
      <dsp:txXfrm>
        <a:off x="2908282" y="2679268"/>
        <a:ext cx="1413393" cy="670422"/>
      </dsp:txXfrm>
    </dsp:sp>
    <dsp:sp modelId="{0BA628D0-15EF-4BC2-819C-EC94CBBBDA7B}">
      <dsp:nvSpPr>
        <dsp:cNvPr id="0" name=""/>
        <dsp:cNvSpPr/>
      </dsp:nvSpPr>
      <dsp:spPr>
        <a:xfrm>
          <a:off x="1347779" y="1983921"/>
          <a:ext cx="1485929" cy="742958"/>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SzPts val="1000"/>
            <a:buNone/>
          </a:pPr>
          <a:r>
            <a:rPr lang="en-IE" sz="1000" b="1" kern="1200" noProof="0" dirty="0"/>
            <a:t>Value Driven </a:t>
          </a:r>
          <a:r>
            <a:rPr lang="en-IE" sz="1000" kern="1200" noProof="0" dirty="0"/>
            <a:t>Dispute Resolution</a:t>
          </a:r>
          <a:endParaRPr lang="en-IE" sz="1000" b="1" kern="1200" noProof="0" dirty="0"/>
        </a:p>
      </dsp:txBody>
      <dsp:txXfrm>
        <a:off x="1384047" y="2020189"/>
        <a:ext cx="1413393" cy="670422"/>
      </dsp:txXfrm>
    </dsp:sp>
    <dsp:sp modelId="{2FE27DB6-CB03-40F1-92FB-D865DA99AF06}">
      <dsp:nvSpPr>
        <dsp:cNvPr id="0" name=""/>
        <dsp:cNvSpPr/>
      </dsp:nvSpPr>
      <dsp:spPr>
        <a:xfrm>
          <a:off x="1272373" y="613069"/>
          <a:ext cx="1485929" cy="742958"/>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IE" sz="1000" kern="1200" noProof="0" dirty="0"/>
            <a:t>Making the </a:t>
          </a:r>
          <a:r>
            <a:rPr lang="en-IE" sz="1000" b="1" kern="1200" noProof="0" dirty="0"/>
            <a:t>Boards</a:t>
          </a:r>
          <a:r>
            <a:rPr lang="en-IE" sz="1000" kern="1200" noProof="0" dirty="0"/>
            <a:t> a </a:t>
          </a:r>
          <a:r>
            <a:rPr lang="en-IE" sz="1000" b="1" kern="1200" noProof="0" dirty="0"/>
            <a:t>reference point</a:t>
          </a:r>
        </a:p>
      </dsp:txBody>
      <dsp:txXfrm>
        <a:off x="1308641" y="649337"/>
        <a:ext cx="1413393" cy="6704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EB757-AD64-4107-B2A5-E8A584378589}">
      <dsp:nvSpPr>
        <dsp:cNvPr id="0" name=""/>
        <dsp:cNvSpPr/>
      </dsp:nvSpPr>
      <dsp:spPr>
        <a:xfrm>
          <a:off x="2637381" y="304152"/>
          <a:ext cx="1915710" cy="127611"/>
        </a:xfrm>
        <a:custGeom>
          <a:avLst/>
          <a:gdLst/>
          <a:ahLst/>
          <a:cxnLst/>
          <a:rect l="0" t="0" r="0" b="0"/>
          <a:pathLst>
            <a:path>
              <a:moveTo>
                <a:pt x="0" y="0"/>
              </a:moveTo>
              <a:lnTo>
                <a:pt x="0" y="63805"/>
              </a:lnTo>
              <a:lnTo>
                <a:pt x="1915710" y="63805"/>
              </a:lnTo>
              <a:lnTo>
                <a:pt x="1915710" y="12761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0C950F-EC58-4518-B537-DBB427951FE4}">
      <dsp:nvSpPr>
        <dsp:cNvPr id="0" name=""/>
        <dsp:cNvSpPr/>
      </dsp:nvSpPr>
      <dsp:spPr>
        <a:xfrm>
          <a:off x="2637381" y="304152"/>
          <a:ext cx="1127382" cy="127611"/>
        </a:xfrm>
        <a:custGeom>
          <a:avLst/>
          <a:gdLst/>
          <a:ahLst/>
          <a:cxnLst/>
          <a:rect l="0" t="0" r="0" b="0"/>
          <a:pathLst>
            <a:path>
              <a:moveTo>
                <a:pt x="0" y="0"/>
              </a:moveTo>
              <a:lnTo>
                <a:pt x="0" y="63805"/>
              </a:lnTo>
              <a:lnTo>
                <a:pt x="1127382" y="63805"/>
              </a:lnTo>
              <a:lnTo>
                <a:pt x="1127382" y="12761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503AF5-0A92-4C0C-B980-157962D0EF63}">
      <dsp:nvSpPr>
        <dsp:cNvPr id="0" name=""/>
        <dsp:cNvSpPr/>
      </dsp:nvSpPr>
      <dsp:spPr>
        <a:xfrm>
          <a:off x="2637381" y="304152"/>
          <a:ext cx="392097" cy="127611"/>
        </a:xfrm>
        <a:custGeom>
          <a:avLst/>
          <a:gdLst/>
          <a:ahLst/>
          <a:cxnLst/>
          <a:rect l="0" t="0" r="0" b="0"/>
          <a:pathLst>
            <a:path>
              <a:moveTo>
                <a:pt x="0" y="0"/>
              </a:moveTo>
              <a:lnTo>
                <a:pt x="0" y="63805"/>
              </a:lnTo>
              <a:lnTo>
                <a:pt x="392097" y="63805"/>
              </a:lnTo>
              <a:lnTo>
                <a:pt x="392097" y="12761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F73CA4-E480-47F6-8A5B-6935040C9AE8}">
      <dsp:nvSpPr>
        <dsp:cNvPr id="0" name=""/>
        <dsp:cNvSpPr/>
      </dsp:nvSpPr>
      <dsp:spPr>
        <a:xfrm>
          <a:off x="2216695" y="304152"/>
          <a:ext cx="420685" cy="127611"/>
        </a:xfrm>
        <a:custGeom>
          <a:avLst/>
          <a:gdLst/>
          <a:ahLst/>
          <a:cxnLst/>
          <a:rect l="0" t="0" r="0" b="0"/>
          <a:pathLst>
            <a:path>
              <a:moveTo>
                <a:pt x="420685" y="0"/>
              </a:moveTo>
              <a:lnTo>
                <a:pt x="420685" y="63805"/>
              </a:lnTo>
              <a:lnTo>
                <a:pt x="0" y="63805"/>
              </a:lnTo>
              <a:lnTo>
                <a:pt x="0" y="12761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F3ACAE-5AAE-41EA-ADEB-BAD58DAE6497}">
      <dsp:nvSpPr>
        <dsp:cNvPr id="0" name=""/>
        <dsp:cNvSpPr/>
      </dsp:nvSpPr>
      <dsp:spPr>
        <a:xfrm>
          <a:off x="1403911" y="304152"/>
          <a:ext cx="1233469" cy="127611"/>
        </a:xfrm>
        <a:custGeom>
          <a:avLst/>
          <a:gdLst/>
          <a:ahLst/>
          <a:cxnLst/>
          <a:rect l="0" t="0" r="0" b="0"/>
          <a:pathLst>
            <a:path>
              <a:moveTo>
                <a:pt x="1233469" y="0"/>
              </a:moveTo>
              <a:lnTo>
                <a:pt x="1233469" y="63805"/>
              </a:lnTo>
              <a:lnTo>
                <a:pt x="0" y="63805"/>
              </a:lnTo>
              <a:lnTo>
                <a:pt x="0" y="12761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A786CA-D124-473D-8AB5-D2F3EEAD6CF8}">
      <dsp:nvSpPr>
        <dsp:cNvPr id="0" name=""/>
        <dsp:cNvSpPr/>
      </dsp:nvSpPr>
      <dsp:spPr>
        <a:xfrm>
          <a:off x="668627" y="304152"/>
          <a:ext cx="1968754" cy="127611"/>
        </a:xfrm>
        <a:custGeom>
          <a:avLst/>
          <a:gdLst/>
          <a:ahLst/>
          <a:cxnLst/>
          <a:rect l="0" t="0" r="0" b="0"/>
          <a:pathLst>
            <a:path>
              <a:moveTo>
                <a:pt x="1968754" y="0"/>
              </a:moveTo>
              <a:lnTo>
                <a:pt x="1968754" y="63805"/>
              </a:lnTo>
              <a:lnTo>
                <a:pt x="0" y="63805"/>
              </a:lnTo>
              <a:lnTo>
                <a:pt x="0" y="127611"/>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BEFB83-DDD1-4866-AD32-4C474302CA44}">
      <dsp:nvSpPr>
        <dsp:cNvPr id="0" name=""/>
        <dsp:cNvSpPr/>
      </dsp:nvSpPr>
      <dsp:spPr>
        <a:xfrm>
          <a:off x="2240248" y="316"/>
          <a:ext cx="794265" cy="30383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IE" sz="1000" b="1" kern="1200" noProof="0" dirty="0"/>
            <a:t>New Appeal</a:t>
          </a:r>
        </a:p>
      </dsp:txBody>
      <dsp:txXfrm>
        <a:off x="2240248" y="316"/>
        <a:ext cx="794265" cy="303836"/>
      </dsp:txXfrm>
    </dsp:sp>
    <dsp:sp modelId="{0401DFBA-394F-4DAA-AC39-4AF3331D7578}">
      <dsp:nvSpPr>
        <dsp:cNvPr id="0" name=""/>
        <dsp:cNvSpPr/>
      </dsp:nvSpPr>
      <dsp:spPr>
        <a:xfrm>
          <a:off x="364790" y="431764"/>
          <a:ext cx="607673" cy="30383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IE" sz="1000" kern="1200" noProof="0" dirty="0"/>
            <a:t>Decision</a:t>
          </a:r>
        </a:p>
      </dsp:txBody>
      <dsp:txXfrm>
        <a:off x="364790" y="431764"/>
        <a:ext cx="607673" cy="303836"/>
      </dsp:txXfrm>
    </dsp:sp>
    <dsp:sp modelId="{5B091EE5-323E-4A3B-930C-FB133911E0A2}">
      <dsp:nvSpPr>
        <dsp:cNvPr id="0" name=""/>
        <dsp:cNvSpPr/>
      </dsp:nvSpPr>
      <dsp:spPr>
        <a:xfrm>
          <a:off x="1100075" y="431764"/>
          <a:ext cx="607673" cy="30383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IE" sz="1000" kern="1200" noProof="0" dirty="0"/>
            <a:t>Grand Board</a:t>
          </a:r>
        </a:p>
      </dsp:txBody>
      <dsp:txXfrm>
        <a:off x="1100075" y="431764"/>
        <a:ext cx="607673" cy="303836"/>
      </dsp:txXfrm>
    </dsp:sp>
    <dsp:sp modelId="{C7430C05-0CFE-4FE8-8D43-1A76F8A062ED}">
      <dsp:nvSpPr>
        <dsp:cNvPr id="0" name=""/>
        <dsp:cNvSpPr/>
      </dsp:nvSpPr>
      <dsp:spPr>
        <a:xfrm>
          <a:off x="1835359" y="431764"/>
          <a:ext cx="762672" cy="482319"/>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IE" sz="1000" kern="1200" noProof="0" dirty="0"/>
            <a:t>Expedited Appeal Proceedings</a:t>
          </a:r>
        </a:p>
      </dsp:txBody>
      <dsp:txXfrm>
        <a:off x="1835359" y="431764"/>
        <a:ext cx="762672" cy="482319"/>
      </dsp:txXfrm>
    </dsp:sp>
    <dsp:sp modelId="{424F5E18-0175-4AB1-8BF7-C51EA8D89FC0}">
      <dsp:nvSpPr>
        <dsp:cNvPr id="0" name=""/>
        <dsp:cNvSpPr/>
      </dsp:nvSpPr>
      <dsp:spPr>
        <a:xfrm>
          <a:off x="2725642" y="431764"/>
          <a:ext cx="607673" cy="30383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IE" sz="1000" kern="1200" noProof="0" dirty="0"/>
            <a:t>Oral Hearing</a:t>
          </a:r>
        </a:p>
      </dsp:txBody>
      <dsp:txXfrm>
        <a:off x="2725642" y="431764"/>
        <a:ext cx="607673" cy="303836"/>
      </dsp:txXfrm>
    </dsp:sp>
    <dsp:sp modelId="{35846B3A-4F01-43BE-800D-04791BED881F}">
      <dsp:nvSpPr>
        <dsp:cNvPr id="0" name=""/>
        <dsp:cNvSpPr/>
      </dsp:nvSpPr>
      <dsp:spPr>
        <a:xfrm>
          <a:off x="3460927" y="431764"/>
          <a:ext cx="607673" cy="30383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IE" sz="1000" kern="1200" noProof="0" dirty="0"/>
            <a:t>Mediation</a:t>
          </a:r>
        </a:p>
      </dsp:txBody>
      <dsp:txXfrm>
        <a:off x="3460927" y="431764"/>
        <a:ext cx="607673" cy="303836"/>
      </dsp:txXfrm>
    </dsp:sp>
    <dsp:sp modelId="{CB81782C-8530-4B60-BFE8-561FA281A04C}">
      <dsp:nvSpPr>
        <dsp:cNvPr id="0" name=""/>
        <dsp:cNvSpPr/>
      </dsp:nvSpPr>
      <dsp:spPr>
        <a:xfrm>
          <a:off x="4196211" y="431764"/>
          <a:ext cx="713760" cy="303836"/>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IE" sz="1000" kern="1200" noProof="0" dirty="0"/>
            <a:t>Conciliation</a:t>
          </a:r>
        </a:p>
      </dsp:txBody>
      <dsp:txXfrm>
        <a:off x="4196211" y="431764"/>
        <a:ext cx="713760" cy="30383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280CCF-F457-E779-C664-2999341FBF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EAB470F-9133-18C7-42A7-06D21608695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1D8FB0-4708-6C41-8050-1DE09C27814F}" type="datetimeFigureOut">
              <a:rPr lang="en-GB" smtClean="0"/>
              <a:t>02/10/2026</a:t>
            </a:fld>
            <a:endParaRPr lang="en-GB"/>
          </a:p>
        </p:txBody>
      </p:sp>
      <p:sp>
        <p:nvSpPr>
          <p:cNvPr id="4" name="Footer Placeholder 3">
            <a:extLst>
              <a:ext uri="{FF2B5EF4-FFF2-40B4-BE49-F238E27FC236}">
                <a16:creationId xmlns:a16="http://schemas.microsoft.com/office/drawing/2014/main" id="{6C6D4095-2684-CD19-80FE-7209CAAB346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D1C5DB1-3E16-544D-889F-BCDA060238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FF0253-DFF2-AB49-AC29-EC2968CCD41E}" type="slidenum">
              <a:rPr lang="en-GB" smtClean="0"/>
              <a:t>‹#›</a:t>
            </a:fld>
            <a:endParaRPr lang="en-GB"/>
          </a:p>
        </p:txBody>
      </p:sp>
    </p:spTree>
    <p:extLst>
      <p:ext uri="{BB962C8B-B14F-4D97-AF65-F5344CB8AC3E}">
        <p14:creationId xmlns:p14="http://schemas.microsoft.com/office/powerpoint/2010/main" val="130259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03C89-0F0C-FC49-8F7F-427CF9242C82}"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1FF499-47BD-3C46-A072-557BBA643A0F}" type="slidenum">
              <a:rPr lang="en-GB" smtClean="0"/>
              <a:t>‹#›</a:t>
            </a:fld>
            <a:endParaRPr lang="en-GB"/>
          </a:p>
        </p:txBody>
      </p:sp>
    </p:spTree>
    <p:extLst>
      <p:ext uri="{BB962C8B-B14F-4D97-AF65-F5344CB8AC3E}">
        <p14:creationId xmlns:p14="http://schemas.microsoft.com/office/powerpoint/2010/main" val="222074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1FF499-47BD-3C46-A072-557BBA643A0F}" type="slidenum">
              <a:rPr lang="en-GB" smtClean="0"/>
              <a:t>1</a:t>
            </a:fld>
            <a:endParaRPr lang="en-GB" dirty="0"/>
          </a:p>
        </p:txBody>
      </p:sp>
    </p:spTree>
    <p:extLst>
      <p:ext uri="{BB962C8B-B14F-4D97-AF65-F5344CB8AC3E}">
        <p14:creationId xmlns:p14="http://schemas.microsoft.com/office/powerpoint/2010/main" val="900790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I </a:t>
            </a:r>
            <a:r>
              <a:rPr lang="es-ES" dirty="0" err="1"/>
              <a:t>would</a:t>
            </a:r>
            <a:r>
              <a:rPr lang="es-ES" dirty="0"/>
              <a:t> </a:t>
            </a:r>
            <a:r>
              <a:rPr lang="es-ES" dirty="0" err="1"/>
              <a:t>like</a:t>
            </a:r>
            <a:r>
              <a:rPr lang="es-ES" dirty="0"/>
              <a:t> </a:t>
            </a:r>
            <a:r>
              <a:rPr lang="es-ES" dirty="0" err="1"/>
              <a:t>to</a:t>
            </a:r>
            <a:r>
              <a:rPr lang="es-ES" dirty="0"/>
              <a:t> </a:t>
            </a:r>
            <a:r>
              <a:rPr lang="es-ES" dirty="0" err="1"/>
              <a:t>start</a:t>
            </a:r>
            <a:r>
              <a:rPr lang="es-ES" dirty="0"/>
              <a:t> </a:t>
            </a:r>
            <a:r>
              <a:rPr lang="es-ES" dirty="0" err="1"/>
              <a:t>my</a:t>
            </a:r>
            <a:r>
              <a:rPr lang="es-ES" dirty="0"/>
              <a:t> </a:t>
            </a:r>
            <a:r>
              <a:rPr lang="es-ES" dirty="0" err="1"/>
              <a:t>presentation</a:t>
            </a:r>
            <a:r>
              <a:rPr lang="es-ES" dirty="0"/>
              <a:t> </a:t>
            </a:r>
            <a:r>
              <a:rPr lang="es-ES" dirty="0" err="1"/>
              <a:t>by</a:t>
            </a:r>
            <a:r>
              <a:rPr lang="es-ES" dirty="0"/>
              <a:t> </a:t>
            </a:r>
            <a:r>
              <a:rPr lang="es-ES" dirty="0" err="1"/>
              <a:t>providing</a:t>
            </a:r>
            <a:r>
              <a:rPr lang="es-ES" dirty="0"/>
              <a:t> </a:t>
            </a:r>
            <a:r>
              <a:rPr lang="es-ES" dirty="0" err="1"/>
              <a:t>you</a:t>
            </a:r>
            <a:r>
              <a:rPr lang="es-ES" dirty="0"/>
              <a:t> </a:t>
            </a:r>
            <a:r>
              <a:rPr lang="es-ES" dirty="0" err="1"/>
              <a:t>some</a:t>
            </a:r>
            <a:r>
              <a:rPr lang="es-ES" dirty="0"/>
              <a:t> figures. </a:t>
            </a:r>
            <a:r>
              <a:rPr lang="es-ES" dirty="0" err="1"/>
              <a:t>On</a:t>
            </a:r>
            <a:r>
              <a:rPr lang="es-ES" dirty="0"/>
              <a:t> </a:t>
            </a:r>
            <a:r>
              <a:rPr lang="es-ES" dirty="0" err="1"/>
              <a:t>the</a:t>
            </a:r>
            <a:r>
              <a:rPr lang="es-ES" dirty="0"/>
              <a:t> </a:t>
            </a:r>
            <a:r>
              <a:rPr lang="es-ES" dirty="0" err="1"/>
              <a:t>following</a:t>
            </a:r>
            <a:r>
              <a:rPr lang="es-ES" dirty="0"/>
              <a:t> </a:t>
            </a:r>
            <a:r>
              <a:rPr lang="es-ES" dirty="0" err="1"/>
              <a:t>slide</a:t>
            </a:r>
            <a:r>
              <a:rPr lang="es-ES" dirty="0"/>
              <a:t>, </a:t>
            </a:r>
            <a:r>
              <a:rPr lang="es-ES" dirty="0" err="1"/>
              <a:t>you</a:t>
            </a:r>
            <a:r>
              <a:rPr lang="es-ES" dirty="0"/>
              <a:t> can </a:t>
            </a:r>
            <a:r>
              <a:rPr lang="es-ES" dirty="0" err="1"/>
              <a:t>see</a:t>
            </a:r>
            <a:r>
              <a:rPr lang="es-ES" dirty="0"/>
              <a:t> </a:t>
            </a:r>
            <a:r>
              <a:rPr lang="es-ES" dirty="0" err="1"/>
              <a:t>the</a:t>
            </a:r>
            <a:r>
              <a:rPr lang="es-ES" dirty="0"/>
              <a:t> </a:t>
            </a:r>
            <a:r>
              <a:rPr lang="es-ES" dirty="0" err="1"/>
              <a:t>statistics</a:t>
            </a:r>
            <a:r>
              <a:rPr lang="es-ES" dirty="0"/>
              <a:t> </a:t>
            </a:r>
            <a:r>
              <a:rPr lang="es-ES" dirty="0" err="1"/>
              <a:t>for</a:t>
            </a:r>
            <a:r>
              <a:rPr lang="es-ES" dirty="0"/>
              <a:t> EUTM and </a:t>
            </a:r>
            <a:r>
              <a:rPr lang="es-ES" dirty="0" err="1"/>
              <a:t>design</a:t>
            </a:r>
            <a:r>
              <a:rPr lang="es-ES" dirty="0"/>
              <a:t> (</a:t>
            </a:r>
            <a:r>
              <a:rPr lang="es-ES" dirty="0" err="1"/>
              <a:t>RCDa</a:t>
            </a:r>
            <a:r>
              <a:rPr lang="es-ES" dirty="0"/>
              <a:t> t </a:t>
            </a:r>
            <a:r>
              <a:rPr lang="es-ES" dirty="0" err="1"/>
              <a:t>the</a:t>
            </a:r>
            <a:r>
              <a:rPr lang="es-ES" dirty="0"/>
              <a:t> EUIPO </a:t>
            </a:r>
            <a:r>
              <a:rPr lang="es-ES" dirty="0" err="1"/>
              <a:t>for</a:t>
            </a:r>
            <a:r>
              <a:rPr lang="es-ES" dirty="0"/>
              <a:t> </a:t>
            </a:r>
            <a:r>
              <a:rPr lang="es-ES" dirty="0" err="1"/>
              <a:t>the</a:t>
            </a:r>
            <a:r>
              <a:rPr lang="es-ES" dirty="0"/>
              <a:t> </a:t>
            </a:r>
            <a:r>
              <a:rPr lang="es-ES" dirty="0" err="1"/>
              <a:t>past</a:t>
            </a:r>
            <a:r>
              <a:rPr lang="es-ES" dirty="0"/>
              <a:t> </a:t>
            </a:r>
            <a:r>
              <a:rPr lang="es-ES" dirty="0" err="1"/>
              <a:t>five</a:t>
            </a:r>
            <a:r>
              <a:rPr lang="es-ES" dirty="0"/>
              <a:t> </a:t>
            </a:r>
            <a:r>
              <a:rPr lang="es-ES" dirty="0" err="1"/>
              <a:t>years</a:t>
            </a:r>
            <a:r>
              <a:rPr lang="es-ES" dirty="0"/>
              <a:t>). </a:t>
            </a:r>
            <a:r>
              <a:rPr lang="es-ES" dirty="0" err="1"/>
              <a:t>By</a:t>
            </a:r>
            <a:r>
              <a:rPr lang="es-ES" dirty="0"/>
              <a:t> </a:t>
            </a:r>
            <a:r>
              <a:rPr lang="es-ES" dirty="0" err="1"/>
              <a:t>end</a:t>
            </a:r>
            <a:r>
              <a:rPr lang="es-ES" dirty="0"/>
              <a:t> </a:t>
            </a:r>
            <a:r>
              <a:rPr lang="es-ES" dirty="0" err="1"/>
              <a:t>of</a:t>
            </a:r>
            <a:r>
              <a:rPr lang="es-ES" dirty="0"/>
              <a:t> </a:t>
            </a:r>
            <a:r>
              <a:rPr lang="es-ES" dirty="0" err="1"/>
              <a:t>December</a:t>
            </a:r>
            <a:r>
              <a:rPr lang="es-ES" dirty="0"/>
              <a:t> </a:t>
            </a:r>
            <a:r>
              <a:rPr lang="es-ES" dirty="0" err="1"/>
              <a:t>this</a:t>
            </a:r>
            <a:r>
              <a:rPr lang="es-ES" dirty="0"/>
              <a:t> </a:t>
            </a:r>
            <a:r>
              <a:rPr lang="es-ES" dirty="0" err="1"/>
              <a:t>year</a:t>
            </a:r>
            <a:r>
              <a:rPr lang="es-ES" dirty="0"/>
              <a:t>, </a:t>
            </a:r>
            <a:r>
              <a:rPr lang="es-ES" dirty="0" err="1"/>
              <a:t>we</a:t>
            </a:r>
            <a:r>
              <a:rPr lang="es-ES" dirty="0"/>
              <a:t> </a:t>
            </a:r>
            <a:r>
              <a:rPr lang="es-ES" dirty="0" err="1"/>
              <a:t>had</a:t>
            </a:r>
            <a:r>
              <a:rPr lang="es-ES" dirty="0"/>
              <a:t> </a:t>
            </a:r>
            <a:r>
              <a:rPr lang="es-ES" dirty="0" err="1"/>
              <a:t>received</a:t>
            </a:r>
            <a:r>
              <a:rPr lang="es-ES" dirty="0"/>
              <a:t> 196886 EUTM </a:t>
            </a:r>
            <a:r>
              <a:rPr lang="es-ES" dirty="0" err="1"/>
              <a:t>applications</a:t>
            </a:r>
            <a:r>
              <a:rPr lang="es-ES" dirty="0"/>
              <a:t> and 110320 </a:t>
            </a:r>
            <a:r>
              <a:rPr lang="es-ES" dirty="0" err="1"/>
              <a:t>Design</a:t>
            </a:r>
            <a:r>
              <a:rPr lang="es-ES" dirty="0"/>
              <a:t>. </a:t>
            </a:r>
            <a:r>
              <a:rPr lang="es-ES" dirty="0" err="1"/>
              <a:t>You</a:t>
            </a:r>
            <a:r>
              <a:rPr lang="es-ES" dirty="0"/>
              <a:t> can </a:t>
            </a:r>
            <a:r>
              <a:rPr lang="es-ES" dirty="0" err="1"/>
              <a:t>see</a:t>
            </a:r>
            <a:r>
              <a:rPr lang="es-ES" dirty="0"/>
              <a:t> a </a:t>
            </a:r>
            <a:r>
              <a:rPr lang="es-ES" dirty="0" err="1"/>
              <a:t>continued</a:t>
            </a:r>
            <a:r>
              <a:rPr lang="es-ES" dirty="0"/>
              <a:t> </a:t>
            </a:r>
            <a:r>
              <a:rPr lang="es-ES" dirty="0" err="1"/>
              <a:t>growing</a:t>
            </a:r>
            <a:r>
              <a:rPr lang="es-ES" dirty="0"/>
              <a:t> </a:t>
            </a:r>
            <a:r>
              <a:rPr lang="es-ES" dirty="0" err="1"/>
              <a:t>trend</a:t>
            </a:r>
            <a:r>
              <a:rPr lang="es-ES" dirty="0"/>
              <a:t> </a:t>
            </a:r>
            <a:r>
              <a:rPr lang="es-ES" dirty="0" err="1"/>
              <a:t>for</a:t>
            </a:r>
            <a:r>
              <a:rPr lang="es-ES" dirty="0"/>
              <a:t> </a:t>
            </a:r>
            <a:r>
              <a:rPr lang="es-ES" dirty="0" err="1"/>
              <a:t>both</a:t>
            </a:r>
            <a:r>
              <a:rPr lang="es-ES" dirty="0"/>
              <a:t> IP </a:t>
            </a:r>
            <a:r>
              <a:rPr lang="es-ES" dirty="0" err="1"/>
              <a:t>products</a:t>
            </a:r>
            <a:r>
              <a:rPr lang="es-ES" dirty="0"/>
              <a:t> </a:t>
            </a:r>
            <a:r>
              <a:rPr lang="es-ES" dirty="0" err="1"/>
              <a:t>since</a:t>
            </a:r>
            <a:r>
              <a:rPr lang="es-ES" dirty="0"/>
              <a:t> 2023</a:t>
            </a:r>
          </a:p>
          <a:p>
            <a:endParaRPr lang="es-ES" dirty="0"/>
          </a:p>
          <a:p>
            <a:endParaRPr lang="es-ES" dirty="0"/>
          </a:p>
          <a:p>
            <a:endParaRPr lang="es-E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1FF499-47BD-3C46-A072-557BBA643A0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0424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As </a:t>
            </a:r>
            <a:r>
              <a:rPr lang="es-ES" dirty="0" err="1"/>
              <a:t>you</a:t>
            </a:r>
            <a:r>
              <a:rPr lang="es-ES" dirty="0"/>
              <a:t> can </a:t>
            </a:r>
            <a:r>
              <a:rPr lang="es-ES" dirty="0" err="1"/>
              <a:t>see</a:t>
            </a:r>
            <a:r>
              <a:rPr lang="es-ES" dirty="0"/>
              <a:t> </a:t>
            </a:r>
            <a:r>
              <a:rPr lang="es-ES" dirty="0" err="1"/>
              <a:t>on</a:t>
            </a:r>
            <a:r>
              <a:rPr lang="es-ES" dirty="0"/>
              <a:t> </a:t>
            </a:r>
            <a:r>
              <a:rPr lang="es-ES" dirty="0" err="1"/>
              <a:t>this</a:t>
            </a:r>
            <a:r>
              <a:rPr lang="es-ES" dirty="0"/>
              <a:t> </a:t>
            </a:r>
            <a:r>
              <a:rPr lang="es-ES" dirty="0" err="1"/>
              <a:t>slide</a:t>
            </a:r>
            <a:r>
              <a:rPr lang="es-ES" dirty="0"/>
              <a:t>, China and </a:t>
            </a:r>
            <a:r>
              <a:rPr lang="es-ES" dirty="0" err="1"/>
              <a:t>Germany</a:t>
            </a:r>
            <a:r>
              <a:rPr lang="es-ES" dirty="0"/>
              <a:t> continue as top </a:t>
            </a:r>
            <a:r>
              <a:rPr lang="es-ES" dirty="0" err="1"/>
              <a:t>filers</a:t>
            </a:r>
            <a:r>
              <a:rPr lang="es-ES" dirty="0"/>
              <a:t> </a:t>
            </a:r>
            <a:r>
              <a:rPr lang="es-ES" dirty="0" err="1"/>
              <a:t>of</a:t>
            </a:r>
            <a:r>
              <a:rPr lang="es-ES" dirty="0"/>
              <a:t> EUTM and </a:t>
            </a:r>
            <a:r>
              <a:rPr lang="es-ES" dirty="0" err="1"/>
              <a:t>Designs</a:t>
            </a:r>
            <a:r>
              <a:rPr lang="es-ES" dirty="0"/>
              <a:t> in 2025. In 3rd place </a:t>
            </a:r>
            <a:r>
              <a:rPr lang="es-ES" dirty="0" err="1"/>
              <a:t>for</a:t>
            </a:r>
            <a:r>
              <a:rPr lang="es-ES" dirty="0"/>
              <a:t> EUTM </a:t>
            </a:r>
            <a:r>
              <a:rPr lang="es-ES" dirty="0" err="1"/>
              <a:t>is</a:t>
            </a:r>
            <a:r>
              <a:rPr lang="es-ES" dirty="0"/>
              <a:t> </a:t>
            </a:r>
            <a:r>
              <a:rPr lang="es-ES" dirty="0" err="1"/>
              <a:t>the</a:t>
            </a:r>
            <a:r>
              <a:rPr lang="es-ES" dirty="0"/>
              <a:t> US </a:t>
            </a:r>
            <a:r>
              <a:rPr lang="es-ES" dirty="0" err="1"/>
              <a:t>whereas</a:t>
            </a:r>
            <a:r>
              <a:rPr lang="es-ES" dirty="0"/>
              <a:t> </a:t>
            </a:r>
            <a:r>
              <a:rPr lang="es-ES" dirty="0" err="1"/>
              <a:t>for</a:t>
            </a:r>
            <a:r>
              <a:rPr lang="es-ES" dirty="0"/>
              <a:t> </a:t>
            </a:r>
            <a:r>
              <a:rPr lang="es-ES" dirty="0" err="1"/>
              <a:t>Designs</a:t>
            </a:r>
            <a:r>
              <a:rPr lang="es-ES" dirty="0"/>
              <a:t> </a:t>
            </a:r>
            <a:r>
              <a:rPr lang="es-ES" dirty="0" err="1"/>
              <a:t>is</a:t>
            </a:r>
            <a:r>
              <a:rPr lang="es-ES" dirty="0"/>
              <a:t> </a:t>
            </a:r>
            <a:r>
              <a:rPr lang="es-ES" dirty="0" err="1"/>
              <a:t>Italy</a:t>
            </a:r>
            <a:r>
              <a:rPr lang="es-ES" dirty="0"/>
              <a:t>. </a:t>
            </a:r>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1FF499-47BD-3C46-A072-557BBA643A0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415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B1FF499-47BD-3C46-A072-557BBA643A0F}" type="slidenum">
              <a:rPr lang="en-GB" smtClean="0"/>
              <a:t>5</a:t>
            </a:fld>
            <a:endParaRPr lang="en-GB" dirty="0"/>
          </a:p>
        </p:txBody>
      </p:sp>
    </p:spTree>
    <p:extLst>
      <p:ext uri="{BB962C8B-B14F-4D97-AF65-F5344CB8AC3E}">
        <p14:creationId xmlns:p14="http://schemas.microsoft.com/office/powerpoint/2010/main" val="2080824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Date Placeholder 3"/>
          <p:cNvSpPr>
            <a:spLocks noGrp="1"/>
          </p:cNvSpPr>
          <p:nvPr>
            <p:ph type="dt" idx="1"/>
          </p:nvPr>
        </p:nvSpPr>
        <p:spPr/>
        <p:txBody>
          <a:bodyPr/>
          <a:lstStyle/>
          <a:p>
            <a:endParaRPr lang="en-GB" dirty="0"/>
          </a:p>
        </p:txBody>
      </p:sp>
      <p:sp>
        <p:nvSpPr>
          <p:cNvPr id="6" name="Header Placeholder 5">
            <a:extLst>
              <a:ext uri="{FF2B5EF4-FFF2-40B4-BE49-F238E27FC236}">
                <a16:creationId xmlns:a16="http://schemas.microsoft.com/office/drawing/2014/main" id="{16233CA9-97B5-FC15-9C03-9511140D84BA}"/>
              </a:ext>
            </a:extLst>
          </p:cNvPr>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2953822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B5BBD-A0C1-F695-67D2-33276943F2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5D230-C2DC-768E-90E3-4494F41D78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168996-FD5B-97C9-87B4-F7BE657FBE7F}"/>
              </a:ext>
            </a:extLst>
          </p:cNvPr>
          <p:cNvSpPr>
            <a:spLocks noGrp="1"/>
          </p:cNvSpPr>
          <p:nvPr>
            <p:ph type="body" idx="1"/>
          </p:nvPr>
        </p:nvSpPr>
        <p:spPr/>
        <p:txBody>
          <a:bodyPr/>
          <a:lstStyle/>
          <a:p>
            <a:endParaRPr lang="en-IE"/>
          </a:p>
        </p:txBody>
      </p:sp>
      <p:sp>
        <p:nvSpPr>
          <p:cNvPr id="4" name="Date Placeholder 3">
            <a:extLst>
              <a:ext uri="{FF2B5EF4-FFF2-40B4-BE49-F238E27FC236}">
                <a16:creationId xmlns:a16="http://schemas.microsoft.com/office/drawing/2014/main" id="{0480E4B2-2313-4CE0-E683-2C342D1E8650}"/>
              </a:ext>
            </a:extLst>
          </p:cNvPr>
          <p:cNvSpPr>
            <a:spLocks noGrp="1"/>
          </p:cNvSpPr>
          <p:nvPr>
            <p:ph type="dt" idx="1"/>
          </p:nvPr>
        </p:nvSpPr>
        <p:spPr/>
        <p:txBody>
          <a:bodyPr/>
          <a:lstStyle/>
          <a:p>
            <a:endParaRPr lang="en-GB" dirty="0"/>
          </a:p>
        </p:txBody>
      </p:sp>
      <p:sp>
        <p:nvSpPr>
          <p:cNvPr id="6" name="Header Placeholder 5">
            <a:extLst>
              <a:ext uri="{FF2B5EF4-FFF2-40B4-BE49-F238E27FC236}">
                <a16:creationId xmlns:a16="http://schemas.microsoft.com/office/drawing/2014/main" id="{E8E8189F-D935-7667-455E-027CEEB72E0D}"/>
              </a:ext>
            </a:extLst>
          </p:cNvPr>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3426447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B1FF499-47BD-3C46-A072-557BBA643A0F}" type="slidenum">
              <a:rPr lang="en-GB" smtClean="0"/>
              <a:t>12</a:t>
            </a:fld>
            <a:endParaRPr lang="en-GB"/>
          </a:p>
        </p:txBody>
      </p:sp>
    </p:spTree>
    <p:extLst>
      <p:ext uri="{BB962C8B-B14F-4D97-AF65-F5344CB8AC3E}">
        <p14:creationId xmlns:p14="http://schemas.microsoft.com/office/powerpoint/2010/main" val="3316192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3DB6A-720D-B878-806B-BCF330DF9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B11735-F0AC-D981-A580-F21307233A6F}"/>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CAD5636-7C9D-5DF8-0DA3-89EA48F29D4A}"/>
              </a:ext>
            </a:extLst>
          </p:cNvPr>
          <p:cNvSpPr>
            <a:spLocks noGrp="1"/>
          </p:cNvSpPr>
          <p:nvPr>
            <p:ph type="body" idx="1"/>
          </p:nvPr>
        </p:nvSpPr>
        <p:spPr/>
        <p:txBody>
          <a:bodyPr/>
          <a:lstStyle/>
          <a:p>
            <a:pPr marL="342900" indent="-342900">
              <a:buAutoNum type="arabicPeriod"/>
            </a:pPr>
            <a:endParaRPr lang="en-IE" dirty="0"/>
          </a:p>
        </p:txBody>
      </p:sp>
      <p:sp>
        <p:nvSpPr>
          <p:cNvPr id="5" name="Header Placeholder 4">
            <a:extLst>
              <a:ext uri="{FF2B5EF4-FFF2-40B4-BE49-F238E27FC236}">
                <a16:creationId xmlns:a16="http://schemas.microsoft.com/office/drawing/2014/main" id="{F81524AF-28B5-64AC-7355-712170009E2D}"/>
              </a:ext>
            </a:extLst>
          </p:cNvPr>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1216864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B96E-B1E1-1285-B2D4-60593A608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6EB08-2E29-8C7B-346E-B603708988FA}"/>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46FDA45-B2DC-7B5B-9A74-0D198DD5E118}"/>
              </a:ext>
            </a:extLst>
          </p:cNvPr>
          <p:cNvSpPr>
            <a:spLocks noGrp="1"/>
          </p:cNvSpPr>
          <p:nvPr>
            <p:ph type="body" idx="1"/>
          </p:nvPr>
        </p:nvSpPr>
        <p:spPr/>
        <p:txBody>
          <a:bodyPr/>
          <a:lstStyle/>
          <a:p>
            <a:endParaRPr lang="en-IE" dirty="0"/>
          </a:p>
        </p:txBody>
      </p:sp>
      <p:sp>
        <p:nvSpPr>
          <p:cNvPr id="5" name="Header Placeholder 4">
            <a:extLst>
              <a:ext uri="{FF2B5EF4-FFF2-40B4-BE49-F238E27FC236}">
                <a16:creationId xmlns:a16="http://schemas.microsoft.com/office/drawing/2014/main" id="{D62E00C4-7401-5211-0C5E-2C3C2B075A11}"/>
              </a:ext>
            </a:extLst>
          </p:cNvPr>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4127706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58E6D-C0FC-F6B3-2B8A-235CC7930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9B404-3A3C-E729-1E1F-D6ADEEFF79A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F76F9DC-C3DA-C58D-FE0A-7733D1A9845A}"/>
              </a:ext>
            </a:extLst>
          </p:cNvPr>
          <p:cNvSpPr>
            <a:spLocks noGrp="1"/>
          </p:cNvSpPr>
          <p:nvPr>
            <p:ph type="body" idx="1"/>
          </p:nvPr>
        </p:nvSpPr>
        <p:spPr/>
        <p:txBody>
          <a:bodyPr/>
          <a:lstStyle/>
          <a:p>
            <a:endParaRPr lang="en-IE" dirty="0"/>
          </a:p>
        </p:txBody>
      </p:sp>
      <p:sp>
        <p:nvSpPr>
          <p:cNvPr id="5" name="Header Placeholder 4">
            <a:extLst>
              <a:ext uri="{FF2B5EF4-FFF2-40B4-BE49-F238E27FC236}">
                <a16:creationId xmlns:a16="http://schemas.microsoft.com/office/drawing/2014/main" id="{A48068CF-A002-66B3-D871-F22BA2767036}"/>
              </a:ext>
            </a:extLst>
          </p:cNvPr>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4081836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just">
              <a:lnSpc>
                <a:spcPct val="150000"/>
              </a:lnSpc>
              <a:spcBef>
                <a:spcPts val="1800"/>
              </a:spcBef>
            </a:pP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 regards the </a:t>
            </a: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quality of the products</a:t>
            </a: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of Board of Appeal decisions, as you know, we use </a:t>
            </a: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two criteria</a:t>
            </a: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namely, the percentage of decisions against which an appeal is lodged before the GC and CJ (‘appeal rate against BoA decisions’), and also the Confirmation Rate of our decisions by these two higher instances.</a:t>
            </a:r>
            <a:endParaRPr lang="en-IE"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50000"/>
              </a:lnSpc>
              <a:spcBef>
                <a:spcPts val="1800"/>
              </a:spcBef>
            </a:pP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 regards the </a:t>
            </a: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first of these criteria - the Appeal Rate of BoA decisions -</a:t>
            </a: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 2025 it </a:t>
            </a:r>
            <a:r>
              <a:rPr lang="en-GB" sz="12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iwas</a:t>
            </a: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trending at around 10%, meaning that the majority of decisions of the Boards of Appeal are final – almost 90% - and only a small fraction is challenged before the GC, and an even smaller number before the CJ. </a:t>
            </a:r>
          </a:p>
          <a:p>
            <a:pPr algn="just">
              <a:lnSpc>
                <a:spcPct val="150000"/>
              </a:lnSpc>
              <a:spcBef>
                <a:spcPts val="1800"/>
              </a:spcBef>
            </a:pPr>
            <a:endPar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spcBef>
                <a:spcPts val="1800"/>
              </a:spcBef>
            </a:pPr>
            <a:r>
              <a:rPr lang="en-GB" sz="1200" dirty="0">
                <a:solidFill>
                  <a:srgbClr val="000000"/>
                </a:solidFill>
                <a:effectLst/>
                <a:latin typeface="Arial" panose="020B0604020202020204" pitchFamily="34" charset="0"/>
                <a:ea typeface="Times New Roman" panose="02020603050405020304" pitchFamily="18" charset="0"/>
              </a:rPr>
              <a:t>This is an important indicator since it tells us that the Boards are fulfilling their filtering role within the EU IP dispute resolution system</a:t>
            </a:r>
            <a:endParaRPr lang="en-IE" sz="12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8A838DB-FB86-44F9-AB6C-0B69791A496E}" type="slidenum">
              <a:rPr lang="en-IE" smtClean="0"/>
              <a:t>17</a:t>
            </a:fld>
            <a:endParaRPr lang="en-IE"/>
          </a:p>
        </p:txBody>
      </p:sp>
    </p:spTree>
    <p:extLst>
      <p:ext uri="{BB962C8B-B14F-4D97-AF65-F5344CB8AC3E}">
        <p14:creationId xmlns:p14="http://schemas.microsoft.com/office/powerpoint/2010/main" val="1448021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ABCBA-786C-17BC-15E6-3F262C4222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823D4E-A56A-DDBA-0B7A-44362042FF2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91582F-1E24-8219-3C31-31C3B0C6D9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p:txBody>
      </p:sp>
      <p:sp>
        <p:nvSpPr>
          <p:cNvPr id="5" name="Header Placeholder 4">
            <a:extLst>
              <a:ext uri="{FF2B5EF4-FFF2-40B4-BE49-F238E27FC236}">
                <a16:creationId xmlns:a16="http://schemas.microsoft.com/office/drawing/2014/main" id="{BC335ADE-9DFF-CE89-DCA0-871FF8FE5366}"/>
              </a:ext>
            </a:extLst>
          </p:cNvPr>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211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5" name="Header Placeholder 4">
            <a:extLst>
              <a:ext uri="{FF2B5EF4-FFF2-40B4-BE49-F238E27FC236}">
                <a16:creationId xmlns:a16="http://schemas.microsoft.com/office/drawing/2014/main" id="{ED561FE2-4133-B6C1-0BA7-9050D9853AB9}"/>
              </a:ext>
            </a:extLst>
          </p:cNvPr>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3968775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D3C8C-C74C-6B4B-6C88-6A9711429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7D1DA-D84F-D8A2-4C01-EB69A9E39C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69F057E-626E-D94E-90BF-658DC1BABC2B}"/>
              </a:ext>
            </a:extLst>
          </p:cNvPr>
          <p:cNvSpPr>
            <a:spLocks noGrp="1"/>
          </p:cNvSpPr>
          <p:nvPr>
            <p:ph type="body" idx="1"/>
          </p:nvPr>
        </p:nvSpPr>
        <p:spPr/>
        <p:txBody>
          <a:bodyPr/>
          <a:lstStyle/>
          <a:p>
            <a:endParaRPr lang="en-IE" dirty="0"/>
          </a:p>
        </p:txBody>
      </p:sp>
      <p:sp>
        <p:nvSpPr>
          <p:cNvPr id="5" name="Header Placeholder 4">
            <a:extLst>
              <a:ext uri="{FF2B5EF4-FFF2-40B4-BE49-F238E27FC236}">
                <a16:creationId xmlns:a16="http://schemas.microsoft.com/office/drawing/2014/main" id="{E6B73660-AA36-3B03-3524-09B6539F6E58}"/>
              </a:ext>
            </a:extLst>
          </p:cNvPr>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2521854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28600" indent="0" algn="just">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5B1FF499-47BD-3C46-A072-557BBA643A0F}" type="slidenum">
              <a:rPr lang="en-GB" smtClean="0"/>
              <a:t>26</a:t>
            </a:fld>
            <a:endParaRPr lang="en-GB" dirty="0"/>
          </a:p>
        </p:txBody>
      </p:sp>
    </p:spTree>
    <p:extLst>
      <p:ext uri="{BB962C8B-B14F-4D97-AF65-F5344CB8AC3E}">
        <p14:creationId xmlns:p14="http://schemas.microsoft.com/office/powerpoint/2010/main" val="3431003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28ED5-D577-541B-837A-43BFD65311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46A294-E4D6-75FC-05B5-D0E794F28B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47BD5D3-1C9A-6923-F65D-09DECFE7B4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800" dirty="0">
              <a:solidFill>
                <a:srgbClr val="1F497D"/>
              </a:solidFill>
              <a:effectLst/>
              <a:latin typeface="Calibri" panose="020F050202020403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5C26953E-B550-DD59-8135-E41BDFE3E79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5B1FF499-47BD-3C46-A072-557BBA643A0F}" type="slidenum">
              <a:rPr kumimoji="0" lang="en-GB"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en-GB"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721678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3014367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E014F208-BE21-6794-6E58-8FE36B45843E}"/>
            </a:ext>
          </a:extLst>
        </p:cNvPr>
        <p:cNvGrpSpPr/>
        <p:nvPr/>
      </p:nvGrpSpPr>
      <p:grpSpPr>
        <a:xfrm>
          <a:off x="0" y="0"/>
          <a:ext cx="0" cy="0"/>
          <a:chOff x="0" y="0"/>
          <a:chExt cx="0" cy="0"/>
        </a:xfrm>
      </p:grpSpPr>
      <p:sp>
        <p:nvSpPr>
          <p:cNvPr id="279" name="Google Shape;279;g33ad7052d48_0_672:notes">
            <a:extLst>
              <a:ext uri="{FF2B5EF4-FFF2-40B4-BE49-F238E27FC236}">
                <a16:creationId xmlns:a16="http://schemas.microsoft.com/office/drawing/2014/main" id="{35ACDA62-3BBE-E49D-4B33-47BAD261ED65}"/>
              </a:ext>
            </a:extLst>
          </p:cNvPr>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33ad7052d48_0_672:notes">
            <a:extLst>
              <a:ext uri="{FF2B5EF4-FFF2-40B4-BE49-F238E27FC236}">
                <a16:creationId xmlns:a16="http://schemas.microsoft.com/office/drawing/2014/main" id="{ECBA6AA9-CC39-44E9-2B8D-5C874A32E130}"/>
              </a:ext>
            </a:extLst>
          </p:cNvPr>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a:extLst>
              <a:ext uri="{FF2B5EF4-FFF2-40B4-BE49-F238E27FC236}">
                <a16:creationId xmlns:a16="http://schemas.microsoft.com/office/drawing/2014/main" id="{EE98F156-0845-4A89-8C92-21D5FC434542}"/>
              </a:ext>
            </a:extLst>
          </p:cNvPr>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35904432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42292638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IE" dirty="0"/>
          </a:p>
        </p:txBody>
      </p:sp>
      <p:sp>
        <p:nvSpPr>
          <p:cNvPr id="4" name="Header Placeholder 3"/>
          <p:cNvSpPr>
            <a:spLocks noGrp="1"/>
          </p:cNvSpPr>
          <p:nvPr>
            <p:ph type="hdr" sz="quarter"/>
          </p:nvPr>
        </p:nvSpPr>
        <p:spPr/>
        <p:txBody>
          <a:bodyPr/>
          <a:lstStyle/>
          <a:p>
            <a:endParaRPr lang="en-GB" dirty="0"/>
          </a:p>
        </p:txBody>
      </p:sp>
      <p:sp>
        <p:nvSpPr>
          <p:cNvPr id="5" name="Date Placeholder 4"/>
          <p:cNvSpPr>
            <a:spLocks noGrp="1"/>
          </p:cNvSpPr>
          <p:nvPr>
            <p:ph type="dt" idx="1"/>
          </p:nvPr>
        </p:nvSpPr>
        <p:spPr/>
        <p:txBody>
          <a:bodyPr/>
          <a:lstStyle/>
          <a:p>
            <a:endParaRPr lang="en-GB" dirty="0"/>
          </a:p>
        </p:txBody>
      </p:sp>
    </p:spTree>
    <p:extLst>
      <p:ext uri="{BB962C8B-B14F-4D97-AF65-F5344CB8AC3E}">
        <p14:creationId xmlns:p14="http://schemas.microsoft.com/office/powerpoint/2010/main" val="2240359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82F04-07CF-FF04-7496-62E23C180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09BC3-E7F1-7459-1B00-8A36B2BE9922}"/>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62280C4-4044-6595-9ECE-1E4B4DC80183}"/>
              </a:ext>
            </a:extLst>
          </p:cNvPr>
          <p:cNvSpPr>
            <a:spLocks noGrp="1"/>
          </p:cNvSpPr>
          <p:nvPr>
            <p:ph type="body" idx="1"/>
          </p:nvPr>
        </p:nvSpPr>
        <p:spPr/>
        <p:txBody>
          <a:bodyPr/>
          <a:lstStyle/>
          <a:p>
            <a:endParaRPr lang="en-IE" dirty="0"/>
          </a:p>
        </p:txBody>
      </p:sp>
      <p:sp>
        <p:nvSpPr>
          <p:cNvPr id="5" name="Header Placeholder 4">
            <a:extLst>
              <a:ext uri="{FF2B5EF4-FFF2-40B4-BE49-F238E27FC236}">
                <a16:creationId xmlns:a16="http://schemas.microsoft.com/office/drawing/2014/main" id="{12231363-E551-275C-FB63-6190F83029DF}"/>
              </a:ext>
            </a:extLst>
          </p:cNvPr>
          <p:cNvSpPr>
            <a:spLocks noGrp="1"/>
          </p:cNvSpPr>
          <p:nvPr>
            <p:ph type="hdr" sz="quarter"/>
          </p:nvPr>
        </p:nvSpPr>
        <p:spPr/>
        <p:txBody>
          <a:bodyPr/>
          <a:lstStyle/>
          <a:p>
            <a:endParaRPr lang="en-GB" dirty="0"/>
          </a:p>
        </p:txBody>
      </p:sp>
    </p:spTree>
    <p:extLst>
      <p:ext uri="{BB962C8B-B14F-4D97-AF65-F5344CB8AC3E}">
        <p14:creationId xmlns:p14="http://schemas.microsoft.com/office/powerpoint/2010/main" val="3336679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2501352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6A3A82CA-5009-93DF-D8B3-86B07A7D0F9C}"/>
            </a:ext>
          </a:extLst>
        </p:cNvPr>
        <p:cNvGrpSpPr/>
        <p:nvPr/>
      </p:nvGrpSpPr>
      <p:grpSpPr>
        <a:xfrm>
          <a:off x="0" y="0"/>
          <a:ext cx="0" cy="0"/>
          <a:chOff x="0" y="0"/>
          <a:chExt cx="0" cy="0"/>
        </a:xfrm>
      </p:grpSpPr>
      <p:sp>
        <p:nvSpPr>
          <p:cNvPr id="279" name="Google Shape;279;g33ad7052d48_0_672:notes">
            <a:extLst>
              <a:ext uri="{FF2B5EF4-FFF2-40B4-BE49-F238E27FC236}">
                <a16:creationId xmlns:a16="http://schemas.microsoft.com/office/drawing/2014/main" id="{3158DD6E-E279-C8C8-02E9-1CC1DEC44B79}"/>
              </a:ext>
            </a:extLst>
          </p:cNvPr>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33ad7052d48_0_672:notes">
            <a:extLst>
              <a:ext uri="{FF2B5EF4-FFF2-40B4-BE49-F238E27FC236}">
                <a16:creationId xmlns:a16="http://schemas.microsoft.com/office/drawing/2014/main" id="{55B1F5F6-E4C9-BB2A-25C6-6D921D2FFB9B}"/>
              </a:ext>
            </a:extLst>
          </p:cNvPr>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a:extLst>
              <a:ext uri="{FF2B5EF4-FFF2-40B4-BE49-F238E27FC236}">
                <a16:creationId xmlns:a16="http://schemas.microsoft.com/office/drawing/2014/main" id="{BD8564B9-3BAD-DD06-07EF-380DC0C66120}"/>
              </a:ext>
            </a:extLst>
          </p:cNvPr>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659015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3323009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2063730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36819125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7727E0BF-4384-3ECD-0B66-F0F6EFE3911A}"/>
            </a:ext>
          </a:extLst>
        </p:cNvPr>
        <p:cNvGrpSpPr/>
        <p:nvPr/>
      </p:nvGrpSpPr>
      <p:grpSpPr>
        <a:xfrm>
          <a:off x="0" y="0"/>
          <a:ext cx="0" cy="0"/>
          <a:chOff x="0" y="0"/>
          <a:chExt cx="0" cy="0"/>
        </a:xfrm>
      </p:grpSpPr>
      <p:sp>
        <p:nvSpPr>
          <p:cNvPr id="279" name="Google Shape;279;g33ad7052d48_0_672:notes">
            <a:extLst>
              <a:ext uri="{FF2B5EF4-FFF2-40B4-BE49-F238E27FC236}">
                <a16:creationId xmlns:a16="http://schemas.microsoft.com/office/drawing/2014/main" id="{F96E0B7A-2872-9902-64BA-29D0554D2350}"/>
              </a:ext>
            </a:extLst>
          </p:cNvPr>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IE"/>
          </a:p>
        </p:txBody>
      </p:sp>
      <p:sp>
        <p:nvSpPr>
          <p:cNvPr id="280" name="Google Shape;280;g33ad7052d48_0_672:notes">
            <a:extLst>
              <a:ext uri="{FF2B5EF4-FFF2-40B4-BE49-F238E27FC236}">
                <a16:creationId xmlns:a16="http://schemas.microsoft.com/office/drawing/2014/main" id="{4309B725-29C7-C186-8583-D2DE70BD083E}"/>
              </a:ext>
            </a:extLst>
          </p:cNvPr>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a:extLst>
              <a:ext uri="{FF2B5EF4-FFF2-40B4-BE49-F238E27FC236}">
                <a16:creationId xmlns:a16="http://schemas.microsoft.com/office/drawing/2014/main" id="{584CBAC5-7EBE-193E-2C8D-8E6C74B86097}"/>
              </a:ext>
            </a:extLst>
          </p:cNvPr>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1718730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32636989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B1FF499-47BD-3C46-A072-557BBA643A0F}" type="slidenum">
              <a:rPr lang="en-GB" smtClean="0"/>
              <a:t>41</a:t>
            </a:fld>
            <a:endParaRPr lang="en-GB"/>
          </a:p>
        </p:txBody>
      </p:sp>
    </p:spTree>
    <p:extLst>
      <p:ext uri="{BB962C8B-B14F-4D97-AF65-F5344CB8AC3E}">
        <p14:creationId xmlns:p14="http://schemas.microsoft.com/office/powerpoint/2010/main" val="2332075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30220920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All feedback received will be duly considered. However</a:t>
            </a:r>
            <a:r>
              <a:rPr lang="en-US" b="1" dirty="0"/>
              <a:t>, unlike SQUAP,  the panel is not intended to serve as a structured quality audit</a:t>
            </a:r>
            <a:r>
              <a:rPr lang="en-US" dirty="0"/>
              <a: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B1FF499-47BD-3C46-A072-557BBA643A0F}" type="slidenum">
              <a:rPr lang="en-GB" smtClean="0"/>
              <a:t>43</a:t>
            </a:fld>
            <a:endParaRPr lang="en-GB"/>
          </a:p>
        </p:txBody>
      </p:sp>
    </p:spTree>
    <p:extLst>
      <p:ext uri="{BB962C8B-B14F-4D97-AF65-F5344CB8AC3E}">
        <p14:creationId xmlns:p14="http://schemas.microsoft.com/office/powerpoint/2010/main" val="1543048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3ad7052d48_0_672:notes"/>
          <p:cNvSpPr>
            <a:spLocks noGrp="1" noRot="1" noChangeAspect="1"/>
          </p:cNvSpPr>
          <p:nvPr>
            <p:ph type="sldImg" idx="2"/>
          </p:nvPr>
        </p:nvSpPr>
        <p:spPr>
          <a:xfrm>
            <a:off x="407988" y="1219200"/>
            <a:ext cx="5853112" cy="3292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0" name="Google Shape;280;g33ad7052d48_0_672:notes"/>
          <p:cNvSpPr txBox="1">
            <a:spLocks noGrp="1"/>
          </p:cNvSpPr>
          <p:nvPr>
            <p:ph type="body" idx="1"/>
          </p:nvPr>
        </p:nvSpPr>
        <p:spPr>
          <a:xfrm>
            <a:off x="666909" y="4693920"/>
            <a:ext cx="5335270" cy="38406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281" name="Google Shape;281;g33ad7052d48_0_672:notes"/>
          <p:cNvSpPr txBox="1">
            <a:spLocks noGrp="1"/>
          </p:cNvSpPr>
          <p:nvPr>
            <p:ph type="sldNum" idx="12"/>
          </p:nvPr>
        </p:nvSpPr>
        <p:spPr>
          <a:xfrm>
            <a:off x="3777607" y="9264227"/>
            <a:ext cx="2889938" cy="48928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extLst>
      <p:ext uri="{BB962C8B-B14F-4D97-AF65-F5344CB8AC3E}">
        <p14:creationId xmlns:p14="http://schemas.microsoft.com/office/powerpoint/2010/main" val="24240748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7707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305703B8-C998-4CD3-D6F2-8D76C205319C}"/>
              </a:ext>
            </a:extLst>
          </p:cNvPr>
          <p:cNvSpPr>
            <a:spLocks noGrp="1"/>
          </p:cNvSpPr>
          <p:nvPr>
            <p:ph type="title" idx="10" hasCustomPrompt="1"/>
          </p:nvPr>
        </p:nvSpPr>
        <p:spPr>
          <a:xfrm>
            <a:off x="652210" y="793273"/>
            <a:ext cx="8103428" cy="261786"/>
          </a:xfrm>
          <a:prstGeom prst="rect">
            <a:avLst/>
          </a:prstGeom>
          <a:solidFill>
            <a:schemeClr val="tx2"/>
          </a:solidFill>
          <a:ln>
            <a:noFill/>
          </a:ln>
        </p:spPr>
        <p:txBody>
          <a:bodyPr vert="horz" lIns="91440" tIns="45720" rIns="91440" bIns="45720" rtlCol="0" anchor="ctr">
            <a:noAutofit/>
          </a:bodyPr>
          <a:lstStyle/>
          <a:p>
            <a:r>
              <a:rPr lang="en-GB" noProof="0"/>
              <a:t>Click to edit title</a:t>
            </a:r>
          </a:p>
        </p:txBody>
      </p:sp>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652210" y="1193361"/>
            <a:ext cx="8103428" cy="3401262"/>
          </a:xfrm>
        </p:spPr>
        <p:txBody>
          <a:bodyPr/>
          <a:lstStyle>
            <a:lvl1pPr marL="360000" indent="-360000">
              <a:spcBef>
                <a:spcPts val="0"/>
              </a:spcBef>
              <a:buClr>
                <a:srgbClr val="024DA1"/>
              </a:buClr>
              <a:buFont typeface="Symbol" panose="05050102010706020507" pitchFamily="18" charset="2"/>
              <a:buChar char="·"/>
              <a:defRPr>
                <a:solidFill>
                  <a:schemeClr val="tx2"/>
                </a:solidFill>
                <a:latin typeface="+mn-lt"/>
              </a:defRPr>
            </a:lvl1pPr>
            <a:lvl2pPr marL="720000" indent="-360000">
              <a:spcBef>
                <a:spcPts val="0"/>
              </a:spcBef>
              <a:buClr>
                <a:srgbClr val="024DA1"/>
              </a:buClr>
              <a:buFont typeface="Arial" panose="020B0604020202020204" pitchFamily="34" charset="0"/>
              <a:buChar char="○"/>
              <a:defRPr>
                <a:solidFill>
                  <a:schemeClr val="tx2"/>
                </a:solidFill>
                <a:latin typeface="+mn-lt"/>
              </a:defRPr>
            </a:lvl2pPr>
            <a:lvl3pPr marL="1080000" indent="-360000">
              <a:spcBef>
                <a:spcPts val="0"/>
              </a:spcBef>
              <a:buClr>
                <a:srgbClr val="024DA1"/>
              </a:buClr>
              <a:buFont typeface="Arial" panose="020B0604020202020204" pitchFamily="34" charset="0"/>
              <a:buChar char="—"/>
              <a:defRPr>
                <a:solidFill>
                  <a:schemeClr val="tx2"/>
                </a:solidFill>
                <a:latin typeface="+mn-lt"/>
              </a:defRPr>
            </a:lvl3pPr>
            <a:lvl4pPr marL="1440000" indent="-360000">
              <a:spcBef>
                <a:spcPts val="0"/>
              </a:spcBef>
              <a:buClr>
                <a:srgbClr val="024DA1"/>
              </a:buClr>
              <a:buFont typeface="Symbol" panose="05050102010706020507" pitchFamily="18" charset="2"/>
              <a:buChar char="·"/>
              <a:defRPr>
                <a:solidFill>
                  <a:schemeClr val="tx2"/>
                </a:solidFill>
                <a:latin typeface="+mn-lt"/>
              </a:defRPr>
            </a:lvl4pPr>
            <a:lvl5pPr marL="1800000" indent="-360000">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dirty="0"/>
              <a:t>Click to edit text. NB: When adding new slides, please ensure language settings are set to the language of the presentation (select text boxes, go to Review tab &gt; Language &gt; Set Proofing Language &gt; select required language).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15">
            <a:extLst>
              <a:ext uri="{FF2B5EF4-FFF2-40B4-BE49-F238E27FC236}">
                <a16:creationId xmlns:a16="http://schemas.microsoft.com/office/drawing/2014/main" id="{E5BC3B47-1BD8-DC7C-9E57-4A16D24E681C}"/>
              </a:ext>
            </a:extLst>
          </p:cNvPr>
          <p:cNvSpPr>
            <a:spLocks noGrp="1"/>
          </p:cNvSpPr>
          <p:nvPr>
            <p:ph type="body" sz="quarter" idx="13" hasCustomPrompt="1"/>
          </p:nvPr>
        </p:nvSpPr>
        <p:spPr>
          <a:xfrm>
            <a:off x="1882587" y="379369"/>
            <a:ext cx="6873051" cy="261786"/>
          </a:xfrm>
        </p:spPr>
        <p:txBody>
          <a:bodyPr anchor="b">
            <a:normAutofit/>
          </a:bodyPr>
          <a:lstStyle>
            <a:lvl1pPr marL="0" indent="0" algn="r">
              <a:buNone/>
              <a:defRPr sz="1000">
                <a:solidFill>
                  <a:schemeClr val="tx1"/>
                </a:solidFill>
                <a:latin typeface="+mj-lt"/>
              </a:defRPr>
            </a:lvl1pPr>
          </a:lstStyle>
          <a:p>
            <a:pPr lvl="0"/>
            <a:r>
              <a:rPr lang="en-GB" noProof="0"/>
              <a:t>Click to edit text</a:t>
            </a:r>
          </a:p>
        </p:txBody>
      </p:sp>
    </p:spTree>
    <p:extLst>
      <p:ext uri="{BB962C8B-B14F-4D97-AF65-F5344CB8AC3E}">
        <p14:creationId xmlns:p14="http://schemas.microsoft.com/office/powerpoint/2010/main" val="1562428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Content">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392095" y="511574"/>
            <a:ext cx="8359813" cy="4120354"/>
          </a:xfrm>
        </p:spPr>
        <p:txBody>
          <a:bodyPr/>
          <a:lstStyle>
            <a:lvl1pPr marL="352836" indent="-352836">
              <a:spcBef>
                <a:spcPts val="0"/>
              </a:spcBef>
              <a:buClr>
                <a:srgbClr val="024DA1"/>
              </a:buClr>
              <a:buFont typeface="Symbol" panose="05050102010706020507" pitchFamily="18" charset="2"/>
              <a:buChar char="·"/>
              <a:defRPr>
                <a:solidFill>
                  <a:schemeClr val="tx2"/>
                </a:solidFill>
                <a:latin typeface="+mn-lt"/>
              </a:defRPr>
            </a:lvl1pPr>
            <a:lvl2pPr marL="705672" indent="-352836">
              <a:spcBef>
                <a:spcPts val="0"/>
              </a:spcBef>
              <a:buClr>
                <a:srgbClr val="024DA1"/>
              </a:buClr>
              <a:buFont typeface="Arial" panose="020B0604020202020204" pitchFamily="34" charset="0"/>
              <a:buChar char="○"/>
              <a:defRPr>
                <a:solidFill>
                  <a:schemeClr val="tx2"/>
                </a:solidFill>
                <a:latin typeface="+mn-lt"/>
              </a:defRPr>
            </a:lvl2pPr>
            <a:lvl3pPr marL="1058509" indent="-352836">
              <a:spcBef>
                <a:spcPts val="0"/>
              </a:spcBef>
              <a:buClr>
                <a:srgbClr val="024DA1"/>
              </a:buClr>
              <a:buFont typeface="Arial" panose="020B0604020202020204" pitchFamily="34" charset="0"/>
              <a:buChar char="—"/>
              <a:defRPr>
                <a:solidFill>
                  <a:schemeClr val="tx2"/>
                </a:solidFill>
                <a:latin typeface="+mn-lt"/>
              </a:defRPr>
            </a:lvl3pPr>
            <a:lvl4pPr marL="1411344" indent="-352836">
              <a:spcBef>
                <a:spcPts val="0"/>
              </a:spcBef>
              <a:buClr>
                <a:srgbClr val="024DA1"/>
              </a:buClr>
              <a:buFont typeface="Symbol" panose="05050102010706020507" pitchFamily="18" charset="2"/>
              <a:buChar char="·"/>
              <a:defRPr>
                <a:solidFill>
                  <a:schemeClr val="tx2"/>
                </a:solidFill>
                <a:latin typeface="+mn-lt"/>
              </a:defRPr>
            </a:lvl4pPr>
            <a:lvl5pPr marL="1764180" indent="-352836">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dirty="0"/>
              <a:t>Click to edit text. NB: When adding new slides, please ensure language settings are set to the language of the presentation (select text boxes, go to Review tab &gt; Language &gt; Set Proofing Language &gt; select required language).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Tree>
    <p:extLst>
      <p:ext uri="{BB962C8B-B14F-4D97-AF65-F5344CB8AC3E}">
        <p14:creationId xmlns:p14="http://schemas.microsoft.com/office/powerpoint/2010/main" val="1546653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10"/>
          <p:cNvSpPr txBox="1">
            <a:spLocks noGrp="1"/>
          </p:cNvSpPr>
          <p:nvPr>
            <p:ph type="title"/>
          </p:nvPr>
        </p:nvSpPr>
        <p:spPr>
          <a:xfrm>
            <a:off x="652210" y="793273"/>
            <a:ext cx="8103428" cy="261786"/>
          </a:xfrm>
          <a:prstGeom prst="rect">
            <a:avLst/>
          </a:prstGeom>
          <a:solidFill>
            <a:schemeClr val="dk2"/>
          </a:solid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 name="Google Shape;23;p1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10"/>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03876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Only">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5979"/>
            <a:ext cx="8229600" cy="43886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3" name="Rectangle 4"/>
          <p:cNvSpPr>
            <a:spLocks noGrp="1" noChangeArrowheads="1"/>
          </p:cNvSpPr>
          <p:nvPr>
            <p:ph type="dt" sz="half" idx="10"/>
          </p:nvPr>
        </p:nvSpPr>
        <p:spPr>
          <a:ln/>
        </p:spPr>
        <p:txBody>
          <a:bodyPr/>
          <a:lstStyle>
            <a:lvl1pPr>
              <a:defRPr/>
            </a:lvl1pPr>
          </a:lstStyle>
          <a:p>
            <a:endParaRPr lang="en-US" dirty="0"/>
          </a:p>
        </p:txBody>
      </p:sp>
      <p:sp>
        <p:nvSpPr>
          <p:cNvPr id="4" name="Rectangle 5"/>
          <p:cNvSpPr>
            <a:spLocks noGrp="1" noChangeArrowheads="1"/>
          </p:cNvSpPr>
          <p:nvPr>
            <p:ph type="ftr" sz="quarter" idx="11"/>
          </p:nvPr>
        </p:nvSpPr>
        <p:spPr>
          <a:ln/>
        </p:spPr>
        <p:txBody>
          <a:bodyPr/>
          <a:lstStyle>
            <a:lvl1pPr>
              <a:defRPr/>
            </a:lvl1pPr>
          </a:lstStyle>
          <a:p>
            <a:endParaRPr lang="en-US" dirty="0"/>
          </a:p>
        </p:txBody>
      </p:sp>
      <p:sp>
        <p:nvSpPr>
          <p:cNvPr id="5" name="Rectangle 6"/>
          <p:cNvSpPr>
            <a:spLocks noGrp="1" noChangeArrowheads="1"/>
          </p:cNvSpPr>
          <p:nvPr>
            <p:ph type="sldNum" sz="quarter" idx="12"/>
          </p:nvPr>
        </p:nvSpPr>
        <p:spPr>
          <a:ln/>
        </p:spPr>
        <p:txBody>
          <a:bodyPr/>
          <a:lstStyle>
            <a:lvl1pPr>
              <a:defRPr/>
            </a:lvl1pPr>
          </a:lstStyle>
          <a:p>
            <a:fld id="{A60600B5-A75E-44EF-8FB8-2BE108060FF2}" type="slidenum">
              <a:rPr lang="en-IE"/>
              <a:pPr/>
              <a:t>‹#›</a:t>
            </a:fld>
            <a:endParaRPr lang="en-IE" dirty="0"/>
          </a:p>
        </p:txBody>
      </p:sp>
    </p:spTree>
    <p:extLst>
      <p:ext uri="{BB962C8B-B14F-4D97-AF65-F5344CB8AC3E}">
        <p14:creationId xmlns:p14="http://schemas.microsoft.com/office/powerpoint/2010/main" val="3388863455"/>
      </p:ext>
    </p:extLst>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EB53-9D4F-509D-E174-4D1F9AF59EFE}"/>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2C4B88D-0CA5-7C0B-7BE1-6608AD1F14A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0408892-4A97-9BC1-DD1C-1570A79BFF8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97FFD8CD-B4AE-9FBC-BFBF-55A16DAB873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587927-943F-EC6A-631A-F7581005225E}"/>
              </a:ext>
            </a:extLst>
          </p:cNvPr>
          <p:cNvSpPr>
            <a:spLocks noGrp="1"/>
          </p:cNvSpPr>
          <p:nvPr>
            <p:ph type="sldNum" sz="quarter" idx="12"/>
          </p:nvPr>
        </p:nvSpPr>
        <p:spPr/>
        <p:txBody>
          <a:bodyPr/>
          <a:lstStyle/>
          <a:p>
            <a:fld id="{1819CF0A-C2A7-714A-9FE8-A737F5D641C0}" type="slidenum">
              <a:rPr lang="en-US" smtClean="0"/>
              <a:t>‹#›</a:t>
            </a:fld>
            <a:endParaRPr lang="en-US" dirty="0"/>
          </a:p>
        </p:txBody>
      </p:sp>
    </p:spTree>
    <p:extLst>
      <p:ext uri="{BB962C8B-B14F-4D97-AF65-F5344CB8AC3E}">
        <p14:creationId xmlns:p14="http://schemas.microsoft.com/office/powerpoint/2010/main" val="3202470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533F2D-8787-BC8C-BF01-EFD75AC8DD76}"/>
              </a:ext>
            </a:extLst>
          </p:cNvPr>
          <p:cNvSpPr>
            <a:spLocks noGrp="1"/>
          </p:cNvSpPr>
          <p:nvPr>
            <p:ph type="dt" sz="half" idx="10"/>
          </p:nvPr>
        </p:nvSpPr>
        <p:spPr/>
        <p:txBody>
          <a:bodyPr/>
          <a:lstStyle/>
          <a:p>
            <a:r>
              <a:rPr lang="en-US"/>
              <a:t>9 February 2019</a:t>
            </a:r>
          </a:p>
        </p:txBody>
      </p:sp>
      <p:sp>
        <p:nvSpPr>
          <p:cNvPr id="3" name="Footer Placeholder 2">
            <a:extLst>
              <a:ext uri="{FF2B5EF4-FFF2-40B4-BE49-F238E27FC236}">
                <a16:creationId xmlns:a16="http://schemas.microsoft.com/office/drawing/2014/main" id="{BF9C54E5-BC78-EA8B-86CF-977F86BF7483}"/>
              </a:ext>
            </a:extLst>
          </p:cNvPr>
          <p:cNvSpPr>
            <a:spLocks noGrp="1"/>
          </p:cNvSpPr>
          <p:nvPr>
            <p:ph type="ftr" sz="quarter" idx="11"/>
          </p:nvPr>
        </p:nvSpPr>
        <p:spPr/>
        <p:txBody>
          <a:bodyPr/>
          <a:lstStyle/>
          <a:p>
            <a:r>
              <a:rPr lang="en-US"/>
              <a:t>5</a:t>
            </a:r>
          </a:p>
        </p:txBody>
      </p:sp>
      <p:sp>
        <p:nvSpPr>
          <p:cNvPr id="4" name="Slide Number Placeholder 3">
            <a:extLst>
              <a:ext uri="{FF2B5EF4-FFF2-40B4-BE49-F238E27FC236}">
                <a16:creationId xmlns:a16="http://schemas.microsoft.com/office/drawing/2014/main" id="{170504CC-52BC-31A9-4CF5-F80F84A9867C}"/>
              </a:ext>
            </a:extLst>
          </p:cNvPr>
          <p:cNvSpPr>
            <a:spLocks noGrp="1"/>
          </p:cNvSpPr>
          <p:nvPr>
            <p:ph type="sldNum" sz="quarter" idx="12"/>
          </p:nvPr>
        </p:nvSpPr>
        <p:spPr/>
        <p:txBody>
          <a:bodyPr/>
          <a:lstStyle/>
          <a:p>
            <a:fld id="{1819CF0A-C2A7-714A-9FE8-A737F5D641C0}" type="slidenum">
              <a:rPr lang="en-US" smtClean="0"/>
              <a:t>‹#›</a:t>
            </a:fld>
            <a:endParaRPr lang="en-US"/>
          </a:p>
        </p:txBody>
      </p:sp>
    </p:spTree>
    <p:extLst>
      <p:ext uri="{BB962C8B-B14F-4D97-AF65-F5344CB8AC3E}">
        <p14:creationId xmlns:p14="http://schemas.microsoft.com/office/powerpoint/2010/main" val="3507021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baseline="0"/>
            </a:lvl1pPr>
          </a:lstStyle>
          <a:p>
            <a:r>
              <a:rPr lang="en-US"/>
              <a:t>9 February 2019</a:t>
            </a:r>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r>
              <a:rPr lang="en-US"/>
              <a:t>5</a:t>
            </a:r>
            <a:endParaRPr lang="en-US" dirty="0"/>
          </a:p>
        </p:txBody>
      </p:sp>
      <p:sp>
        <p:nvSpPr>
          <p:cNvPr id="6" name="Slide Number Placeholder 5"/>
          <p:cNvSpPr>
            <a:spLocks noGrp="1"/>
          </p:cNvSpPr>
          <p:nvPr>
            <p:ph type="sldNum" sz="quarter" idx="12"/>
          </p:nvPr>
        </p:nvSpPr>
        <p:spPr>
          <a:xfrm>
            <a:off x="6553200" y="4767263"/>
            <a:ext cx="2133600" cy="273844"/>
          </a:xfrm>
          <a:prstGeom prst="rect">
            <a:avLst/>
          </a:prstGeom>
        </p:spPr>
        <p:txBody>
          <a:bodyPr/>
          <a:lstStyle/>
          <a:p>
            <a:fld id="{1819CF0A-C2A7-714A-9FE8-A737F5D641C0}" type="slidenum">
              <a:rPr lang="en-US" smtClean="0"/>
              <a:t>‹#›</a:t>
            </a:fld>
            <a:endParaRPr lang="en-US"/>
          </a:p>
        </p:txBody>
      </p:sp>
    </p:spTree>
    <p:extLst>
      <p:ext uri="{BB962C8B-B14F-4D97-AF65-F5344CB8AC3E}">
        <p14:creationId xmlns:p14="http://schemas.microsoft.com/office/powerpoint/2010/main" val="3054185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Content">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305703B8-C998-4CD3-D6F2-8D76C205319C}"/>
              </a:ext>
            </a:extLst>
          </p:cNvPr>
          <p:cNvSpPr>
            <a:spLocks noGrp="1"/>
          </p:cNvSpPr>
          <p:nvPr>
            <p:ph type="title" idx="10" hasCustomPrompt="1"/>
          </p:nvPr>
        </p:nvSpPr>
        <p:spPr>
          <a:xfrm>
            <a:off x="652210" y="793273"/>
            <a:ext cx="8103428" cy="261786"/>
          </a:xfrm>
          <a:prstGeom prst="rect">
            <a:avLst/>
          </a:prstGeom>
          <a:solidFill>
            <a:schemeClr val="tx2"/>
          </a:solidFill>
          <a:ln>
            <a:noFill/>
          </a:ln>
        </p:spPr>
        <p:txBody>
          <a:bodyPr vert="horz" lIns="91440" tIns="45720" rIns="91440" bIns="45720" rtlCol="0" anchor="ctr">
            <a:noAutofit/>
          </a:bodyPr>
          <a:lstStyle/>
          <a:p>
            <a:r>
              <a:rPr lang="en-GB" noProof="0"/>
              <a:t>Click to edit title</a:t>
            </a:r>
          </a:p>
        </p:txBody>
      </p:sp>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652210" y="1193361"/>
            <a:ext cx="8103428" cy="3401262"/>
          </a:xfrm>
        </p:spPr>
        <p:txBody>
          <a:bodyPr/>
          <a:lstStyle>
            <a:lvl1pPr marL="360000" indent="-360000">
              <a:spcBef>
                <a:spcPts val="0"/>
              </a:spcBef>
              <a:buClr>
                <a:srgbClr val="024DA1"/>
              </a:buClr>
              <a:buFont typeface="Symbol" panose="05050102010706020507" pitchFamily="18" charset="2"/>
              <a:buChar char="·"/>
              <a:defRPr>
                <a:solidFill>
                  <a:schemeClr val="tx2"/>
                </a:solidFill>
                <a:latin typeface="+mn-lt"/>
              </a:defRPr>
            </a:lvl1pPr>
            <a:lvl2pPr marL="720000" indent="-360000">
              <a:spcBef>
                <a:spcPts val="0"/>
              </a:spcBef>
              <a:buClr>
                <a:srgbClr val="024DA1"/>
              </a:buClr>
              <a:buFont typeface="Arial" panose="020B0604020202020204" pitchFamily="34" charset="0"/>
              <a:buChar char="○"/>
              <a:defRPr>
                <a:solidFill>
                  <a:schemeClr val="tx2"/>
                </a:solidFill>
                <a:latin typeface="+mn-lt"/>
              </a:defRPr>
            </a:lvl2pPr>
            <a:lvl3pPr marL="1080000" indent="-360000">
              <a:spcBef>
                <a:spcPts val="0"/>
              </a:spcBef>
              <a:buClr>
                <a:srgbClr val="024DA1"/>
              </a:buClr>
              <a:buFont typeface="Arial" panose="020B0604020202020204" pitchFamily="34" charset="0"/>
              <a:buChar char="—"/>
              <a:defRPr>
                <a:solidFill>
                  <a:schemeClr val="tx2"/>
                </a:solidFill>
                <a:latin typeface="+mn-lt"/>
              </a:defRPr>
            </a:lvl3pPr>
            <a:lvl4pPr marL="1440000" indent="-360000">
              <a:spcBef>
                <a:spcPts val="0"/>
              </a:spcBef>
              <a:buClr>
                <a:srgbClr val="024DA1"/>
              </a:buClr>
              <a:buFont typeface="Symbol" panose="05050102010706020507" pitchFamily="18" charset="2"/>
              <a:buChar char="·"/>
              <a:defRPr>
                <a:solidFill>
                  <a:schemeClr val="tx2"/>
                </a:solidFill>
                <a:latin typeface="+mn-lt"/>
              </a:defRPr>
            </a:lvl4pPr>
            <a:lvl5pPr marL="1800000" indent="-360000">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a:t>Click to edit text. NB: When adding new slides, please ensure language settings are set to the language of the presentation (select text boxes, go to Review tab &gt; Language &gt; Set Proofing Language &gt; select required language). </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Text Placeholder 15">
            <a:extLst>
              <a:ext uri="{FF2B5EF4-FFF2-40B4-BE49-F238E27FC236}">
                <a16:creationId xmlns:a16="http://schemas.microsoft.com/office/drawing/2014/main" id="{E5BC3B47-1BD8-DC7C-9E57-4A16D24E681C}"/>
              </a:ext>
            </a:extLst>
          </p:cNvPr>
          <p:cNvSpPr>
            <a:spLocks noGrp="1"/>
          </p:cNvSpPr>
          <p:nvPr>
            <p:ph type="body" sz="quarter" idx="13" hasCustomPrompt="1"/>
          </p:nvPr>
        </p:nvSpPr>
        <p:spPr>
          <a:xfrm>
            <a:off x="1882587" y="379369"/>
            <a:ext cx="6873051" cy="261786"/>
          </a:xfrm>
        </p:spPr>
        <p:txBody>
          <a:bodyPr anchor="b">
            <a:normAutofit/>
          </a:bodyPr>
          <a:lstStyle>
            <a:lvl1pPr marL="0" indent="0" algn="r">
              <a:buNone/>
              <a:defRPr sz="1000">
                <a:solidFill>
                  <a:schemeClr val="tx1"/>
                </a:solidFill>
                <a:latin typeface="+mj-lt"/>
              </a:defRPr>
            </a:lvl1pPr>
          </a:lstStyle>
          <a:p>
            <a:pPr lvl="0"/>
            <a:r>
              <a:rPr lang="en-GB" noProof="0"/>
              <a:t>Click to edit text</a:t>
            </a:r>
          </a:p>
        </p:txBody>
      </p:sp>
    </p:spTree>
    <p:extLst>
      <p:ext uri="{BB962C8B-B14F-4D97-AF65-F5344CB8AC3E}">
        <p14:creationId xmlns:p14="http://schemas.microsoft.com/office/powerpoint/2010/main" val="902166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305703B8-C998-4CD3-D6F2-8D76C205319C}"/>
              </a:ext>
            </a:extLst>
          </p:cNvPr>
          <p:cNvSpPr>
            <a:spLocks noGrp="1"/>
          </p:cNvSpPr>
          <p:nvPr>
            <p:ph type="title" idx="10" hasCustomPrompt="1"/>
          </p:nvPr>
        </p:nvSpPr>
        <p:spPr>
          <a:xfrm>
            <a:off x="652210" y="793273"/>
            <a:ext cx="8103428" cy="261786"/>
          </a:xfrm>
          <a:prstGeom prst="rect">
            <a:avLst/>
          </a:prstGeom>
          <a:solidFill>
            <a:schemeClr val="tx2"/>
          </a:solidFill>
          <a:ln>
            <a:noFill/>
          </a:ln>
        </p:spPr>
        <p:txBody>
          <a:bodyPr vert="horz" lIns="91440" tIns="45720" rIns="91440" bIns="45720" rtlCol="0" anchor="ctr">
            <a:noAutofit/>
          </a:bodyPr>
          <a:lstStyle/>
          <a:p>
            <a:r>
              <a:rPr lang="en-GB" noProof="0"/>
              <a:t>Click to edit title</a:t>
            </a:r>
          </a:p>
        </p:txBody>
      </p:sp>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652210" y="1193361"/>
            <a:ext cx="8103428" cy="3401262"/>
          </a:xfrm>
        </p:spPr>
        <p:txBody>
          <a:bodyPr/>
          <a:lstStyle>
            <a:lvl1pPr marL="360000" indent="-360000">
              <a:spcBef>
                <a:spcPts val="0"/>
              </a:spcBef>
              <a:buClr>
                <a:srgbClr val="024DA1"/>
              </a:buClr>
              <a:buFont typeface="Arial" panose="020B0604020202020204" pitchFamily="34" charset="0"/>
              <a:buChar char="●"/>
              <a:defRPr>
                <a:solidFill>
                  <a:schemeClr val="tx2"/>
                </a:solidFill>
                <a:latin typeface="+mn-lt"/>
              </a:defRPr>
            </a:lvl1pPr>
            <a:lvl2pPr marL="720000" indent="-360000">
              <a:spcBef>
                <a:spcPts val="0"/>
              </a:spcBef>
              <a:buClr>
                <a:srgbClr val="024DA1"/>
              </a:buClr>
              <a:buFont typeface="Arial" panose="020B0604020202020204" pitchFamily="34" charset="0"/>
              <a:buChar char="○"/>
              <a:defRPr>
                <a:solidFill>
                  <a:schemeClr val="tx2"/>
                </a:solidFill>
                <a:latin typeface="+mn-lt"/>
              </a:defRPr>
            </a:lvl2pPr>
            <a:lvl3pPr marL="1080000" indent="-360000">
              <a:spcBef>
                <a:spcPts val="0"/>
              </a:spcBef>
              <a:buClr>
                <a:srgbClr val="024DA1"/>
              </a:buClr>
              <a:buFont typeface="Arial" panose="020B0604020202020204" pitchFamily="34" charset="0"/>
              <a:buChar char="—"/>
              <a:defRPr>
                <a:solidFill>
                  <a:schemeClr val="tx2"/>
                </a:solidFill>
                <a:latin typeface="+mn-lt"/>
              </a:defRPr>
            </a:lvl3pPr>
            <a:lvl4pPr marL="1440000" indent="-360000">
              <a:spcBef>
                <a:spcPts val="0"/>
              </a:spcBef>
              <a:buClr>
                <a:srgbClr val="024DA1"/>
              </a:buClr>
              <a:buFont typeface="Arial" panose="020B0604020202020204" pitchFamily="34" charset="0"/>
              <a:buChar char="●"/>
              <a:defRPr>
                <a:solidFill>
                  <a:schemeClr val="tx2"/>
                </a:solidFill>
                <a:latin typeface="+mn-lt"/>
              </a:defRPr>
            </a:lvl4pPr>
            <a:lvl5pPr marL="1800000" indent="-360000">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a:t>Click to edit text. NB: When adding new slides, please ensure language settings are set to the language of the presentation (select text boxes, go to Review tab &gt; Language &gt; Set Proofing Language &gt; select required language). </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26413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52210" y="1193361"/>
            <a:ext cx="8103427" cy="3401262"/>
          </a:xfrm>
          <a:prstGeom prst="rect">
            <a:avLst/>
          </a:prstGeom>
        </p:spPr>
        <p:txBody>
          <a:bodyPr vert="horz" lIns="91440" tIns="45720" rIns="91440" bIns="45720" rtlCol="0">
            <a:normAutofit/>
          </a:body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itle Placeholder 7">
            <a:extLst>
              <a:ext uri="{FF2B5EF4-FFF2-40B4-BE49-F238E27FC236}">
                <a16:creationId xmlns:a16="http://schemas.microsoft.com/office/drawing/2014/main" id="{AAFB3871-D6C2-DF26-6C64-D55F2F7C70CC}"/>
              </a:ext>
            </a:extLst>
          </p:cNvPr>
          <p:cNvSpPr>
            <a:spLocks noGrp="1"/>
          </p:cNvSpPr>
          <p:nvPr>
            <p:ph type="title"/>
          </p:nvPr>
        </p:nvSpPr>
        <p:spPr>
          <a:xfrm>
            <a:off x="652210" y="793273"/>
            <a:ext cx="8103428" cy="261786"/>
          </a:xfrm>
          <a:prstGeom prst="rect">
            <a:avLst/>
          </a:prstGeom>
          <a:solidFill>
            <a:schemeClr val="tx2"/>
          </a:solidFill>
          <a:ln>
            <a:noFill/>
          </a:ln>
        </p:spPr>
        <p:txBody>
          <a:bodyPr vert="horz" lIns="91440" tIns="45720" rIns="91440" bIns="45720" rtlCol="0" anchor="ctr">
            <a:noAutofit/>
          </a:bodyPr>
          <a:lstStyle/>
          <a:p>
            <a:r>
              <a:rPr lang="en-GB" dirty="0"/>
              <a:t>Click to edit title</a:t>
            </a:r>
          </a:p>
        </p:txBody>
      </p:sp>
    </p:spTree>
    <p:extLst>
      <p:ext uri="{BB962C8B-B14F-4D97-AF65-F5344CB8AC3E}">
        <p14:creationId xmlns:p14="http://schemas.microsoft.com/office/powerpoint/2010/main" val="341990790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3" r:id="rId3"/>
    <p:sldLayoutId id="2147483664" r:id="rId4"/>
    <p:sldLayoutId id="2147483675" r:id="rId5"/>
    <p:sldLayoutId id="2147483676" r:id="rId6"/>
    <p:sldLayoutId id="2147483672" r:id="rId7"/>
    <p:sldLayoutId id="2147483673" r:id="rId8"/>
    <p:sldLayoutId id="2147483677" r:id="rId9"/>
  </p:sldLayoutIdLst>
  <p:hf hdr="0" ftr="0" dt="0"/>
  <p:txStyles>
    <p:titleStyle>
      <a:lvl1pPr algn="l" defTabSz="457200" rtl="0" eaLnBrk="1" latinLnBrk="0" hangingPunct="1">
        <a:spcBef>
          <a:spcPct val="0"/>
        </a:spcBef>
        <a:buNone/>
        <a:defRPr sz="1600" b="1" kern="1200" spc="-70" baseline="0">
          <a:solidFill>
            <a:schemeClr val="bg1"/>
          </a:solidFill>
          <a:latin typeface="+mj-lt"/>
          <a:ea typeface="+mj-ea"/>
          <a:cs typeface="+mj-cs"/>
        </a:defRPr>
      </a:lvl1pPr>
    </p:titleStyle>
    <p:bodyStyle>
      <a:lvl1pPr marL="360000" indent="-360000" algn="l" defTabSz="457200" rtl="0" eaLnBrk="1" latinLnBrk="0" hangingPunct="1">
        <a:spcBef>
          <a:spcPts val="0"/>
        </a:spcBef>
        <a:buClr>
          <a:srgbClr val="024DA1"/>
        </a:buClr>
        <a:buFont typeface="Symbol" panose="05050102010706020507" pitchFamily="18" charset="2"/>
        <a:buChar char="·"/>
        <a:defRPr lang="en-US" sz="1300" b="0" kern="1100" spc="-50" dirty="0">
          <a:solidFill>
            <a:schemeClr val="tx2"/>
          </a:solidFill>
          <a:latin typeface="+mn-lt"/>
          <a:ea typeface="Open Sans" panose="020B0606030504020204" pitchFamily="34" charset="0"/>
          <a:cs typeface="Arial"/>
        </a:defRPr>
      </a:lvl1pPr>
      <a:lvl2pPr marL="720000" indent="-360000" algn="l" defTabSz="457200" rtl="0" eaLnBrk="1" latinLnBrk="0" hangingPunct="1">
        <a:spcBef>
          <a:spcPts val="0"/>
        </a:spcBef>
        <a:buClr>
          <a:srgbClr val="024DA1"/>
        </a:buClr>
        <a:buFont typeface="Arial" panose="020B0604020202020204" pitchFamily="34" charset="0"/>
        <a:buChar char="○"/>
        <a:defRPr lang="en-US" sz="1300" kern="1100" spc="-50" dirty="0">
          <a:solidFill>
            <a:schemeClr val="tx2"/>
          </a:solidFill>
          <a:latin typeface="+mn-lt"/>
          <a:ea typeface="Open Sans" panose="020B0606030504020204" pitchFamily="34" charset="0"/>
          <a:cs typeface="Arial"/>
        </a:defRPr>
      </a:lvl2pPr>
      <a:lvl3pPr marL="108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3pPr>
      <a:lvl4pPr marL="1440000" indent="-360000" algn="l" defTabSz="457200" rtl="0" eaLnBrk="1" latinLnBrk="0" hangingPunct="1">
        <a:spcBef>
          <a:spcPts val="0"/>
        </a:spcBef>
        <a:buClr>
          <a:srgbClr val="024DA1"/>
        </a:buClr>
        <a:buFont typeface="Symbol" panose="05050102010706020507" pitchFamily="18" charset="2"/>
        <a:buChar char="·"/>
        <a:defRPr sz="1300" kern="1200" spc="-50" baseline="0">
          <a:solidFill>
            <a:schemeClr val="tx2"/>
          </a:solidFill>
          <a:latin typeface="+mn-lt"/>
          <a:ea typeface="+mn-ea"/>
          <a:cs typeface="+mn-cs"/>
        </a:defRPr>
      </a:lvl4pPr>
      <a:lvl5pPr marL="180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euipo.europa.eu/en/about-us/the-office/what-we-do/statistic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www.euipo.europa.eu/en/about-us/the-office/what-we-do/statistic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www.euipo.europa.eu/en/boards-of-appeal/action-plan"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hemeOverride" Target="../theme/themeOverride5.xml"/><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sv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8" Type="http://schemas.openxmlformats.org/officeDocument/2006/relationships/hyperlink" Target="https://www.euipo.europa.eu/en/boards-of-appeal/action-plan" TargetMode="External"/><Relationship Id="rId3" Type="http://schemas.openxmlformats.org/officeDocument/2006/relationships/hyperlink" Target="https://www.euipo.europa.eu/en/the-office/boards-of-appeal/decisions" TargetMode="External"/><Relationship Id="rId7" Type="http://schemas.openxmlformats.org/officeDocument/2006/relationships/hyperlink" Target="https://www.euipo.europa.eu/en/boards-of-appeal/studies" TargetMode="External"/><Relationship Id="rId2" Type="http://schemas.openxmlformats.org/officeDocument/2006/relationships/hyperlink" Target="https://euipo.europa.eu/eSearchCLW/" TargetMode="External"/><Relationship Id="rId1" Type="http://schemas.openxmlformats.org/officeDocument/2006/relationships/slideLayout" Target="../slideLayouts/slideLayout3.xml"/><Relationship Id="rId6" Type="http://schemas.openxmlformats.org/officeDocument/2006/relationships/hyperlink" Target="https://www.euipo.europa.eu/en/the-office/boards-of-appeal/publications/cjgc-case-law" TargetMode="External"/><Relationship Id="rId5" Type="http://schemas.openxmlformats.org/officeDocument/2006/relationships/hyperlink" Target="https://www.euipo.europa.eu/en/the-office/boards-of-appeal/publications/decisions" TargetMode="External"/><Relationship Id="rId4" Type="http://schemas.openxmlformats.org/officeDocument/2006/relationships/hyperlink" Target="https://www.euipo.europa.eu/en/the-office/boards-of-appeal/publications/research-reports"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8EEA48-3ADD-C864-8162-A0F65D0D1D51}"/>
              </a:ext>
            </a:extLst>
          </p:cNvPr>
          <p:cNvSpPr txBox="1">
            <a:spLocks/>
          </p:cNvSpPr>
          <p:nvPr/>
        </p:nvSpPr>
        <p:spPr>
          <a:xfrm>
            <a:off x="810383" y="2203061"/>
            <a:ext cx="7795278" cy="400441"/>
          </a:xfrm>
          <a:prstGeom prst="rect">
            <a:avLst/>
          </a:prstGeom>
          <a:noFill/>
        </p:spPr>
        <p:txBody>
          <a:bodyPr anchor="b">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2500" b="1" i="0" u="none" strike="noStrike" kern="1200" cap="none" spc="-150" normalizeH="0" baseline="0" noProof="0" dirty="0">
                <a:ln>
                  <a:noFill/>
                </a:ln>
                <a:solidFill>
                  <a:srgbClr val="024DA1"/>
                </a:solidFill>
                <a:effectLst/>
                <a:uLnTx/>
                <a:uFillTx/>
                <a:latin typeface="Arial"/>
                <a:ea typeface="Open Sans Semibold" panose="020B0706030804020204" pitchFamily="34" charset="0"/>
                <a:cs typeface="Arial"/>
              </a:rPr>
              <a:t>Highlights from the Boards of Appeal</a:t>
            </a:r>
          </a:p>
        </p:txBody>
      </p:sp>
      <p:sp>
        <p:nvSpPr>
          <p:cNvPr id="5" name="Title 3">
            <a:extLst>
              <a:ext uri="{FF2B5EF4-FFF2-40B4-BE49-F238E27FC236}">
                <a16:creationId xmlns:a16="http://schemas.microsoft.com/office/drawing/2014/main" id="{1AA12BBA-36D4-7669-5675-A36D328862B4}"/>
              </a:ext>
            </a:extLst>
          </p:cNvPr>
          <p:cNvSpPr txBox="1">
            <a:spLocks/>
          </p:cNvSpPr>
          <p:nvPr/>
        </p:nvSpPr>
        <p:spPr>
          <a:xfrm>
            <a:off x="919239" y="2797127"/>
            <a:ext cx="7771190" cy="559302"/>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GB" sz="1400" b="0" i="0" u="none" strike="noStrike" kern="1200" cap="none" spc="-80" normalizeH="0" baseline="0" noProof="0" dirty="0">
                <a:ln>
                  <a:noFill/>
                </a:ln>
                <a:solidFill>
                  <a:srgbClr val="024DA1"/>
                </a:solidFill>
                <a:effectLst/>
                <a:uLnTx/>
                <a:uFillTx/>
                <a:latin typeface="Arial"/>
                <a:ea typeface="Open Sans Light" panose="020B0306030504020204" pitchFamily="34" charset="0"/>
                <a:cs typeface="Arial"/>
              </a:rPr>
              <a:t>Sven STÜRMANN</a:t>
            </a:r>
          </a:p>
          <a:p>
            <a:pPr algn="r">
              <a:defRPr/>
            </a:pPr>
            <a:r>
              <a:rPr lang="en-GB" sz="1400" spc="-80" dirty="0">
                <a:solidFill>
                  <a:srgbClr val="024DA1"/>
                </a:solidFill>
                <a:ea typeface="Open Sans Light" panose="020B0306030504020204" pitchFamily="34" charset="0"/>
                <a:cs typeface="Arial"/>
              </a:rPr>
              <a:t>President of the EUIPO Boards of Appeal </a:t>
            </a:r>
          </a:p>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GB" sz="1400" b="0" i="0" u="none" strike="noStrike" kern="1200" cap="none" spc="-80" normalizeH="0" baseline="0" noProof="0" dirty="0">
              <a:ln>
                <a:noFill/>
              </a:ln>
              <a:solidFill>
                <a:srgbClr val="024DA1"/>
              </a:solidFill>
              <a:effectLst/>
              <a:uLnTx/>
              <a:uFillTx/>
              <a:latin typeface="Arial"/>
              <a:ea typeface="Open Sans Light" panose="020B0306030504020204" pitchFamily="34" charset="0"/>
              <a:cs typeface="Arial"/>
            </a:endParaRPr>
          </a:p>
          <a:p>
            <a:pPr marL="0" marR="0" lvl="0" indent="0" algn="r" defTabSz="914400" rtl="0" eaLnBrk="1" fontAlgn="auto" latinLnBrk="0" hangingPunct="1">
              <a:lnSpc>
                <a:spcPct val="100000"/>
              </a:lnSpc>
              <a:spcBef>
                <a:spcPct val="0"/>
              </a:spcBef>
              <a:spcAft>
                <a:spcPts val="0"/>
              </a:spcAft>
              <a:buClrTx/>
              <a:buSzTx/>
              <a:buFontTx/>
              <a:buNone/>
              <a:tabLst/>
              <a:defRPr/>
            </a:pPr>
            <a:r>
              <a:rPr lang="en-GB" sz="1400" spc="-80" dirty="0">
                <a:solidFill>
                  <a:srgbClr val="024DA1"/>
                </a:solidFill>
                <a:latin typeface="Arial"/>
                <a:ea typeface="Open Sans Light" panose="020B0306030504020204" pitchFamily="34" charset="0"/>
                <a:cs typeface="Arial"/>
              </a:rPr>
              <a:t>Seminar for IP Practitioners, Athens</a:t>
            </a:r>
          </a:p>
          <a:p>
            <a:pPr marL="0" marR="0" lvl="0" indent="0" algn="r" defTabSz="914400" rtl="0" eaLnBrk="1" fontAlgn="auto" latinLnBrk="0" hangingPunct="1">
              <a:lnSpc>
                <a:spcPct val="100000"/>
              </a:lnSpc>
              <a:spcBef>
                <a:spcPct val="0"/>
              </a:spcBef>
              <a:spcAft>
                <a:spcPts val="0"/>
              </a:spcAft>
              <a:buClrTx/>
              <a:buSzTx/>
              <a:buFontTx/>
              <a:buNone/>
              <a:tabLst/>
              <a:defRPr/>
            </a:pPr>
            <a:r>
              <a:rPr kumimoji="0" lang="en-GB" sz="1400" b="0" i="0" u="none" strike="noStrike" kern="1200" cap="none" spc="-80" normalizeH="0" baseline="0" noProof="0" dirty="0">
                <a:ln>
                  <a:noFill/>
                </a:ln>
                <a:solidFill>
                  <a:srgbClr val="024DA1"/>
                </a:solidFill>
                <a:effectLst/>
                <a:uLnTx/>
                <a:uFillTx/>
                <a:latin typeface="Arial"/>
                <a:ea typeface="Open Sans Light" panose="020B0306030504020204" pitchFamily="34" charset="0"/>
                <a:cs typeface="Arial"/>
              </a:rPr>
              <a:t>5 </a:t>
            </a:r>
            <a:r>
              <a:rPr lang="en-GB" sz="1400" spc="-80" dirty="0">
                <a:solidFill>
                  <a:srgbClr val="024DA1"/>
                </a:solidFill>
                <a:latin typeface="Arial"/>
                <a:ea typeface="Open Sans Light" panose="020B0306030504020204" pitchFamily="34" charset="0"/>
                <a:cs typeface="Arial"/>
              </a:rPr>
              <a:t>October 2026</a:t>
            </a:r>
            <a:endParaRPr kumimoji="0" lang="en-GB" sz="1400" b="0" i="0" u="none" strike="noStrike" kern="1200" cap="none" spc="-80" normalizeH="0" baseline="0" noProof="0" dirty="0">
              <a:ln>
                <a:noFill/>
              </a:ln>
              <a:solidFill>
                <a:srgbClr val="024DA1"/>
              </a:solidFill>
              <a:effectLst/>
              <a:uLnTx/>
              <a:uFillTx/>
              <a:latin typeface="Arial"/>
              <a:ea typeface="Open Sans Light" panose="020B0306030504020204" pitchFamily="34" charset="0"/>
              <a:cs typeface="Arial"/>
            </a:endParaRPr>
          </a:p>
        </p:txBody>
      </p:sp>
    </p:spTree>
    <p:extLst>
      <p:ext uri="{BB962C8B-B14F-4D97-AF65-F5344CB8AC3E}">
        <p14:creationId xmlns:p14="http://schemas.microsoft.com/office/powerpoint/2010/main" val="3037430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0" name="Straight Connector 119">
            <a:extLst>
              <a:ext uri="{FF2B5EF4-FFF2-40B4-BE49-F238E27FC236}">
                <a16:creationId xmlns:a16="http://schemas.microsoft.com/office/drawing/2014/main" id="{E156F47E-6328-3A50-F293-11DBDB693644}"/>
              </a:ext>
            </a:extLst>
          </p:cNvPr>
          <p:cNvCxnSpPr>
            <a:cxnSpLocks/>
          </p:cNvCxnSpPr>
          <p:nvPr/>
        </p:nvCxnSpPr>
        <p:spPr>
          <a:xfrm flipV="1">
            <a:off x="1938455" y="602895"/>
            <a:ext cx="0" cy="358779"/>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sp>
        <p:nvSpPr>
          <p:cNvPr id="126" name="Rectangle 125">
            <a:extLst>
              <a:ext uri="{FF2B5EF4-FFF2-40B4-BE49-F238E27FC236}">
                <a16:creationId xmlns:a16="http://schemas.microsoft.com/office/drawing/2014/main" id="{2A1C3933-87FB-AF41-34EF-B95F2754C059}"/>
              </a:ext>
            </a:extLst>
          </p:cNvPr>
          <p:cNvSpPr/>
          <p:nvPr/>
        </p:nvSpPr>
        <p:spPr>
          <a:xfrm>
            <a:off x="634108" y="792534"/>
            <a:ext cx="2619317" cy="1568278"/>
          </a:xfrm>
          <a:prstGeom prst="rect">
            <a:avLst/>
          </a:prstGeom>
          <a:solidFill>
            <a:schemeClr val="bg2">
              <a:lumMod val="40000"/>
              <a:lumOff val="60000"/>
            </a:schemeClr>
          </a:solidFill>
          <a:ln w="190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45"/>
          </a:p>
        </p:txBody>
      </p:sp>
      <p:cxnSp>
        <p:nvCxnSpPr>
          <p:cNvPr id="122" name="Straight Connector 121">
            <a:extLst>
              <a:ext uri="{FF2B5EF4-FFF2-40B4-BE49-F238E27FC236}">
                <a16:creationId xmlns:a16="http://schemas.microsoft.com/office/drawing/2014/main" id="{7B97DD29-135D-3BDB-B7B5-5D32299FE978}"/>
              </a:ext>
            </a:extLst>
          </p:cNvPr>
          <p:cNvCxnSpPr>
            <a:cxnSpLocks/>
          </p:cNvCxnSpPr>
          <p:nvPr/>
        </p:nvCxnSpPr>
        <p:spPr>
          <a:xfrm flipH="1">
            <a:off x="1938455" y="612069"/>
            <a:ext cx="4527916" cy="0"/>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sp>
        <p:nvSpPr>
          <p:cNvPr id="127" name="Rectangle 126">
            <a:extLst>
              <a:ext uri="{FF2B5EF4-FFF2-40B4-BE49-F238E27FC236}">
                <a16:creationId xmlns:a16="http://schemas.microsoft.com/office/drawing/2014/main" id="{42A4BD91-4A6D-8162-5131-ECF09AE4E80B}"/>
              </a:ext>
            </a:extLst>
          </p:cNvPr>
          <p:cNvSpPr/>
          <p:nvPr/>
        </p:nvSpPr>
        <p:spPr>
          <a:xfrm>
            <a:off x="6063843" y="310184"/>
            <a:ext cx="2809954" cy="2457327"/>
          </a:xfrm>
          <a:prstGeom prst="rect">
            <a:avLst/>
          </a:prstGeom>
          <a:solidFill>
            <a:schemeClr val="bg2">
              <a:lumMod val="40000"/>
              <a:lumOff val="60000"/>
            </a:schemeClr>
          </a:solidFill>
          <a:ln w="190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45"/>
          </a:p>
        </p:txBody>
      </p:sp>
      <p:cxnSp>
        <p:nvCxnSpPr>
          <p:cNvPr id="112" name="Straight Connector 111">
            <a:extLst>
              <a:ext uri="{FF2B5EF4-FFF2-40B4-BE49-F238E27FC236}">
                <a16:creationId xmlns:a16="http://schemas.microsoft.com/office/drawing/2014/main" id="{A1872B36-ACF9-9AF3-91F7-468D182DB65F}"/>
              </a:ext>
            </a:extLst>
          </p:cNvPr>
          <p:cNvCxnSpPr>
            <a:cxnSpLocks/>
          </p:cNvCxnSpPr>
          <p:nvPr/>
        </p:nvCxnSpPr>
        <p:spPr>
          <a:xfrm flipV="1">
            <a:off x="4673514" y="1860793"/>
            <a:ext cx="3497" cy="1045866"/>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C4EDC49D-2B4F-1B6B-C0E3-625AB330450E}"/>
              </a:ext>
            </a:extLst>
          </p:cNvPr>
          <p:cNvCxnSpPr>
            <a:cxnSpLocks/>
          </p:cNvCxnSpPr>
          <p:nvPr/>
        </p:nvCxnSpPr>
        <p:spPr>
          <a:xfrm flipV="1">
            <a:off x="8085794" y="2896928"/>
            <a:ext cx="0" cy="154245"/>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C2D46D80-9482-CFC4-505F-F5CA67723F30}"/>
              </a:ext>
            </a:extLst>
          </p:cNvPr>
          <p:cNvCxnSpPr>
            <a:cxnSpLocks/>
          </p:cNvCxnSpPr>
          <p:nvPr/>
        </p:nvCxnSpPr>
        <p:spPr>
          <a:xfrm flipV="1">
            <a:off x="6377905" y="2900951"/>
            <a:ext cx="0" cy="154245"/>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97569B42-3F44-3F2D-9A1D-2D566E20D1A9}"/>
              </a:ext>
            </a:extLst>
          </p:cNvPr>
          <p:cNvCxnSpPr>
            <a:cxnSpLocks/>
          </p:cNvCxnSpPr>
          <p:nvPr/>
        </p:nvCxnSpPr>
        <p:spPr>
          <a:xfrm flipV="1">
            <a:off x="4673514" y="2906659"/>
            <a:ext cx="0" cy="154245"/>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4E6D3256-E51C-D04F-7549-151447594B6D}"/>
              </a:ext>
            </a:extLst>
          </p:cNvPr>
          <p:cNvCxnSpPr>
            <a:cxnSpLocks/>
          </p:cNvCxnSpPr>
          <p:nvPr/>
        </p:nvCxnSpPr>
        <p:spPr>
          <a:xfrm flipV="1">
            <a:off x="2969122" y="2906659"/>
            <a:ext cx="0" cy="154245"/>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2C95D976-76E3-8E4D-C7D1-0AE999D5D486}"/>
              </a:ext>
            </a:extLst>
          </p:cNvPr>
          <p:cNvCxnSpPr>
            <a:cxnSpLocks/>
          </p:cNvCxnSpPr>
          <p:nvPr/>
        </p:nvCxnSpPr>
        <p:spPr>
          <a:xfrm flipV="1">
            <a:off x="1310855" y="2916088"/>
            <a:ext cx="0" cy="154245"/>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35962246-9E0D-F365-0263-3539FF8F9842}"/>
              </a:ext>
            </a:extLst>
          </p:cNvPr>
          <p:cNvSpPr txBox="1">
            <a:spLocks/>
          </p:cNvSpPr>
          <p:nvPr/>
        </p:nvSpPr>
        <p:spPr>
          <a:xfrm>
            <a:off x="6170673" y="2203083"/>
            <a:ext cx="2585743" cy="232619"/>
          </a:xfrm>
          <a:prstGeom prst="rect">
            <a:avLst/>
          </a:prstGeom>
          <a:solidFill>
            <a:schemeClr val="accent1"/>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944" spc="0" dirty="0"/>
              <a:t>K</a:t>
            </a:r>
            <a:r>
              <a:rPr lang="en-US" sz="944" spc="0" dirty="0"/>
              <a:t>nowledge and Information support (KIS)</a:t>
            </a:r>
          </a:p>
        </p:txBody>
      </p:sp>
      <p:sp>
        <p:nvSpPr>
          <p:cNvPr id="6" name="Title 1">
            <a:extLst>
              <a:ext uri="{FF2B5EF4-FFF2-40B4-BE49-F238E27FC236}">
                <a16:creationId xmlns:a16="http://schemas.microsoft.com/office/drawing/2014/main" id="{BDCC22BD-4608-C7C8-FD1A-FD48CB01C0DC}"/>
              </a:ext>
            </a:extLst>
          </p:cNvPr>
          <p:cNvSpPr txBox="1">
            <a:spLocks/>
          </p:cNvSpPr>
          <p:nvPr/>
        </p:nvSpPr>
        <p:spPr>
          <a:xfrm>
            <a:off x="425867" y="3693293"/>
            <a:ext cx="1637395" cy="639042"/>
          </a:xfrm>
          <a:prstGeom prst="rect">
            <a:avLst/>
          </a:prstGeom>
          <a:solidFill>
            <a:schemeClr val="accent1">
              <a:lumMod val="40000"/>
              <a:lumOff val="60000"/>
            </a:schemeClr>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pPr marL="583313" lvl="1"/>
            <a:r>
              <a:rPr lang="es-ES" sz="772" dirty="0">
                <a:solidFill>
                  <a:schemeClr val="tx2"/>
                </a:solidFill>
              </a:rPr>
              <a:t>M. BRA</a:t>
            </a:r>
          </a:p>
          <a:p>
            <a:pPr marL="583313" lvl="1"/>
            <a:r>
              <a:rPr lang="es-ES" sz="772" dirty="0">
                <a:solidFill>
                  <a:schemeClr val="tx2"/>
                </a:solidFill>
              </a:rPr>
              <a:t>E. FINK</a:t>
            </a:r>
          </a:p>
          <a:p>
            <a:pPr marL="583313" lvl="1"/>
            <a:r>
              <a:rPr lang="es-ES" altLang="en-US" sz="772" dirty="0">
                <a:solidFill>
                  <a:schemeClr val="tx2"/>
                </a:solidFill>
              </a:rPr>
              <a:t>C. BARTOS</a:t>
            </a:r>
          </a:p>
          <a:p>
            <a:pPr marL="583313" lvl="1"/>
            <a:r>
              <a:rPr lang="es-ES" altLang="en-US" sz="772" dirty="0">
                <a:solidFill>
                  <a:schemeClr val="tx2"/>
                </a:solidFill>
              </a:rPr>
              <a:t>A. GONZÁLEZ</a:t>
            </a:r>
            <a:endParaRPr lang="en-US" sz="772" dirty="0">
              <a:solidFill>
                <a:schemeClr val="tx2"/>
              </a:solidFill>
            </a:endParaRPr>
          </a:p>
        </p:txBody>
      </p:sp>
      <p:sp>
        <p:nvSpPr>
          <p:cNvPr id="8" name="Rectangle 7">
            <a:extLst>
              <a:ext uri="{FF2B5EF4-FFF2-40B4-BE49-F238E27FC236}">
                <a16:creationId xmlns:a16="http://schemas.microsoft.com/office/drawing/2014/main" id="{2C0080A4-1B53-DABB-DC22-65A69006F931}"/>
              </a:ext>
            </a:extLst>
          </p:cNvPr>
          <p:cNvSpPr/>
          <p:nvPr/>
        </p:nvSpPr>
        <p:spPr>
          <a:xfrm>
            <a:off x="634108" y="3241988"/>
            <a:ext cx="1230197" cy="481913"/>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901" b="1" dirty="0">
                <a:solidFill>
                  <a:schemeClr val="tx2"/>
                </a:solidFill>
              </a:rPr>
              <a:t>G. HUMPHREYS</a:t>
            </a:r>
          </a:p>
          <a:p>
            <a:pPr marL="545" algn="ctr"/>
            <a:r>
              <a:rPr lang="es-ES" sz="901" dirty="0">
                <a:solidFill>
                  <a:schemeClr val="tx2"/>
                </a:solidFill>
              </a:rPr>
              <a:t>Chairperson</a:t>
            </a:r>
            <a:endParaRPr lang="en-GB" sz="901" dirty="0">
              <a:solidFill>
                <a:srgbClr val="FF0000"/>
              </a:solidFill>
            </a:endParaRPr>
          </a:p>
        </p:txBody>
      </p:sp>
      <p:sp>
        <p:nvSpPr>
          <p:cNvPr id="9" name="Title 1">
            <a:extLst>
              <a:ext uri="{FF2B5EF4-FFF2-40B4-BE49-F238E27FC236}">
                <a16:creationId xmlns:a16="http://schemas.microsoft.com/office/drawing/2014/main" id="{3EFB49FD-F04E-D9F8-84E9-1841D38C1126}"/>
              </a:ext>
            </a:extLst>
          </p:cNvPr>
          <p:cNvSpPr txBox="1">
            <a:spLocks/>
          </p:cNvSpPr>
          <p:nvPr/>
        </p:nvSpPr>
        <p:spPr>
          <a:xfrm>
            <a:off x="3418258" y="431604"/>
            <a:ext cx="2414851" cy="360930"/>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1373" spc="0" dirty="0"/>
              <a:t>B</a:t>
            </a:r>
            <a:r>
              <a:rPr lang="en-US" sz="1373" spc="0" dirty="0"/>
              <a:t>oards of Appeal (BoA)</a:t>
            </a:r>
          </a:p>
        </p:txBody>
      </p:sp>
      <p:sp>
        <p:nvSpPr>
          <p:cNvPr id="10" name="Rectangle 9">
            <a:extLst>
              <a:ext uri="{FF2B5EF4-FFF2-40B4-BE49-F238E27FC236}">
                <a16:creationId xmlns:a16="http://schemas.microsoft.com/office/drawing/2014/main" id="{8FAE8A7B-842C-9909-0EAC-0A75CCEB4DF1}"/>
              </a:ext>
            </a:extLst>
          </p:cNvPr>
          <p:cNvSpPr/>
          <p:nvPr/>
        </p:nvSpPr>
        <p:spPr>
          <a:xfrm>
            <a:off x="3937606" y="833418"/>
            <a:ext cx="1410992" cy="353991"/>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1030" b="1" dirty="0">
                <a:solidFill>
                  <a:schemeClr val="tx2"/>
                </a:solidFill>
              </a:rPr>
              <a:t>S. STÜRMANN</a:t>
            </a:r>
          </a:p>
          <a:p>
            <a:pPr algn="ctr" defTabSz="381470">
              <a:spcBef>
                <a:spcPct val="0"/>
              </a:spcBef>
            </a:pPr>
            <a:r>
              <a:rPr lang="en-GB" sz="1030" dirty="0">
                <a:solidFill>
                  <a:schemeClr val="tx2"/>
                </a:solidFill>
              </a:rPr>
              <a:t>President</a:t>
            </a:r>
            <a:endParaRPr lang="en-GB" sz="1030" i="1" dirty="0">
              <a:solidFill>
                <a:schemeClr val="tx2"/>
              </a:solidFill>
            </a:endParaRPr>
          </a:p>
        </p:txBody>
      </p:sp>
      <p:sp>
        <p:nvSpPr>
          <p:cNvPr id="13" name="Title 1">
            <a:extLst>
              <a:ext uri="{FF2B5EF4-FFF2-40B4-BE49-F238E27FC236}">
                <a16:creationId xmlns:a16="http://schemas.microsoft.com/office/drawing/2014/main" id="{53797885-3CAE-D80B-3AFE-42B5F3B58D05}"/>
              </a:ext>
            </a:extLst>
          </p:cNvPr>
          <p:cNvSpPr txBox="1">
            <a:spLocks/>
          </p:cNvSpPr>
          <p:nvPr/>
        </p:nvSpPr>
        <p:spPr>
          <a:xfrm>
            <a:off x="2141041" y="3668405"/>
            <a:ext cx="1637395" cy="647157"/>
          </a:xfrm>
          <a:prstGeom prst="rect">
            <a:avLst/>
          </a:prstGeom>
          <a:solidFill>
            <a:schemeClr val="accent1">
              <a:lumMod val="40000"/>
              <a:lumOff val="60000"/>
            </a:schemeClr>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pPr lvl="1"/>
            <a:endParaRPr lang="en-US" sz="772" dirty="0">
              <a:solidFill>
                <a:schemeClr val="tx2"/>
              </a:solidFill>
            </a:endParaRPr>
          </a:p>
          <a:p>
            <a:pPr lvl="1"/>
            <a:r>
              <a:rPr lang="en-US" sz="772" dirty="0">
                <a:solidFill>
                  <a:schemeClr val="tx2"/>
                </a:solidFill>
              </a:rPr>
              <a:t>H. SALMI</a:t>
            </a:r>
            <a:endParaRPr lang="en-US" sz="772" dirty="0">
              <a:solidFill>
                <a:srgbClr val="FF0000"/>
              </a:solidFill>
            </a:endParaRPr>
          </a:p>
          <a:p>
            <a:pPr lvl="1"/>
            <a:r>
              <a:rPr lang="en-US" sz="772" dirty="0">
                <a:solidFill>
                  <a:schemeClr val="tx2"/>
                </a:solidFill>
              </a:rPr>
              <a:t>S. MARTIN</a:t>
            </a:r>
          </a:p>
          <a:p>
            <a:pPr lvl="1"/>
            <a:r>
              <a:rPr lang="en-US" sz="772" dirty="0">
                <a:solidFill>
                  <a:schemeClr val="tx2"/>
                </a:solidFill>
              </a:rPr>
              <a:t>K. GUZDEK</a:t>
            </a:r>
          </a:p>
          <a:p>
            <a:pPr lvl="1"/>
            <a:r>
              <a:rPr lang="en-US" sz="772" dirty="0">
                <a:solidFill>
                  <a:schemeClr val="tx2"/>
                </a:solidFill>
              </a:rPr>
              <a:t>A. SÖDER</a:t>
            </a:r>
            <a:endParaRPr lang="en-US" sz="772" dirty="0">
              <a:solidFill>
                <a:srgbClr val="FF0000"/>
              </a:solidFill>
            </a:endParaRPr>
          </a:p>
          <a:p>
            <a:endParaRPr lang="en-US" sz="687" b="0" spc="0" dirty="0">
              <a:solidFill>
                <a:schemeClr val="tx2"/>
              </a:solidFill>
            </a:endParaRPr>
          </a:p>
        </p:txBody>
      </p:sp>
      <p:sp>
        <p:nvSpPr>
          <p:cNvPr id="15" name="Rectangle 14">
            <a:extLst>
              <a:ext uri="{FF2B5EF4-FFF2-40B4-BE49-F238E27FC236}">
                <a16:creationId xmlns:a16="http://schemas.microsoft.com/office/drawing/2014/main" id="{D27024DA-6885-E9CA-0086-F056CF87D1AF}"/>
              </a:ext>
            </a:extLst>
          </p:cNvPr>
          <p:cNvSpPr/>
          <p:nvPr/>
        </p:nvSpPr>
        <p:spPr>
          <a:xfrm>
            <a:off x="2328443" y="3355922"/>
            <a:ext cx="1230197" cy="219800"/>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901" b="1" dirty="0">
                <a:solidFill>
                  <a:schemeClr val="tx2"/>
                </a:solidFill>
              </a:rPr>
              <a:t>C. NEGRO</a:t>
            </a:r>
          </a:p>
          <a:p>
            <a:pPr algn="ctr" defTabSz="381470">
              <a:spcBef>
                <a:spcPct val="0"/>
              </a:spcBef>
            </a:pPr>
            <a:r>
              <a:rPr lang="en-GB" sz="901" dirty="0">
                <a:solidFill>
                  <a:schemeClr val="tx2"/>
                </a:solidFill>
              </a:rPr>
              <a:t>Chairperson</a:t>
            </a:r>
            <a:endParaRPr lang="en-GB" sz="901" dirty="0">
              <a:solidFill>
                <a:srgbClr val="FF0000"/>
              </a:solidFill>
            </a:endParaRPr>
          </a:p>
        </p:txBody>
      </p:sp>
      <p:sp>
        <p:nvSpPr>
          <p:cNvPr id="19" name="Title 1">
            <a:extLst>
              <a:ext uri="{FF2B5EF4-FFF2-40B4-BE49-F238E27FC236}">
                <a16:creationId xmlns:a16="http://schemas.microsoft.com/office/drawing/2014/main" id="{7E86C883-56ED-CDAE-8ED9-FB2A4A19EF52}"/>
              </a:ext>
            </a:extLst>
          </p:cNvPr>
          <p:cNvSpPr txBox="1">
            <a:spLocks/>
          </p:cNvSpPr>
          <p:nvPr/>
        </p:nvSpPr>
        <p:spPr>
          <a:xfrm>
            <a:off x="6170672" y="1721320"/>
            <a:ext cx="2597327" cy="198347"/>
          </a:xfrm>
          <a:prstGeom prst="rect">
            <a:avLst/>
          </a:prstGeom>
          <a:solidFill>
            <a:schemeClr val="accent1"/>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944" spc="0" dirty="0"/>
              <a:t>L</a:t>
            </a:r>
            <a:r>
              <a:rPr lang="en-US" sz="944" spc="0" dirty="0"/>
              <a:t>itigation </a:t>
            </a:r>
          </a:p>
        </p:txBody>
      </p:sp>
      <p:sp>
        <p:nvSpPr>
          <p:cNvPr id="21" name="Rectangle 20">
            <a:extLst>
              <a:ext uri="{FF2B5EF4-FFF2-40B4-BE49-F238E27FC236}">
                <a16:creationId xmlns:a16="http://schemas.microsoft.com/office/drawing/2014/main" id="{0DC5B5BD-A1EC-D256-F109-974D5C50B7BA}"/>
              </a:ext>
            </a:extLst>
          </p:cNvPr>
          <p:cNvSpPr/>
          <p:nvPr/>
        </p:nvSpPr>
        <p:spPr>
          <a:xfrm>
            <a:off x="6532647" y="1403287"/>
            <a:ext cx="1821703" cy="292554"/>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772" b="1" dirty="0">
                <a:solidFill>
                  <a:schemeClr val="tx2"/>
                </a:solidFill>
              </a:rPr>
              <a:t>K. ZAJFERT </a:t>
            </a:r>
          </a:p>
          <a:p>
            <a:pPr algn="ctr" defTabSz="381470">
              <a:spcBef>
                <a:spcPct val="0"/>
              </a:spcBef>
            </a:pPr>
            <a:r>
              <a:rPr lang="en-GB" sz="772" dirty="0">
                <a:solidFill>
                  <a:schemeClr val="tx2"/>
                </a:solidFill>
              </a:rPr>
              <a:t>Head of Service, Registrar</a:t>
            </a:r>
          </a:p>
        </p:txBody>
      </p:sp>
      <p:sp>
        <p:nvSpPr>
          <p:cNvPr id="23" name="Rectangle 22">
            <a:extLst>
              <a:ext uri="{FF2B5EF4-FFF2-40B4-BE49-F238E27FC236}">
                <a16:creationId xmlns:a16="http://schemas.microsoft.com/office/drawing/2014/main" id="{CD3C8540-C4E8-723A-9EE7-C2F08CCC6721}"/>
              </a:ext>
            </a:extLst>
          </p:cNvPr>
          <p:cNvSpPr/>
          <p:nvPr/>
        </p:nvSpPr>
        <p:spPr>
          <a:xfrm>
            <a:off x="6872330" y="2446230"/>
            <a:ext cx="1230197" cy="292554"/>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772" b="1" dirty="0">
                <a:solidFill>
                  <a:schemeClr val="tx2"/>
                </a:solidFill>
              </a:rPr>
              <a:t>S. BESLIER</a:t>
            </a:r>
          </a:p>
          <a:p>
            <a:pPr algn="ctr" defTabSz="381470">
              <a:spcBef>
                <a:spcPct val="0"/>
              </a:spcBef>
            </a:pPr>
            <a:r>
              <a:rPr lang="en-GB" sz="772" dirty="0">
                <a:solidFill>
                  <a:schemeClr val="tx2"/>
                </a:solidFill>
              </a:rPr>
              <a:t>Head of Service</a:t>
            </a:r>
          </a:p>
        </p:txBody>
      </p:sp>
      <p:sp>
        <p:nvSpPr>
          <p:cNvPr id="26" name="Title 1">
            <a:extLst>
              <a:ext uri="{FF2B5EF4-FFF2-40B4-BE49-F238E27FC236}">
                <a16:creationId xmlns:a16="http://schemas.microsoft.com/office/drawing/2014/main" id="{77608BB6-1475-375C-76B3-9371E918EE81}"/>
              </a:ext>
            </a:extLst>
          </p:cNvPr>
          <p:cNvSpPr txBox="1">
            <a:spLocks/>
          </p:cNvSpPr>
          <p:nvPr/>
        </p:nvSpPr>
        <p:spPr>
          <a:xfrm>
            <a:off x="6159355" y="471371"/>
            <a:ext cx="2590375" cy="366193"/>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1201" spc="0" dirty="0"/>
              <a:t>BoA Operations Area (BAOA)</a:t>
            </a:r>
            <a:endParaRPr lang="en-US" sz="1201" spc="0" dirty="0"/>
          </a:p>
        </p:txBody>
      </p:sp>
      <p:sp>
        <p:nvSpPr>
          <p:cNvPr id="28" name="Rectangle 27">
            <a:extLst>
              <a:ext uri="{FF2B5EF4-FFF2-40B4-BE49-F238E27FC236}">
                <a16:creationId xmlns:a16="http://schemas.microsoft.com/office/drawing/2014/main" id="{BB920A4E-8C1A-B886-D7A5-87D540956A6A}"/>
              </a:ext>
            </a:extLst>
          </p:cNvPr>
          <p:cNvSpPr/>
          <p:nvPr/>
        </p:nvSpPr>
        <p:spPr>
          <a:xfrm>
            <a:off x="6828401" y="830963"/>
            <a:ext cx="1230197" cy="353991"/>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901" b="1" dirty="0">
                <a:solidFill>
                  <a:schemeClr val="tx2"/>
                </a:solidFill>
              </a:rPr>
              <a:t>N. VIGNERON</a:t>
            </a:r>
          </a:p>
          <a:p>
            <a:pPr algn="ctr" defTabSz="381470">
              <a:spcBef>
                <a:spcPct val="0"/>
              </a:spcBef>
            </a:pPr>
            <a:r>
              <a:rPr lang="en-GB" sz="901" dirty="0">
                <a:solidFill>
                  <a:schemeClr val="tx2"/>
                </a:solidFill>
              </a:rPr>
              <a:t>Director</a:t>
            </a:r>
          </a:p>
        </p:txBody>
      </p:sp>
      <p:sp>
        <p:nvSpPr>
          <p:cNvPr id="33" name="Title 1">
            <a:extLst>
              <a:ext uri="{FF2B5EF4-FFF2-40B4-BE49-F238E27FC236}">
                <a16:creationId xmlns:a16="http://schemas.microsoft.com/office/drawing/2014/main" id="{C741592C-6D3C-C5B7-BDF3-10464997E295}"/>
              </a:ext>
            </a:extLst>
          </p:cNvPr>
          <p:cNvSpPr txBox="1">
            <a:spLocks/>
          </p:cNvSpPr>
          <p:nvPr/>
        </p:nvSpPr>
        <p:spPr>
          <a:xfrm>
            <a:off x="3418258" y="1266439"/>
            <a:ext cx="2414851" cy="234737"/>
          </a:xfrm>
          <a:prstGeom prst="rect">
            <a:avLst/>
          </a:prstGeom>
          <a:solidFill>
            <a:schemeClr val="accent1"/>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944" spc="0" dirty="0"/>
              <a:t>B</a:t>
            </a:r>
            <a:r>
              <a:rPr lang="en-US" sz="944" spc="0" dirty="0"/>
              <a:t>oA Cabinet</a:t>
            </a:r>
          </a:p>
        </p:txBody>
      </p:sp>
      <p:sp>
        <p:nvSpPr>
          <p:cNvPr id="38" name="Title 1">
            <a:extLst>
              <a:ext uri="{FF2B5EF4-FFF2-40B4-BE49-F238E27FC236}">
                <a16:creationId xmlns:a16="http://schemas.microsoft.com/office/drawing/2014/main" id="{D85AC986-D67F-6EC6-4058-7ED8285771AD}"/>
              </a:ext>
            </a:extLst>
          </p:cNvPr>
          <p:cNvSpPr txBox="1">
            <a:spLocks/>
          </p:cNvSpPr>
          <p:nvPr/>
        </p:nvSpPr>
        <p:spPr>
          <a:xfrm>
            <a:off x="430028" y="3012479"/>
            <a:ext cx="1637396" cy="291887"/>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772" spc="0" dirty="0"/>
              <a:t>1st Board of Appeal (EUTM)</a:t>
            </a:r>
            <a:endParaRPr lang="en-US" sz="772" spc="0" dirty="0"/>
          </a:p>
        </p:txBody>
      </p:sp>
      <p:sp>
        <p:nvSpPr>
          <p:cNvPr id="45" name="Title 1">
            <a:extLst>
              <a:ext uri="{FF2B5EF4-FFF2-40B4-BE49-F238E27FC236}">
                <a16:creationId xmlns:a16="http://schemas.microsoft.com/office/drawing/2014/main" id="{27D57B04-AB72-9AFE-07B8-7DD309078222}"/>
              </a:ext>
            </a:extLst>
          </p:cNvPr>
          <p:cNvSpPr txBox="1">
            <a:spLocks/>
          </p:cNvSpPr>
          <p:nvPr/>
        </p:nvSpPr>
        <p:spPr>
          <a:xfrm>
            <a:off x="3856216" y="3663983"/>
            <a:ext cx="1637395" cy="1002503"/>
          </a:xfrm>
          <a:prstGeom prst="rect">
            <a:avLst/>
          </a:prstGeom>
          <a:solidFill>
            <a:schemeClr val="accent1">
              <a:lumMod val="40000"/>
              <a:lumOff val="60000"/>
            </a:schemeClr>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pPr lvl="1"/>
            <a:endParaRPr lang="en-US" sz="772" dirty="0">
              <a:solidFill>
                <a:schemeClr val="tx2"/>
              </a:solidFill>
            </a:endParaRPr>
          </a:p>
          <a:p>
            <a:pPr lvl="1"/>
            <a:r>
              <a:rPr lang="en-US" sz="772" dirty="0">
                <a:solidFill>
                  <a:schemeClr val="tx2"/>
                </a:solidFill>
              </a:rPr>
              <a:t>M. BRA</a:t>
            </a:r>
          </a:p>
          <a:p>
            <a:pPr lvl="1"/>
            <a:r>
              <a:rPr lang="en-US" sz="772" dirty="0">
                <a:solidFill>
                  <a:schemeClr val="tx2"/>
                </a:solidFill>
              </a:rPr>
              <a:t>H. SALMI</a:t>
            </a:r>
          </a:p>
          <a:p>
            <a:pPr lvl="1"/>
            <a:r>
              <a:rPr lang="en-US" sz="772" dirty="0">
                <a:solidFill>
                  <a:schemeClr val="tx2"/>
                </a:solidFill>
              </a:rPr>
              <a:t>E. FINK</a:t>
            </a:r>
          </a:p>
          <a:p>
            <a:pPr lvl="1"/>
            <a:r>
              <a:rPr lang="en-US" sz="772" dirty="0">
                <a:solidFill>
                  <a:schemeClr val="tx2"/>
                </a:solidFill>
              </a:rPr>
              <a:t>C. BARTOS</a:t>
            </a:r>
          </a:p>
          <a:p>
            <a:pPr lvl="1"/>
            <a:r>
              <a:rPr lang="en-US" sz="772" dirty="0">
                <a:solidFill>
                  <a:schemeClr val="tx2"/>
                </a:solidFill>
              </a:rPr>
              <a:t>C. NEGRO</a:t>
            </a:r>
          </a:p>
          <a:p>
            <a:pPr lvl="1"/>
            <a:r>
              <a:rPr lang="en-US" sz="772" dirty="0">
                <a:solidFill>
                  <a:schemeClr val="tx2"/>
                </a:solidFill>
              </a:rPr>
              <a:t>S. RIZZO</a:t>
            </a:r>
          </a:p>
          <a:p>
            <a:pPr lvl="1"/>
            <a:r>
              <a:rPr lang="en-US" sz="772" dirty="0">
                <a:solidFill>
                  <a:schemeClr val="tx2"/>
                </a:solidFill>
              </a:rPr>
              <a:t>A. POHLMANN</a:t>
            </a:r>
          </a:p>
          <a:p>
            <a:pPr lvl="1"/>
            <a:r>
              <a:rPr lang="es-ES" altLang="en-US" sz="772" dirty="0">
                <a:solidFill>
                  <a:schemeClr val="tx2"/>
                </a:solidFill>
              </a:rPr>
              <a:t>A. GONZÁLEZ</a:t>
            </a:r>
            <a:endParaRPr lang="en-US" sz="772" dirty="0">
              <a:solidFill>
                <a:schemeClr val="tx2"/>
              </a:solidFill>
            </a:endParaRPr>
          </a:p>
          <a:p>
            <a:endParaRPr lang="en-US" sz="687" b="0" spc="0" dirty="0">
              <a:solidFill>
                <a:schemeClr val="tx2"/>
              </a:solidFill>
            </a:endParaRPr>
          </a:p>
        </p:txBody>
      </p:sp>
      <p:sp>
        <p:nvSpPr>
          <p:cNvPr id="48" name="Title 1">
            <a:extLst>
              <a:ext uri="{FF2B5EF4-FFF2-40B4-BE49-F238E27FC236}">
                <a16:creationId xmlns:a16="http://schemas.microsoft.com/office/drawing/2014/main" id="{0CCFBB35-D84C-C5EA-809B-B1EFC3C375D5}"/>
              </a:ext>
            </a:extLst>
          </p:cNvPr>
          <p:cNvSpPr txBox="1">
            <a:spLocks/>
          </p:cNvSpPr>
          <p:nvPr/>
        </p:nvSpPr>
        <p:spPr>
          <a:xfrm>
            <a:off x="5559208" y="3663984"/>
            <a:ext cx="1637395" cy="684452"/>
          </a:xfrm>
          <a:prstGeom prst="rect">
            <a:avLst/>
          </a:prstGeom>
          <a:solidFill>
            <a:schemeClr val="accent1">
              <a:lumMod val="40000"/>
              <a:lumOff val="60000"/>
            </a:schemeClr>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pPr lvl="1"/>
            <a:r>
              <a:rPr lang="en-US" sz="772" dirty="0">
                <a:solidFill>
                  <a:schemeClr val="tx2"/>
                </a:solidFill>
              </a:rPr>
              <a:t>J-K. GOVERS</a:t>
            </a:r>
          </a:p>
          <a:p>
            <a:pPr lvl="1"/>
            <a:r>
              <a:rPr lang="en-US" sz="772" dirty="0">
                <a:solidFill>
                  <a:schemeClr val="tx2"/>
                </a:solidFill>
              </a:rPr>
              <a:t>A. KRALIK</a:t>
            </a:r>
          </a:p>
          <a:p>
            <a:pPr lvl="1"/>
            <a:r>
              <a:rPr lang="en-US" sz="772" dirty="0">
                <a:solidFill>
                  <a:schemeClr val="tx2"/>
                </a:solidFill>
              </a:rPr>
              <a:t>J. JIMÉNEZ </a:t>
            </a:r>
          </a:p>
          <a:p>
            <a:pPr lvl="1"/>
            <a:r>
              <a:rPr lang="en-US" sz="772" dirty="0">
                <a:solidFill>
                  <a:schemeClr val="tx2"/>
                </a:solidFill>
              </a:rPr>
              <a:t>H. O’NEILL</a:t>
            </a:r>
          </a:p>
        </p:txBody>
      </p:sp>
      <p:sp>
        <p:nvSpPr>
          <p:cNvPr id="50" name="Rectangle 49">
            <a:extLst>
              <a:ext uri="{FF2B5EF4-FFF2-40B4-BE49-F238E27FC236}">
                <a16:creationId xmlns:a16="http://schemas.microsoft.com/office/drawing/2014/main" id="{841E11D1-0C0C-CC37-4E17-0F3630C0BD42}"/>
              </a:ext>
            </a:extLst>
          </p:cNvPr>
          <p:cNvSpPr/>
          <p:nvPr/>
        </p:nvSpPr>
        <p:spPr>
          <a:xfrm>
            <a:off x="5739016" y="3357772"/>
            <a:ext cx="1230197" cy="219800"/>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901" b="1" dirty="0">
                <a:solidFill>
                  <a:schemeClr val="tx2"/>
                </a:solidFill>
              </a:rPr>
              <a:t>N. KORJUS</a:t>
            </a:r>
          </a:p>
          <a:p>
            <a:pPr algn="ctr" defTabSz="381470">
              <a:spcBef>
                <a:spcPct val="0"/>
              </a:spcBef>
            </a:pPr>
            <a:r>
              <a:rPr lang="en-GB" sz="901" dirty="0">
                <a:solidFill>
                  <a:schemeClr val="tx2"/>
                </a:solidFill>
              </a:rPr>
              <a:t>Chairperson</a:t>
            </a:r>
          </a:p>
        </p:txBody>
      </p:sp>
      <p:sp>
        <p:nvSpPr>
          <p:cNvPr id="51" name="Title 1">
            <a:extLst>
              <a:ext uri="{FF2B5EF4-FFF2-40B4-BE49-F238E27FC236}">
                <a16:creationId xmlns:a16="http://schemas.microsoft.com/office/drawing/2014/main" id="{BA816300-A555-91D8-039B-4F4FDB04B1F3}"/>
              </a:ext>
            </a:extLst>
          </p:cNvPr>
          <p:cNvSpPr txBox="1">
            <a:spLocks/>
          </p:cNvSpPr>
          <p:nvPr/>
        </p:nvSpPr>
        <p:spPr>
          <a:xfrm>
            <a:off x="7256097" y="3668406"/>
            <a:ext cx="1637395" cy="682624"/>
          </a:xfrm>
          <a:prstGeom prst="rect">
            <a:avLst/>
          </a:prstGeom>
          <a:solidFill>
            <a:schemeClr val="accent1">
              <a:lumMod val="40000"/>
              <a:lumOff val="60000"/>
            </a:schemeClr>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pPr lvl="1"/>
            <a:r>
              <a:rPr lang="en-US" sz="772" dirty="0">
                <a:solidFill>
                  <a:schemeClr val="tx2"/>
                </a:solidFill>
              </a:rPr>
              <a:t>P. VON KAPFF</a:t>
            </a:r>
          </a:p>
          <a:p>
            <a:pPr lvl="1"/>
            <a:r>
              <a:rPr lang="en-US" sz="772" dirty="0">
                <a:solidFill>
                  <a:schemeClr val="tx2"/>
                </a:solidFill>
              </a:rPr>
              <a:t>A. POHLMANN </a:t>
            </a:r>
          </a:p>
          <a:p>
            <a:pPr lvl="1"/>
            <a:r>
              <a:rPr lang="en-US" sz="772" dirty="0">
                <a:solidFill>
                  <a:schemeClr val="tx2"/>
                </a:solidFill>
              </a:rPr>
              <a:t>R.  OCQUET</a:t>
            </a:r>
          </a:p>
          <a:p>
            <a:pPr lvl="1"/>
            <a:r>
              <a:rPr lang="en-US" sz="772" dirty="0">
                <a:solidFill>
                  <a:schemeClr val="tx2"/>
                </a:solidFill>
              </a:rPr>
              <a:t>S. RIZZO</a:t>
            </a:r>
          </a:p>
          <a:p>
            <a:endParaRPr lang="en-US" sz="687" b="0" spc="0" dirty="0">
              <a:solidFill>
                <a:schemeClr val="tx2"/>
              </a:solidFill>
            </a:endParaRPr>
          </a:p>
        </p:txBody>
      </p:sp>
      <p:sp>
        <p:nvSpPr>
          <p:cNvPr id="53" name="Rectangle 52">
            <a:extLst>
              <a:ext uri="{FF2B5EF4-FFF2-40B4-BE49-F238E27FC236}">
                <a16:creationId xmlns:a16="http://schemas.microsoft.com/office/drawing/2014/main" id="{E539405E-ED7C-B91D-8AC8-4C8E809741C4}"/>
              </a:ext>
            </a:extLst>
          </p:cNvPr>
          <p:cNvSpPr/>
          <p:nvPr/>
        </p:nvSpPr>
        <p:spPr>
          <a:xfrm>
            <a:off x="7443499" y="3355922"/>
            <a:ext cx="1230197" cy="219800"/>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901" b="1" dirty="0">
                <a:solidFill>
                  <a:schemeClr val="tx2"/>
                </a:solidFill>
              </a:rPr>
              <a:t>V. MELGAR</a:t>
            </a:r>
          </a:p>
          <a:p>
            <a:pPr algn="ctr" defTabSz="381470">
              <a:spcBef>
                <a:spcPct val="0"/>
              </a:spcBef>
            </a:pPr>
            <a:r>
              <a:rPr lang="en-GB" sz="901" dirty="0">
                <a:solidFill>
                  <a:schemeClr val="tx2"/>
                </a:solidFill>
              </a:rPr>
              <a:t>Chairperson</a:t>
            </a:r>
          </a:p>
        </p:txBody>
      </p:sp>
      <p:sp>
        <p:nvSpPr>
          <p:cNvPr id="56" name="Title 1">
            <a:extLst>
              <a:ext uri="{FF2B5EF4-FFF2-40B4-BE49-F238E27FC236}">
                <a16:creationId xmlns:a16="http://schemas.microsoft.com/office/drawing/2014/main" id="{11E2E941-8D41-CEA3-38CC-6E87C5C64815}"/>
              </a:ext>
            </a:extLst>
          </p:cNvPr>
          <p:cNvSpPr txBox="1">
            <a:spLocks/>
          </p:cNvSpPr>
          <p:nvPr/>
        </p:nvSpPr>
        <p:spPr>
          <a:xfrm>
            <a:off x="2134537" y="3020006"/>
            <a:ext cx="1637396" cy="291887"/>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772" spc="0" dirty="0"/>
              <a:t>2nd Board of Appeal (EUTM)</a:t>
            </a:r>
            <a:endParaRPr lang="en-US" sz="772" spc="0" dirty="0"/>
          </a:p>
        </p:txBody>
      </p:sp>
      <p:sp>
        <p:nvSpPr>
          <p:cNvPr id="57" name="Title 1">
            <a:extLst>
              <a:ext uri="{FF2B5EF4-FFF2-40B4-BE49-F238E27FC236}">
                <a16:creationId xmlns:a16="http://schemas.microsoft.com/office/drawing/2014/main" id="{6094E0E8-DF52-6947-AE69-8DE02714B2EB}"/>
              </a:ext>
            </a:extLst>
          </p:cNvPr>
          <p:cNvSpPr txBox="1">
            <a:spLocks/>
          </p:cNvSpPr>
          <p:nvPr/>
        </p:nvSpPr>
        <p:spPr>
          <a:xfrm>
            <a:off x="3835469" y="3012479"/>
            <a:ext cx="1637396" cy="291887"/>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772" spc="0" dirty="0"/>
              <a:t>3rd Board of Appeal (RCD)</a:t>
            </a:r>
            <a:endParaRPr lang="en-US" sz="772" spc="0" dirty="0"/>
          </a:p>
        </p:txBody>
      </p:sp>
      <p:sp>
        <p:nvSpPr>
          <p:cNvPr id="58" name="Title 1">
            <a:extLst>
              <a:ext uri="{FF2B5EF4-FFF2-40B4-BE49-F238E27FC236}">
                <a16:creationId xmlns:a16="http://schemas.microsoft.com/office/drawing/2014/main" id="{F3EF1A0E-7E9B-D8BB-D217-946D88E02C38}"/>
              </a:ext>
            </a:extLst>
          </p:cNvPr>
          <p:cNvSpPr txBox="1">
            <a:spLocks/>
          </p:cNvSpPr>
          <p:nvPr/>
        </p:nvSpPr>
        <p:spPr>
          <a:xfrm>
            <a:off x="5535415" y="3014367"/>
            <a:ext cx="1637396" cy="291887"/>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772" spc="0" dirty="0"/>
              <a:t>4th Board of Appeal (EUTM)</a:t>
            </a:r>
            <a:endParaRPr lang="en-US" sz="772" spc="0" dirty="0"/>
          </a:p>
        </p:txBody>
      </p:sp>
      <p:sp>
        <p:nvSpPr>
          <p:cNvPr id="59" name="Title 1">
            <a:extLst>
              <a:ext uri="{FF2B5EF4-FFF2-40B4-BE49-F238E27FC236}">
                <a16:creationId xmlns:a16="http://schemas.microsoft.com/office/drawing/2014/main" id="{EEB17E20-2FBD-E4CB-4568-32C136E4D40B}"/>
              </a:ext>
            </a:extLst>
          </p:cNvPr>
          <p:cNvSpPr txBox="1">
            <a:spLocks/>
          </p:cNvSpPr>
          <p:nvPr/>
        </p:nvSpPr>
        <p:spPr>
          <a:xfrm>
            <a:off x="7239899" y="3012479"/>
            <a:ext cx="1637396" cy="291887"/>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772" spc="0" dirty="0"/>
              <a:t>5th Board of Appeal (EUTM)</a:t>
            </a:r>
            <a:endParaRPr lang="en-US" sz="772" spc="0" dirty="0"/>
          </a:p>
        </p:txBody>
      </p:sp>
      <p:sp>
        <p:nvSpPr>
          <p:cNvPr id="61" name="Title 1">
            <a:extLst>
              <a:ext uri="{FF2B5EF4-FFF2-40B4-BE49-F238E27FC236}">
                <a16:creationId xmlns:a16="http://schemas.microsoft.com/office/drawing/2014/main" id="{4D57C1BB-6892-AFC9-C19C-65C07DEEA97C}"/>
              </a:ext>
            </a:extLst>
          </p:cNvPr>
          <p:cNvSpPr txBox="1">
            <a:spLocks/>
          </p:cNvSpPr>
          <p:nvPr/>
        </p:nvSpPr>
        <p:spPr>
          <a:xfrm>
            <a:off x="745250" y="1583364"/>
            <a:ext cx="2412663" cy="216346"/>
          </a:xfrm>
          <a:prstGeom prst="rect">
            <a:avLst/>
          </a:prstGeom>
          <a:solidFill>
            <a:schemeClr val="accent1"/>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944" spc="0" dirty="0"/>
              <a:t>Alternative </a:t>
            </a:r>
            <a:r>
              <a:rPr lang="en-US" sz="944" spc="0" dirty="0"/>
              <a:t>Dispute Resolution (ADR)</a:t>
            </a:r>
          </a:p>
        </p:txBody>
      </p:sp>
      <p:sp>
        <p:nvSpPr>
          <p:cNvPr id="62" name="Rectangle 61">
            <a:extLst>
              <a:ext uri="{FF2B5EF4-FFF2-40B4-BE49-F238E27FC236}">
                <a16:creationId xmlns:a16="http://schemas.microsoft.com/office/drawing/2014/main" id="{A2D56AB8-3DE0-AB4D-2D54-C182BD38157B}"/>
              </a:ext>
            </a:extLst>
          </p:cNvPr>
          <p:cNvSpPr/>
          <p:nvPr/>
        </p:nvSpPr>
        <p:spPr>
          <a:xfrm>
            <a:off x="1145522" y="1843504"/>
            <a:ext cx="1537396" cy="225267"/>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772" b="1" dirty="0">
                <a:solidFill>
                  <a:schemeClr val="tx2"/>
                </a:solidFill>
              </a:rPr>
              <a:t>J. SORIANO</a:t>
            </a:r>
          </a:p>
          <a:p>
            <a:pPr algn="ctr" defTabSz="381470">
              <a:spcBef>
                <a:spcPct val="0"/>
              </a:spcBef>
            </a:pPr>
            <a:r>
              <a:rPr lang="en-GB" sz="772" dirty="0">
                <a:solidFill>
                  <a:schemeClr val="tx2"/>
                </a:solidFill>
              </a:rPr>
              <a:t>Head of Service</a:t>
            </a:r>
          </a:p>
        </p:txBody>
      </p:sp>
      <p:sp>
        <p:nvSpPr>
          <p:cNvPr id="63" name="Title 1">
            <a:extLst>
              <a:ext uri="{FF2B5EF4-FFF2-40B4-BE49-F238E27FC236}">
                <a16:creationId xmlns:a16="http://schemas.microsoft.com/office/drawing/2014/main" id="{F096D4CD-3972-1026-00FC-346C65B31A84}"/>
              </a:ext>
            </a:extLst>
          </p:cNvPr>
          <p:cNvSpPr txBox="1">
            <a:spLocks/>
          </p:cNvSpPr>
          <p:nvPr/>
        </p:nvSpPr>
        <p:spPr>
          <a:xfrm>
            <a:off x="745250" y="850198"/>
            <a:ext cx="2414206" cy="391367"/>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1201" spc="0" dirty="0"/>
              <a:t>EUIPO Mediation Centre</a:t>
            </a:r>
            <a:endParaRPr lang="en-US" sz="1201" spc="0" dirty="0"/>
          </a:p>
        </p:txBody>
      </p:sp>
      <p:sp>
        <p:nvSpPr>
          <p:cNvPr id="64" name="Rectangle 63">
            <a:extLst>
              <a:ext uri="{FF2B5EF4-FFF2-40B4-BE49-F238E27FC236}">
                <a16:creationId xmlns:a16="http://schemas.microsoft.com/office/drawing/2014/main" id="{17C0F8EB-F81B-A049-1999-1CE53FA1AFCE}"/>
              </a:ext>
            </a:extLst>
          </p:cNvPr>
          <p:cNvSpPr/>
          <p:nvPr/>
        </p:nvSpPr>
        <p:spPr>
          <a:xfrm>
            <a:off x="1311286" y="1231264"/>
            <a:ext cx="1280590" cy="353991"/>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901" b="1" dirty="0">
                <a:solidFill>
                  <a:schemeClr val="tx2"/>
                </a:solidFill>
              </a:rPr>
              <a:t>K. KUHL</a:t>
            </a:r>
          </a:p>
          <a:p>
            <a:pPr algn="ctr" defTabSz="381470">
              <a:spcBef>
                <a:spcPct val="0"/>
              </a:spcBef>
            </a:pPr>
            <a:r>
              <a:rPr lang="en-GB" sz="901" dirty="0">
                <a:solidFill>
                  <a:schemeClr val="tx2"/>
                </a:solidFill>
              </a:rPr>
              <a:t>Director</a:t>
            </a:r>
          </a:p>
        </p:txBody>
      </p:sp>
      <p:cxnSp>
        <p:nvCxnSpPr>
          <p:cNvPr id="69" name="Straight Connector 68">
            <a:extLst>
              <a:ext uri="{FF2B5EF4-FFF2-40B4-BE49-F238E27FC236}">
                <a16:creationId xmlns:a16="http://schemas.microsoft.com/office/drawing/2014/main" id="{E762C79E-1446-7193-225F-83EAA49ADE05}"/>
              </a:ext>
            </a:extLst>
          </p:cNvPr>
          <p:cNvCxnSpPr>
            <a:cxnSpLocks/>
          </p:cNvCxnSpPr>
          <p:nvPr/>
        </p:nvCxnSpPr>
        <p:spPr>
          <a:xfrm flipV="1">
            <a:off x="1303692" y="2900952"/>
            <a:ext cx="6792150" cy="15137"/>
          </a:xfrm>
          <a:prstGeom prst="line">
            <a:avLst/>
          </a:prstGeom>
          <a:ln w="28575">
            <a:solidFill>
              <a:srgbClr val="013C7F"/>
            </a:solidFill>
          </a:ln>
          <a:effectLst/>
        </p:spPr>
        <p:style>
          <a:lnRef idx="2">
            <a:schemeClr val="accent1"/>
          </a:lnRef>
          <a:fillRef idx="0">
            <a:schemeClr val="accent1"/>
          </a:fillRef>
          <a:effectRef idx="1">
            <a:schemeClr val="accent1"/>
          </a:effectRef>
          <a:fontRef idx="minor">
            <a:schemeClr val="tx1"/>
          </a:fontRef>
        </p:style>
      </p:cxnSp>
      <p:sp>
        <p:nvSpPr>
          <p:cNvPr id="98" name="Title 1">
            <a:extLst>
              <a:ext uri="{FF2B5EF4-FFF2-40B4-BE49-F238E27FC236}">
                <a16:creationId xmlns:a16="http://schemas.microsoft.com/office/drawing/2014/main" id="{09D77F4C-0A80-602A-10E1-920DA5DE9452}"/>
              </a:ext>
            </a:extLst>
          </p:cNvPr>
          <p:cNvSpPr txBox="1">
            <a:spLocks/>
          </p:cNvSpPr>
          <p:nvPr/>
        </p:nvSpPr>
        <p:spPr>
          <a:xfrm>
            <a:off x="3418258" y="2257504"/>
            <a:ext cx="2414851" cy="257860"/>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944" spc="0" dirty="0"/>
              <a:t>Grand Board of Appeal </a:t>
            </a:r>
            <a:endParaRPr lang="en-US" sz="944" spc="0" dirty="0"/>
          </a:p>
        </p:txBody>
      </p:sp>
      <p:sp>
        <p:nvSpPr>
          <p:cNvPr id="100" name="Title 1">
            <a:extLst>
              <a:ext uri="{FF2B5EF4-FFF2-40B4-BE49-F238E27FC236}">
                <a16:creationId xmlns:a16="http://schemas.microsoft.com/office/drawing/2014/main" id="{1901E549-89BD-5FC3-D0C2-6469061065DA}"/>
              </a:ext>
            </a:extLst>
          </p:cNvPr>
          <p:cNvSpPr txBox="1">
            <a:spLocks/>
          </p:cNvSpPr>
          <p:nvPr/>
        </p:nvSpPr>
        <p:spPr>
          <a:xfrm>
            <a:off x="3418257" y="1860793"/>
            <a:ext cx="2414851" cy="261042"/>
          </a:xfrm>
          <a:prstGeom prst="rect">
            <a:avLst/>
          </a:prstGeom>
          <a:solidFill>
            <a:schemeClr val="tx2"/>
          </a:solidFill>
          <a:ln>
            <a:solidFill>
              <a:schemeClr val="accent1"/>
            </a:solid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944" spc="0" dirty="0"/>
              <a:t>Presidium </a:t>
            </a:r>
            <a:endParaRPr lang="en-US" sz="944" spc="0" dirty="0"/>
          </a:p>
        </p:txBody>
      </p:sp>
      <p:sp>
        <p:nvSpPr>
          <p:cNvPr id="102" name="Rectangle 101">
            <a:extLst>
              <a:ext uri="{FF2B5EF4-FFF2-40B4-BE49-F238E27FC236}">
                <a16:creationId xmlns:a16="http://schemas.microsoft.com/office/drawing/2014/main" id="{2E5FD6AA-4A3A-E1B7-F830-393B89982B27}"/>
              </a:ext>
            </a:extLst>
          </p:cNvPr>
          <p:cNvSpPr/>
          <p:nvPr/>
        </p:nvSpPr>
        <p:spPr>
          <a:xfrm>
            <a:off x="4165731" y="1523598"/>
            <a:ext cx="994601" cy="292554"/>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772" b="1" dirty="0">
                <a:solidFill>
                  <a:schemeClr val="tx2"/>
                </a:solidFill>
              </a:rPr>
              <a:t>A. KUSTUROVIC</a:t>
            </a:r>
          </a:p>
          <a:p>
            <a:pPr algn="ctr" defTabSz="381470">
              <a:spcBef>
                <a:spcPct val="0"/>
              </a:spcBef>
            </a:pPr>
            <a:r>
              <a:rPr lang="en-GB" sz="772" dirty="0">
                <a:solidFill>
                  <a:schemeClr val="tx2"/>
                </a:solidFill>
              </a:rPr>
              <a:t>Head of Cabinet</a:t>
            </a:r>
          </a:p>
        </p:txBody>
      </p:sp>
      <p:sp>
        <p:nvSpPr>
          <p:cNvPr id="103" name="Title 1">
            <a:extLst>
              <a:ext uri="{FF2B5EF4-FFF2-40B4-BE49-F238E27FC236}">
                <a16:creationId xmlns:a16="http://schemas.microsoft.com/office/drawing/2014/main" id="{8E03CC70-760E-CCDD-E1BE-4313AE1F0E27}"/>
              </a:ext>
            </a:extLst>
          </p:cNvPr>
          <p:cNvSpPr txBox="1">
            <a:spLocks/>
          </p:cNvSpPr>
          <p:nvPr/>
        </p:nvSpPr>
        <p:spPr>
          <a:xfrm>
            <a:off x="6152402" y="1183223"/>
            <a:ext cx="2590375" cy="204415"/>
          </a:xfrm>
          <a:prstGeom prst="rect">
            <a:avLst/>
          </a:prstGeom>
          <a:solidFill>
            <a:schemeClr val="accent1"/>
          </a:solidFill>
          <a:ln>
            <a:noFill/>
          </a:ln>
        </p:spPr>
        <p:txBody>
          <a:bodyPr vert="horz" lIns="78471" tIns="39235" rIns="78471" bIns="39235" rtlCol="0" anchor="ctr">
            <a:noAutofit/>
          </a:bodyPr>
          <a:lstStyle>
            <a:lvl1pPr algn="ctr" defTabSz="457200" rtl="0" eaLnBrk="1" latinLnBrk="0" hangingPunct="1">
              <a:spcBef>
                <a:spcPct val="0"/>
              </a:spcBef>
              <a:buNone/>
              <a:defRPr sz="1600" b="1" kern="1200" spc="-70" baseline="0">
                <a:solidFill>
                  <a:schemeClr val="bg1"/>
                </a:solidFill>
                <a:latin typeface="+mj-lt"/>
                <a:ea typeface="+mj-ea"/>
                <a:cs typeface="+mj-cs"/>
              </a:defRPr>
            </a:lvl1pPr>
          </a:lstStyle>
          <a:p>
            <a:r>
              <a:rPr lang="es-ES" sz="944" spc="0" dirty="0"/>
              <a:t>Registry </a:t>
            </a:r>
            <a:r>
              <a:rPr lang="en-US" sz="944" spc="0" dirty="0"/>
              <a:t> </a:t>
            </a:r>
          </a:p>
        </p:txBody>
      </p:sp>
      <p:sp>
        <p:nvSpPr>
          <p:cNvPr id="104" name="Rectangle 103">
            <a:extLst>
              <a:ext uri="{FF2B5EF4-FFF2-40B4-BE49-F238E27FC236}">
                <a16:creationId xmlns:a16="http://schemas.microsoft.com/office/drawing/2014/main" id="{0283F9F1-5F73-1FE8-9A7E-26E4CA0E11BD}"/>
              </a:ext>
            </a:extLst>
          </p:cNvPr>
          <p:cNvSpPr/>
          <p:nvPr/>
        </p:nvSpPr>
        <p:spPr>
          <a:xfrm>
            <a:off x="6857714" y="1919668"/>
            <a:ext cx="1230197" cy="292554"/>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772" b="1" dirty="0">
                <a:solidFill>
                  <a:schemeClr val="tx2"/>
                </a:solidFill>
              </a:rPr>
              <a:t>D. HANF</a:t>
            </a:r>
          </a:p>
          <a:p>
            <a:pPr algn="ctr" defTabSz="381470">
              <a:spcBef>
                <a:spcPct val="0"/>
              </a:spcBef>
            </a:pPr>
            <a:r>
              <a:rPr lang="en-GB" sz="772" dirty="0">
                <a:solidFill>
                  <a:schemeClr val="tx2"/>
                </a:solidFill>
              </a:rPr>
              <a:t>Head of Service</a:t>
            </a:r>
          </a:p>
        </p:txBody>
      </p:sp>
      <p:sp>
        <p:nvSpPr>
          <p:cNvPr id="107" name="Rectangle 106">
            <a:extLst>
              <a:ext uri="{FF2B5EF4-FFF2-40B4-BE49-F238E27FC236}">
                <a16:creationId xmlns:a16="http://schemas.microsoft.com/office/drawing/2014/main" id="{D05BB797-8B51-0A94-A59D-FCC4C686E400}"/>
              </a:ext>
            </a:extLst>
          </p:cNvPr>
          <p:cNvSpPr/>
          <p:nvPr/>
        </p:nvSpPr>
        <p:spPr>
          <a:xfrm>
            <a:off x="4028004" y="3354001"/>
            <a:ext cx="1230197" cy="219800"/>
          </a:xfrm>
          <a:prstGeom prst="rect">
            <a:avLst/>
          </a:prstGeom>
          <a:no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nchor="ctr"/>
          <a:lstStyle/>
          <a:p>
            <a:pPr algn="ctr" defTabSz="381470">
              <a:spcBef>
                <a:spcPct val="0"/>
              </a:spcBef>
            </a:pPr>
            <a:r>
              <a:rPr lang="en-GB" sz="901" b="1" dirty="0">
                <a:solidFill>
                  <a:schemeClr val="tx2"/>
                </a:solidFill>
              </a:rPr>
              <a:t>G. HUMPHREYS</a:t>
            </a:r>
          </a:p>
          <a:p>
            <a:pPr algn="ctr" defTabSz="381470">
              <a:spcBef>
                <a:spcPct val="0"/>
              </a:spcBef>
            </a:pPr>
            <a:r>
              <a:rPr lang="en-GB" sz="901" dirty="0">
                <a:solidFill>
                  <a:schemeClr val="tx2"/>
                </a:solidFill>
              </a:rPr>
              <a:t>Chairperson</a:t>
            </a:r>
          </a:p>
        </p:txBody>
      </p:sp>
    </p:spTree>
    <p:extLst>
      <p:ext uri="{BB962C8B-B14F-4D97-AF65-F5344CB8AC3E}">
        <p14:creationId xmlns:p14="http://schemas.microsoft.com/office/powerpoint/2010/main" val="3583362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6F663-F154-2C19-7471-07873AAE8184}"/>
              </a:ext>
            </a:extLst>
          </p:cNvPr>
          <p:cNvSpPr>
            <a:spLocks noGrp="1"/>
          </p:cNvSpPr>
          <p:nvPr>
            <p:ph type="title" idx="10"/>
          </p:nvPr>
        </p:nvSpPr>
        <p:spPr>
          <a:xfrm>
            <a:off x="651600" y="792000"/>
            <a:ext cx="8103428" cy="262800"/>
          </a:xfrm>
          <a:solidFill>
            <a:srgbClr val="024DA1"/>
          </a:solidFill>
          <a:ln>
            <a:noFill/>
          </a:ln>
        </p:spPr>
        <p:txBody>
          <a:bodyPr vert="horz" lIns="91440" tIns="45720" rIns="91440" bIns="45720" rtlCol="0" anchor="ctr">
            <a:noAutofit/>
          </a:bodyPr>
          <a:lstStyle/>
          <a:p>
            <a:pPr>
              <a:spcBef>
                <a:spcPts val="0"/>
              </a:spcBef>
              <a:buClr>
                <a:schemeClr val="lt1"/>
              </a:buClr>
              <a:buSzPts val="1800"/>
            </a:pPr>
            <a:r>
              <a:rPr lang="en-IE" dirty="0">
                <a:solidFill>
                  <a:srgbClr val="FFFFFF"/>
                </a:solidFill>
                <a:ea typeface="Open Sans" panose="020B0606030504020204" pitchFamily="34" charset="0"/>
                <a:cs typeface="Arial"/>
              </a:rPr>
              <a:t>EUTM and EU Design filings at EUIPO</a:t>
            </a:r>
            <a:endParaRPr lang="en-GB" dirty="0">
              <a:solidFill>
                <a:srgbClr val="FFFFFF"/>
              </a:solidFill>
              <a:ea typeface="Open Sans" panose="020B0606030504020204" pitchFamily="34" charset="0"/>
              <a:cs typeface="Arial"/>
            </a:endParaRPr>
          </a:p>
        </p:txBody>
      </p:sp>
      <p:sp>
        <p:nvSpPr>
          <p:cNvPr id="4" name="Rectangle 3">
            <a:extLst>
              <a:ext uri="{FF2B5EF4-FFF2-40B4-BE49-F238E27FC236}">
                <a16:creationId xmlns:a16="http://schemas.microsoft.com/office/drawing/2014/main" id="{31576245-5AD9-2E8C-E0E4-337840E2B071}"/>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sp>
        <p:nvSpPr>
          <p:cNvPr id="6" name="TextBox 5">
            <a:extLst>
              <a:ext uri="{FF2B5EF4-FFF2-40B4-BE49-F238E27FC236}">
                <a16:creationId xmlns:a16="http://schemas.microsoft.com/office/drawing/2014/main" id="{E32F2334-73C5-9A99-5B50-943D8B83CD27}"/>
              </a:ext>
            </a:extLst>
          </p:cNvPr>
          <p:cNvSpPr txBox="1"/>
          <p:nvPr/>
        </p:nvSpPr>
        <p:spPr>
          <a:xfrm>
            <a:off x="418503" y="4698166"/>
            <a:ext cx="6091153" cy="4385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solidFill>
                <a:latin typeface="Arial"/>
                <a:ea typeface="Arial"/>
                <a:cs typeface="Arial"/>
              </a:defRPr>
            </a:pPr>
            <a:endParaRPr kumimoji="0" lang="en-IE" sz="750" i="0" u="none" strike="noStrike" kern="1200" cap="none" spc="0" normalizeH="0" baseline="0" noProof="0" dirty="0">
              <a:ln>
                <a:noFill/>
              </a:ln>
              <a:solidFill>
                <a:schemeClr val="bg1">
                  <a:lumMod val="50000"/>
                </a:schemeClr>
              </a:solidFill>
              <a:effectLst/>
              <a:uLnTx/>
              <a:uFillTx/>
              <a:latin typeface="Arial"/>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solidFill>
                <a:latin typeface="Arial"/>
                <a:ea typeface="Arial"/>
                <a:cs typeface="Arial"/>
              </a:defRPr>
            </a:pPr>
            <a:r>
              <a:rPr kumimoji="0" lang="en-IE" sz="750" i="0" u="none" strike="noStrike" kern="1200" cap="none" spc="0" normalizeH="0" baseline="0" noProof="0" dirty="0">
                <a:ln>
                  <a:noFill/>
                </a:ln>
                <a:solidFill>
                  <a:schemeClr val="bg1">
                    <a:lumMod val="50000"/>
                  </a:schemeClr>
                </a:solidFill>
                <a:effectLst/>
                <a:uLnTx/>
                <a:uFillTx/>
                <a:latin typeface="Arial"/>
                <a:cs typeface="Arial"/>
              </a:rPr>
              <a:t>Source: </a:t>
            </a:r>
            <a:r>
              <a:rPr kumimoji="0" lang="en-US" sz="750" i="0" u="sng" strike="noStrike" kern="1200" cap="none" spc="0" normalizeH="0" baseline="0" noProof="0" dirty="0">
                <a:ln>
                  <a:noFill/>
                </a:ln>
                <a:solidFill>
                  <a:schemeClr val="bg1">
                    <a:lumMod val="50000"/>
                  </a:schemeClr>
                </a:solidFill>
                <a:effectLst/>
                <a:uLnTx/>
                <a:uFillTx/>
                <a:latin typeface="Arial"/>
                <a:cs typeface="Arial"/>
                <a:hlinkClick r:id="rId3">
                  <a:extLst>
                    <a:ext uri="{A12FA001-AC4F-418D-AE19-62706E023703}">
                      <ahyp:hlinkClr xmlns:ahyp="http://schemas.microsoft.com/office/drawing/2018/hyperlinkcolor" val="tx"/>
                    </a:ext>
                  </a:extLst>
                </a:hlinkClick>
              </a:rPr>
              <a:t>https://www.euipo.europa.eu/en/about-us/the-office/</a:t>
            </a:r>
            <a:r>
              <a:rPr lang="en-US" sz="750" dirty="0">
                <a:solidFill>
                  <a:schemeClr val="bg1">
                    <a:lumMod val="50000"/>
                  </a:schemeClr>
                </a:solidFill>
                <a:cs typeface="Arial"/>
                <a:hlinkClick r:id="rId3">
                  <a:extLst>
                    <a:ext uri="{A12FA001-AC4F-418D-AE19-62706E023703}">
                      <ahyp:hlinkClr xmlns:ahyp="http://schemas.microsoft.com/office/drawing/2018/hyperlinkcolor" val="tx"/>
                    </a:ext>
                  </a:extLst>
                </a:hlinkClick>
              </a:rPr>
              <a:t>what-we-do</a:t>
            </a:r>
            <a:r>
              <a:rPr kumimoji="0" lang="en-US" sz="750" i="0" u="sng" strike="noStrike" kern="1200" cap="none" spc="0" normalizeH="0" baseline="0" noProof="0" dirty="0">
                <a:ln>
                  <a:noFill/>
                </a:ln>
                <a:solidFill>
                  <a:schemeClr val="bg1">
                    <a:lumMod val="50000"/>
                  </a:schemeClr>
                </a:solidFill>
                <a:effectLst/>
                <a:uLnTx/>
                <a:uFillTx/>
                <a:latin typeface="Arial"/>
                <a:cs typeface="Arial"/>
                <a:hlinkClick r:id="rId3">
                  <a:extLst>
                    <a:ext uri="{A12FA001-AC4F-418D-AE19-62706E023703}">
                      <ahyp:hlinkClr xmlns:ahyp="http://schemas.microsoft.com/office/drawing/2018/hyperlinkcolor" val="tx"/>
                    </a:ext>
                  </a:extLst>
                </a:hlinkClick>
              </a:rPr>
              <a:t>/statistics</a:t>
            </a:r>
            <a:r>
              <a:rPr kumimoji="0" lang="en-US" sz="750" i="0" u="none" strike="noStrike" kern="1200" cap="none" spc="0" normalizeH="0" baseline="0" noProof="0" dirty="0">
                <a:ln>
                  <a:noFill/>
                </a:ln>
                <a:solidFill>
                  <a:schemeClr val="bg1">
                    <a:lumMod val="50000"/>
                  </a:schemeClr>
                </a:solidFill>
                <a:effectLst/>
                <a:uLnTx/>
                <a:uFillTx/>
                <a:latin typeface="Arial"/>
                <a:cs typeface="Arial"/>
              </a:rPr>
              <a:t> </a:t>
            </a:r>
          </a:p>
          <a:p>
            <a:pPr marL="0" marR="0" lvl="0" indent="0" algn="l" defTabSz="4572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solidFill>
                <a:latin typeface="Arial"/>
                <a:ea typeface="Arial"/>
                <a:cs typeface="Arial"/>
              </a:defRPr>
            </a:pPr>
            <a:r>
              <a:rPr kumimoji="0" lang="en-IE" sz="750" i="0" u="none" strike="noStrike" kern="1200" cap="none" spc="0" normalizeH="0" baseline="0" noProof="0" dirty="0">
                <a:ln>
                  <a:noFill/>
                </a:ln>
                <a:solidFill>
                  <a:schemeClr val="bg1">
                    <a:lumMod val="50000"/>
                  </a:schemeClr>
                </a:solidFill>
                <a:effectLst/>
                <a:uLnTx/>
                <a:uFillTx/>
                <a:latin typeface="Arial"/>
                <a:cs typeface="Arial"/>
              </a:rPr>
              <a:t> </a:t>
            </a:r>
          </a:p>
        </p:txBody>
      </p:sp>
      <p:graphicFrame>
        <p:nvGraphicFramePr>
          <p:cNvPr id="5" name="Chart 4">
            <a:extLst>
              <a:ext uri="{FF2B5EF4-FFF2-40B4-BE49-F238E27FC236}">
                <a16:creationId xmlns:a16="http://schemas.microsoft.com/office/drawing/2014/main" id="{190C4A46-357D-7C9D-1B66-C1CA6E728B29}"/>
              </a:ext>
            </a:extLst>
          </p:cNvPr>
          <p:cNvGraphicFramePr>
            <a:graphicFrameLocks/>
          </p:cNvGraphicFramePr>
          <p:nvPr/>
        </p:nvGraphicFramePr>
        <p:xfrm>
          <a:off x="4816800" y="1364636"/>
          <a:ext cx="3806914" cy="2840355"/>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a:extLst>
              <a:ext uri="{FF2B5EF4-FFF2-40B4-BE49-F238E27FC236}">
                <a16:creationId xmlns:a16="http://schemas.microsoft.com/office/drawing/2014/main" id="{67E4FFC9-ADF9-5293-0C12-DD6D4DED2C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1600" y="1217692"/>
            <a:ext cx="7858425" cy="2987299"/>
          </a:xfrm>
          <a:prstGeom prst="rect">
            <a:avLst/>
          </a:prstGeom>
        </p:spPr>
      </p:pic>
    </p:spTree>
    <p:extLst>
      <p:ext uri="{BB962C8B-B14F-4D97-AF65-F5344CB8AC3E}">
        <p14:creationId xmlns:p14="http://schemas.microsoft.com/office/powerpoint/2010/main" val="2192234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6F663-F154-2C19-7471-07873AAE8184}"/>
              </a:ext>
            </a:extLst>
          </p:cNvPr>
          <p:cNvSpPr>
            <a:spLocks noGrp="1"/>
          </p:cNvSpPr>
          <p:nvPr>
            <p:ph type="title" idx="10"/>
          </p:nvPr>
        </p:nvSpPr>
        <p:spPr>
          <a:solidFill>
            <a:srgbClr val="024DA1"/>
          </a:solidFill>
          <a:ln>
            <a:noFill/>
          </a:ln>
        </p:spPr>
        <p:txBody>
          <a:bodyPr vert="horz" lIns="91440" tIns="45720" rIns="91440" bIns="45720" rtlCol="0" anchor="ctr">
            <a:noAutofit/>
          </a:bodyPr>
          <a:lstStyle/>
          <a:p>
            <a:r>
              <a:rPr lang="en-US" spc="-71" dirty="0">
                <a:solidFill>
                  <a:srgbClr val="FFFFFF"/>
                </a:solidFill>
                <a:latin typeface="Arial"/>
                <a:ea typeface="Open Sans Light" panose="020B0306030504020204" pitchFamily="34" charset="0"/>
                <a:cs typeface="Arial"/>
                <a:sym typeface="Helvetica Neue UltraLight"/>
              </a:rPr>
              <a:t>EUTM and Design applications in 2025</a:t>
            </a:r>
          </a:p>
        </p:txBody>
      </p:sp>
      <p:sp>
        <p:nvSpPr>
          <p:cNvPr id="9" name="Rectangle 8">
            <a:extLst>
              <a:ext uri="{FF2B5EF4-FFF2-40B4-BE49-F238E27FC236}">
                <a16:creationId xmlns:a16="http://schemas.microsoft.com/office/drawing/2014/main" id="{021511FF-8FDB-6F25-FC8D-19C9335B78DA}"/>
              </a:ext>
            </a:extLst>
          </p:cNvPr>
          <p:cNvSpPr/>
          <p:nvPr/>
        </p:nvSpPr>
        <p:spPr>
          <a:xfrm>
            <a:off x="7136599" y="4813583"/>
            <a:ext cx="1588898" cy="207749"/>
          </a:xfrm>
          <a:prstGeom prst="rect">
            <a:avLst/>
          </a:prstGeom>
        </p:spPr>
        <p:txBody>
          <a:bodyPr wrap="none">
            <a:spAutoFit/>
          </a:bodyPr>
          <a:lstStyle/>
          <a:p>
            <a:pPr algn="r"/>
            <a:r>
              <a:rPr lang="en-IE" sz="750" dirty="0">
                <a:solidFill>
                  <a:schemeClr val="bg1">
                    <a:lumMod val="50000"/>
                  </a:schemeClr>
                </a:solidFill>
                <a:cs typeface="Arial"/>
              </a:rPr>
              <a:t>Data until end of December 2025</a:t>
            </a:r>
          </a:p>
        </p:txBody>
      </p:sp>
      <p:sp>
        <p:nvSpPr>
          <p:cNvPr id="3" name="TextBox 2">
            <a:extLst>
              <a:ext uri="{FF2B5EF4-FFF2-40B4-BE49-F238E27FC236}">
                <a16:creationId xmlns:a16="http://schemas.microsoft.com/office/drawing/2014/main" id="{1F8CCB9D-648E-70F3-BB08-18E12850F834}"/>
              </a:ext>
            </a:extLst>
          </p:cNvPr>
          <p:cNvSpPr txBox="1"/>
          <p:nvPr/>
        </p:nvSpPr>
        <p:spPr>
          <a:xfrm>
            <a:off x="418503" y="4698166"/>
            <a:ext cx="6091153" cy="43858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solidFill>
                <a:latin typeface="Arial"/>
                <a:ea typeface="Arial"/>
                <a:cs typeface="Arial"/>
              </a:defRPr>
            </a:pPr>
            <a:endParaRPr kumimoji="0" lang="en-IE" sz="750" i="0" u="none" strike="noStrike" kern="1200" cap="none" spc="0" normalizeH="0" baseline="0" noProof="0" dirty="0">
              <a:ln>
                <a:noFill/>
              </a:ln>
              <a:solidFill>
                <a:schemeClr val="bg1">
                  <a:lumMod val="50000"/>
                </a:schemeClr>
              </a:solidFill>
              <a:effectLst/>
              <a:uLnTx/>
              <a:uFillTx/>
              <a:latin typeface="Arial"/>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solidFill>
                <a:latin typeface="Arial"/>
                <a:ea typeface="Arial"/>
                <a:cs typeface="Arial"/>
              </a:defRPr>
            </a:pPr>
            <a:r>
              <a:rPr kumimoji="0" lang="en-IE" sz="750" i="0" u="none" strike="noStrike" kern="1200" cap="none" spc="0" normalizeH="0" baseline="0" noProof="0" dirty="0">
                <a:ln>
                  <a:noFill/>
                </a:ln>
                <a:solidFill>
                  <a:schemeClr val="bg1">
                    <a:lumMod val="50000"/>
                  </a:schemeClr>
                </a:solidFill>
                <a:effectLst/>
                <a:uLnTx/>
                <a:uFillTx/>
                <a:latin typeface="Arial"/>
                <a:cs typeface="Arial"/>
              </a:rPr>
              <a:t>Source: </a:t>
            </a:r>
            <a:r>
              <a:rPr kumimoji="0" lang="en-US" sz="750" i="0" u="sng" strike="noStrike" kern="1200" cap="none" spc="0" normalizeH="0" baseline="0" noProof="0" dirty="0">
                <a:ln>
                  <a:noFill/>
                </a:ln>
                <a:solidFill>
                  <a:schemeClr val="bg1">
                    <a:lumMod val="50000"/>
                  </a:schemeClr>
                </a:solidFill>
                <a:effectLst/>
                <a:uLnTx/>
                <a:uFillTx/>
                <a:latin typeface="Arial"/>
                <a:cs typeface="Arial"/>
                <a:hlinkClick r:id="rId3">
                  <a:extLst>
                    <a:ext uri="{A12FA001-AC4F-418D-AE19-62706E023703}">
                      <ahyp:hlinkClr xmlns:ahyp="http://schemas.microsoft.com/office/drawing/2018/hyperlinkcolor" val="tx"/>
                    </a:ext>
                  </a:extLst>
                </a:hlinkClick>
              </a:rPr>
              <a:t>https://www.euipo.europa.eu/en/about-us/the-office/</a:t>
            </a:r>
            <a:r>
              <a:rPr lang="en-US" sz="750" dirty="0">
                <a:solidFill>
                  <a:schemeClr val="bg1">
                    <a:lumMod val="50000"/>
                  </a:schemeClr>
                </a:solidFill>
                <a:cs typeface="Arial"/>
                <a:hlinkClick r:id="rId3">
                  <a:extLst>
                    <a:ext uri="{A12FA001-AC4F-418D-AE19-62706E023703}">
                      <ahyp:hlinkClr xmlns:ahyp="http://schemas.microsoft.com/office/drawing/2018/hyperlinkcolor" val="tx"/>
                    </a:ext>
                  </a:extLst>
                </a:hlinkClick>
              </a:rPr>
              <a:t>what-we-do</a:t>
            </a:r>
            <a:r>
              <a:rPr kumimoji="0" lang="en-US" sz="750" i="0" u="sng" strike="noStrike" kern="1200" cap="none" spc="0" normalizeH="0" baseline="0" noProof="0" dirty="0">
                <a:ln>
                  <a:noFill/>
                </a:ln>
                <a:solidFill>
                  <a:schemeClr val="bg1">
                    <a:lumMod val="50000"/>
                  </a:schemeClr>
                </a:solidFill>
                <a:effectLst/>
                <a:uLnTx/>
                <a:uFillTx/>
                <a:latin typeface="Arial"/>
                <a:cs typeface="Arial"/>
                <a:hlinkClick r:id="rId3">
                  <a:extLst>
                    <a:ext uri="{A12FA001-AC4F-418D-AE19-62706E023703}">
                      <ahyp:hlinkClr xmlns:ahyp="http://schemas.microsoft.com/office/drawing/2018/hyperlinkcolor" val="tx"/>
                    </a:ext>
                  </a:extLst>
                </a:hlinkClick>
              </a:rPr>
              <a:t>/statistics</a:t>
            </a:r>
            <a:r>
              <a:rPr kumimoji="0" lang="en-US" sz="750" i="0" u="none" strike="noStrike" kern="1200" cap="none" spc="0" normalizeH="0" baseline="0" noProof="0" dirty="0">
                <a:ln>
                  <a:noFill/>
                </a:ln>
                <a:solidFill>
                  <a:schemeClr val="bg1">
                    <a:lumMod val="50000"/>
                  </a:schemeClr>
                </a:solidFill>
                <a:effectLst/>
                <a:uLnTx/>
                <a:uFillTx/>
                <a:latin typeface="Arial"/>
                <a:cs typeface="Arial"/>
              </a:rPr>
              <a:t> </a:t>
            </a:r>
          </a:p>
          <a:p>
            <a:pPr marL="0" marR="0" lvl="0" indent="0" algn="l" defTabSz="457200" rtl="0" eaLnBrk="1" fontAlgn="auto" latinLnBrk="0" hangingPunct="1">
              <a:lnSpc>
                <a:spcPct val="100000"/>
              </a:lnSpc>
              <a:spcBef>
                <a:spcPts val="0"/>
              </a:spcBef>
              <a:spcAft>
                <a:spcPts val="0"/>
              </a:spcAft>
              <a:buClrTx/>
              <a:buSzTx/>
              <a:buFontTx/>
              <a:buNone/>
              <a:tabLst/>
              <a:defRPr sz="1200" b="0" i="0" u="none" strike="noStrike" kern="1200" baseline="0">
                <a:solidFill>
                  <a:srgbClr val="000000"/>
                </a:solidFill>
                <a:latin typeface="Arial"/>
                <a:ea typeface="Arial"/>
                <a:cs typeface="Arial"/>
              </a:defRPr>
            </a:pPr>
            <a:r>
              <a:rPr kumimoji="0" lang="en-IE" sz="750" i="0" u="none" strike="noStrike" kern="1200" cap="none" spc="0" normalizeH="0" baseline="0" noProof="0" dirty="0">
                <a:ln>
                  <a:noFill/>
                </a:ln>
                <a:solidFill>
                  <a:schemeClr val="bg1">
                    <a:lumMod val="50000"/>
                  </a:schemeClr>
                </a:solidFill>
                <a:effectLst/>
                <a:uLnTx/>
                <a:uFillTx/>
                <a:latin typeface="Arial"/>
                <a:cs typeface="Arial"/>
              </a:rPr>
              <a:t> </a:t>
            </a:r>
          </a:p>
        </p:txBody>
      </p:sp>
      <p:pic>
        <p:nvPicPr>
          <p:cNvPr id="7" name="Picture 6">
            <a:extLst>
              <a:ext uri="{FF2B5EF4-FFF2-40B4-BE49-F238E27FC236}">
                <a16:creationId xmlns:a16="http://schemas.microsoft.com/office/drawing/2014/main" id="{2262A1C7-D108-1909-BFD7-EB02DC49D7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629" y="1175890"/>
            <a:ext cx="8004742" cy="3286029"/>
          </a:xfrm>
          <a:prstGeom prst="rect">
            <a:avLst/>
          </a:prstGeom>
        </p:spPr>
      </p:pic>
    </p:spTree>
    <p:extLst>
      <p:ext uri="{BB962C8B-B14F-4D97-AF65-F5344CB8AC3E}">
        <p14:creationId xmlns:p14="http://schemas.microsoft.com/office/powerpoint/2010/main" val="785993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8B619-DE92-1F5F-9554-AEFE04E90039}"/>
              </a:ext>
            </a:extLst>
          </p:cNvPr>
          <p:cNvSpPr>
            <a:spLocks noGrp="1"/>
          </p:cNvSpPr>
          <p:nvPr>
            <p:ph type="title"/>
          </p:nvPr>
        </p:nvSpPr>
        <p:spPr/>
        <p:txBody>
          <a:bodyPr>
            <a:noAutofit/>
          </a:bodyPr>
          <a:lstStyle/>
          <a:p>
            <a:r>
              <a:rPr lang="en-IE" noProof="0" dirty="0"/>
              <a:t>1st Instance volumes 2025 &amp; 2026</a:t>
            </a:r>
          </a:p>
        </p:txBody>
      </p:sp>
      <p:sp>
        <p:nvSpPr>
          <p:cNvPr id="4" name="Rectangle 3">
            <a:extLst>
              <a:ext uri="{FF2B5EF4-FFF2-40B4-BE49-F238E27FC236}">
                <a16:creationId xmlns:a16="http://schemas.microsoft.com/office/drawing/2014/main" id="{B4249A66-E841-FC47-B9EC-28A983F2B374}"/>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pic>
        <p:nvPicPr>
          <p:cNvPr id="6" name="Picture 5">
            <a:extLst>
              <a:ext uri="{FF2B5EF4-FFF2-40B4-BE49-F238E27FC236}">
                <a16:creationId xmlns:a16="http://schemas.microsoft.com/office/drawing/2014/main" id="{EFCDDABE-6C09-034A-2FB1-B302068DD82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5802" y="1562602"/>
            <a:ext cx="4572396" cy="2743438"/>
          </a:xfrm>
          <a:prstGeom prst="rect">
            <a:avLst/>
          </a:prstGeom>
        </p:spPr>
      </p:pic>
    </p:spTree>
    <p:extLst>
      <p:ext uri="{BB962C8B-B14F-4D97-AF65-F5344CB8AC3E}">
        <p14:creationId xmlns:p14="http://schemas.microsoft.com/office/powerpoint/2010/main" val="2512955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B25C9D-95EF-D491-A739-2C0F0C8EDFD0}"/>
              </a:ext>
            </a:extLst>
          </p:cNvPr>
          <p:cNvSpPr>
            <a:spLocks noGrp="1"/>
          </p:cNvSpPr>
          <p:nvPr>
            <p:ph type="title"/>
          </p:nvPr>
        </p:nvSpPr>
        <p:spPr/>
        <p:txBody>
          <a:bodyPr>
            <a:noAutofit/>
          </a:bodyPr>
          <a:lstStyle/>
          <a:p>
            <a:r>
              <a:rPr lang="en-GB" dirty="0">
                <a:solidFill>
                  <a:srgbClr val="FFFFFF"/>
                </a:solidFill>
                <a:ea typeface="Open Sans" panose="020B0606030504020204" pitchFamily="34" charset="0"/>
                <a:cs typeface="Arial"/>
              </a:rPr>
              <a:t>Appeal Rate 1</a:t>
            </a:r>
            <a:r>
              <a:rPr lang="en-GB" baseline="30000" dirty="0">
                <a:solidFill>
                  <a:srgbClr val="FFFFFF"/>
                </a:solidFill>
                <a:ea typeface="Open Sans" panose="020B0606030504020204" pitchFamily="34" charset="0"/>
                <a:cs typeface="Arial"/>
              </a:rPr>
              <a:t>st</a:t>
            </a:r>
            <a:r>
              <a:rPr lang="en-GB" dirty="0">
                <a:solidFill>
                  <a:srgbClr val="FFFFFF"/>
                </a:solidFill>
                <a:ea typeface="Open Sans" panose="020B0606030504020204" pitchFamily="34" charset="0"/>
                <a:cs typeface="Arial"/>
              </a:rPr>
              <a:t> Instance </a:t>
            </a:r>
            <a:r>
              <a:rPr lang="en-IE" noProof="0" dirty="0"/>
              <a:t>decisions last years</a:t>
            </a:r>
          </a:p>
        </p:txBody>
      </p:sp>
      <p:sp>
        <p:nvSpPr>
          <p:cNvPr id="2" name="Rectangle 1">
            <a:extLst>
              <a:ext uri="{FF2B5EF4-FFF2-40B4-BE49-F238E27FC236}">
                <a16:creationId xmlns:a16="http://schemas.microsoft.com/office/drawing/2014/main" id="{8934D7B4-5FF6-6BEF-8BE6-37D3A5FDDD63}"/>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pic>
        <p:nvPicPr>
          <p:cNvPr id="5" name="Picture 4">
            <a:extLst>
              <a:ext uri="{FF2B5EF4-FFF2-40B4-BE49-F238E27FC236}">
                <a16:creationId xmlns:a16="http://schemas.microsoft.com/office/drawing/2014/main" id="{55239A78-A4FD-EE1E-3372-389EC92B99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2813" y="1365631"/>
            <a:ext cx="6718374" cy="2743438"/>
          </a:xfrm>
          <a:prstGeom prst="rect">
            <a:avLst/>
          </a:prstGeom>
        </p:spPr>
      </p:pic>
    </p:spTree>
    <p:extLst>
      <p:ext uri="{BB962C8B-B14F-4D97-AF65-F5344CB8AC3E}">
        <p14:creationId xmlns:p14="http://schemas.microsoft.com/office/powerpoint/2010/main" val="2715124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A1D8D-E88A-B430-0554-9E0F9DFA64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191012-C379-A84D-EF6D-3E1B8BC95345}"/>
              </a:ext>
            </a:extLst>
          </p:cNvPr>
          <p:cNvSpPr>
            <a:spLocks noGrp="1"/>
          </p:cNvSpPr>
          <p:nvPr>
            <p:ph type="title"/>
          </p:nvPr>
        </p:nvSpPr>
        <p:spPr/>
        <p:txBody>
          <a:bodyPr>
            <a:noAutofit/>
          </a:bodyPr>
          <a:lstStyle/>
          <a:p>
            <a:r>
              <a:rPr lang="en-IE" noProof="0"/>
              <a:t>Appeals filed in 2025</a:t>
            </a:r>
          </a:p>
        </p:txBody>
      </p:sp>
      <p:sp>
        <p:nvSpPr>
          <p:cNvPr id="25" name="Round Single Corner of Rectangle 37">
            <a:extLst>
              <a:ext uri="{FF2B5EF4-FFF2-40B4-BE49-F238E27FC236}">
                <a16:creationId xmlns:a16="http://schemas.microsoft.com/office/drawing/2014/main" id="{4EF186D7-23B4-555A-8A8C-FB414EE48887}"/>
              </a:ext>
            </a:extLst>
          </p:cNvPr>
          <p:cNvSpPr/>
          <p:nvPr/>
        </p:nvSpPr>
        <p:spPr>
          <a:xfrm flipV="1">
            <a:off x="649532" y="1388856"/>
            <a:ext cx="2298003" cy="1689699"/>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457189">
              <a:defRPr/>
            </a:pPr>
            <a:endParaRPr lang="en-IE">
              <a:solidFill>
                <a:srgbClr val="FFFFFF"/>
              </a:solidFill>
              <a:latin typeface="+mj-lt"/>
            </a:endParaRPr>
          </a:p>
        </p:txBody>
      </p:sp>
      <p:sp>
        <p:nvSpPr>
          <p:cNvPr id="26" name="TextBox 25">
            <a:extLst>
              <a:ext uri="{FF2B5EF4-FFF2-40B4-BE49-F238E27FC236}">
                <a16:creationId xmlns:a16="http://schemas.microsoft.com/office/drawing/2014/main" id="{99DF6C09-3994-0331-C2AA-BA55E8DBD95B}"/>
              </a:ext>
            </a:extLst>
          </p:cNvPr>
          <p:cNvSpPr txBox="1"/>
          <p:nvPr/>
        </p:nvSpPr>
        <p:spPr>
          <a:xfrm>
            <a:off x="705654" y="1488898"/>
            <a:ext cx="2241881" cy="2923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a:latin typeface="+mj-lt"/>
              </a:rPr>
              <a:t>Total: 2475</a:t>
            </a:r>
          </a:p>
        </p:txBody>
      </p:sp>
      <p:sp>
        <p:nvSpPr>
          <p:cNvPr id="27" name="TextBox 26">
            <a:extLst>
              <a:ext uri="{FF2B5EF4-FFF2-40B4-BE49-F238E27FC236}">
                <a16:creationId xmlns:a16="http://schemas.microsoft.com/office/drawing/2014/main" id="{CBAB0539-371B-E146-A83A-B8349055BBA2}"/>
              </a:ext>
            </a:extLst>
          </p:cNvPr>
          <p:cNvSpPr txBox="1"/>
          <p:nvPr/>
        </p:nvSpPr>
        <p:spPr>
          <a:xfrm>
            <a:off x="1074073" y="2091669"/>
            <a:ext cx="1072304"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IE">
                <a:latin typeface="+mj-lt"/>
              </a:rPr>
              <a:t>622  (25.1%)</a:t>
            </a:r>
          </a:p>
        </p:txBody>
      </p:sp>
      <p:sp>
        <p:nvSpPr>
          <p:cNvPr id="28" name="TextBox 27">
            <a:extLst>
              <a:ext uri="{FF2B5EF4-FFF2-40B4-BE49-F238E27FC236}">
                <a16:creationId xmlns:a16="http://schemas.microsoft.com/office/drawing/2014/main" id="{83EDC236-5635-3BDB-3384-B558ED7D9BAC}"/>
              </a:ext>
            </a:extLst>
          </p:cNvPr>
          <p:cNvSpPr txBox="1"/>
          <p:nvPr/>
        </p:nvSpPr>
        <p:spPr>
          <a:xfrm>
            <a:off x="1074074" y="2756747"/>
            <a:ext cx="1233010"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a:latin typeface="+mj-lt"/>
              </a:rPr>
              <a:t>1853 (74.9%)</a:t>
            </a:r>
          </a:p>
        </p:txBody>
      </p:sp>
      <p:sp>
        <p:nvSpPr>
          <p:cNvPr id="29" name="Title 1">
            <a:extLst>
              <a:ext uri="{FF2B5EF4-FFF2-40B4-BE49-F238E27FC236}">
                <a16:creationId xmlns:a16="http://schemas.microsoft.com/office/drawing/2014/main" id="{5C6C68BB-25DC-2089-4801-8482BF9CE3AC}"/>
              </a:ext>
            </a:extLst>
          </p:cNvPr>
          <p:cNvSpPr txBox="1">
            <a:spLocks/>
          </p:cNvSpPr>
          <p:nvPr/>
        </p:nvSpPr>
        <p:spPr>
          <a:xfrm>
            <a:off x="651618" y="1127070"/>
            <a:ext cx="1160688" cy="261786"/>
          </a:xfrm>
          <a:prstGeom prst="rect">
            <a:avLst/>
          </a:prstGeom>
          <a:solidFill>
            <a:schemeClr val="tx2"/>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defTabSz="457189">
              <a:defRPr/>
            </a:pPr>
            <a:r>
              <a:rPr lang="en-IE" sz="1400" b="0" dirty="0">
                <a:solidFill>
                  <a:srgbClr val="FFFFFF"/>
                </a:solidFill>
                <a:cs typeface="Arial" panose="020B0604020202020204" pitchFamily="34" charset="0"/>
              </a:rPr>
              <a:t>Appeals filed</a:t>
            </a:r>
            <a:endParaRPr lang="en-IE" sz="1400" b="0" dirty="0">
              <a:solidFill>
                <a:srgbClr val="FFFFFF"/>
              </a:solidFill>
            </a:endParaRPr>
          </a:p>
        </p:txBody>
      </p:sp>
      <p:sp>
        <p:nvSpPr>
          <p:cNvPr id="30" name="Text Box 14">
            <a:extLst>
              <a:ext uri="{FF2B5EF4-FFF2-40B4-BE49-F238E27FC236}">
                <a16:creationId xmlns:a16="http://schemas.microsoft.com/office/drawing/2014/main" id="{7B55685C-B831-4E22-9F7C-B72F01DE056E}"/>
              </a:ext>
            </a:extLst>
          </p:cNvPr>
          <p:cNvSpPr txBox="1"/>
          <p:nvPr/>
        </p:nvSpPr>
        <p:spPr>
          <a:xfrm>
            <a:off x="2072526" y="1369028"/>
            <a:ext cx="873806" cy="266065"/>
          </a:xfrm>
          <a:prstGeom prst="round2DiagRect">
            <a:avLst>
              <a:gd name="adj1" fmla="val 50000"/>
              <a:gd name="adj2" fmla="val 0"/>
            </a:avLst>
          </a:prstGeom>
          <a:solidFill>
            <a:schemeClr val="tx2">
              <a:lumMod val="75000"/>
            </a:schemeClr>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189">
              <a:spcAft>
                <a:spcPts val="800"/>
              </a:spcAft>
              <a:defRPr/>
            </a:pPr>
            <a:r>
              <a:rPr lang="en-IE" sz="1300" b="1" spc="-30" dirty="0">
                <a:solidFill>
                  <a:srgbClr val="FFFFFF"/>
                </a:solidFill>
                <a:latin typeface="+mj-lt"/>
                <a:ea typeface="Arial" panose="020B0604020202020204" pitchFamily="34" charset="0"/>
                <a:cs typeface="Arial" panose="020B0604020202020204" pitchFamily="34" charset="0"/>
              </a:rPr>
              <a:t>+ 4.6% </a:t>
            </a:r>
            <a:endParaRPr lang="en-IE" sz="1300" spc="-30" dirty="0">
              <a:solidFill>
                <a:srgbClr val="013978"/>
              </a:solidFill>
              <a:latin typeface="+mj-lt"/>
              <a:ea typeface="Arial" panose="020B0604020202020204" pitchFamily="34" charset="0"/>
              <a:cs typeface="Times New Roman (Body CS)"/>
            </a:endParaRPr>
          </a:p>
        </p:txBody>
      </p:sp>
      <p:sp>
        <p:nvSpPr>
          <p:cNvPr id="31" name="Title 1">
            <a:extLst>
              <a:ext uri="{FF2B5EF4-FFF2-40B4-BE49-F238E27FC236}">
                <a16:creationId xmlns:a16="http://schemas.microsoft.com/office/drawing/2014/main" id="{ABD0AA6E-BC24-B5C1-1340-D95F11A6B777}"/>
              </a:ext>
            </a:extLst>
          </p:cNvPr>
          <p:cNvSpPr txBox="1">
            <a:spLocks/>
          </p:cNvSpPr>
          <p:nvPr/>
        </p:nvSpPr>
        <p:spPr>
          <a:xfrm>
            <a:off x="1059090" y="1829883"/>
            <a:ext cx="1233011" cy="261786"/>
          </a:xfrm>
          <a:prstGeom prst="rect">
            <a:avLst/>
          </a:prstGeom>
          <a:solidFill>
            <a:schemeClr val="bg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a:solidFill>
                  <a:srgbClr val="FFFFFF"/>
                </a:solidFill>
                <a:cs typeface="Arial" panose="020B0604020202020204" pitchFamily="34" charset="0"/>
              </a:rPr>
              <a:t>EX PARTE </a:t>
            </a:r>
          </a:p>
        </p:txBody>
      </p:sp>
      <p:sp>
        <p:nvSpPr>
          <p:cNvPr id="32" name="Title 1">
            <a:extLst>
              <a:ext uri="{FF2B5EF4-FFF2-40B4-BE49-F238E27FC236}">
                <a16:creationId xmlns:a16="http://schemas.microsoft.com/office/drawing/2014/main" id="{FE69C7EB-17FC-8F04-FF86-3033AB6688CE}"/>
              </a:ext>
            </a:extLst>
          </p:cNvPr>
          <p:cNvSpPr txBox="1">
            <a:spLocks/>
          </p:cNvSpPr>
          <p:nvPr/>
        </p:nvSpPr>
        <p:spPr>
          <a:xfrm>
            <a:off x="1059090" y="2494961"/>
            <a:ext cx="1233010" cy="261786"/>
          </a:xfrm>
          <a:prstGeom prst="rect">
            <a:avLst/>
          </a:prstGeom>
          <a:solidFill>
            <a:schemeClr val="accent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a:solidFill>
                  <a:srgbClr val="FFFFFF"/>
                </a:solidFill>
                <a:cs typeface="Arial" panose="020B0604020202020204" pitchFamily="34" charset="0"/>
              </a:rPr>
              <a:t>INTER PARTES </a:t>
            </a:r>
          </a:p>
        </p:txBody>
      </p:sp>
      <p:sp>
        <p:nvSpPr>
          <p:cNvPr id="33" name="Round Single Corner of Rectangle 37">
            <a:extLst>
              <a:ext uri="{FF2B5EF4-FFF2-40B4-BE49-F238E27FC236}">
                <a16:creationId xmlns:a16="http://schemas.microsoft.com/office/drawing/2014/main" id="{041D886E-B2B7-E0CA-2FBA-F998B96D709F}"/>
              </a:ext>
            </a:extLst>
          </p:cNvPr>
          <p:cNvSpPr/>
          <p:nvPr/>
        </p:nvSpPr>
        <p:spPr>
          <a:xfrm flipV="1">
            <a:off x="637662" y="3497576"/>
            <a:ext cx="2125366" cy="294554"/>
          </a:xfrm>
          <a:prstGeom prst="round1Rect">
            <a:avLst>
              <a:gd name="adj" fmla="val 41744"/>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E">
              <a:latin typeface="+mj-lt"/>
            </a:endParaRPr>
          </a:p>
        </p:txBody>
      </p:sp>
      <p:sp>
        <p:nvSpPr>
          <p:cNvPr id="34" name="Round Single Corner of Rectangle 13">
            <a:extLst>
              <a:ext uri="{FF2B5EF4-FFF2-40B4-BE49-F238E27FC236}">
                <a16:creationId xmlns:a16="http://schemas.microsoft.com/office/drawing/2014/main" id="{8B844D89-FAED-5C0C-EB34-CE100DCEF032}"/>
              </a:ext>
            </a:extLst>
          </p:cNvPr>
          <p:cNvSpPr/>
          <p:nvPr/>
        </p:nvSpPr>
        <p:spPr>
          <a:xfrm>
            <a:off x="631198" y="3490742"/>
            <a:ext cx="2124000" cy="468000"/>
          </a:xfrm>
          <a:prstGeom prst="round1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IE" sz="1300">
                <a:solidFill>
                  <a:schemeClr val="tx2"/>
                </a:solidFill>
                <a:latin typeface="+mj-lt"/>
              </a:rPr>
              <a:t>Total</a:t>
            </a:r>
            <a:r>
              <a:rPr lang="en-IE" sz="1300" b="1">
                <a:solidFill>
                  <a:schemeClr val="tx2"/>
                </a:solidFill>
                <a:latin typeface="+mj-lt"/>
              </a:rPr>
              <a:t>: 2362</a:t>
            </a:r>
          </a:p>
        </p:txBody>
      </p:sp>
      <p:sp>
        <p:nvSpPr>
          <p:cNvPr id="35" name="Title 1">
            <a:extLst>
              <a:ext uri="{FF2B5EF4-FFF2-40B4-BE49-F238E27FC236}">
                <a16:creationId xmlns:a16="http://schemas.microsoft.com/office/drawing/2014/main" id="{13CD4F81-1AA2-61A1-C6AE-23ED3A5D0673}"/>
              </a:ext>
            </a:extLst>
          </p:cNvPr>
          <p:cNvSpPr txBox="1">
            <a:spLocks/>
          </p:cNvSpPr>
          <p:nvPr/>
        </p:nvSpPr>
        <p:spPr>
          <a:xfrm>
            <a:off x="631198" y="3228144"/>
            <a:ext cx="1543392" cy="261786"/>
          </a:xfrm>
          <a:prstGeom prst="rect">
            <a:avLst/>
          </a:prstGeom>
          <a:ln w="3175">
            <a:solidFill>
              <a:srgbClr val="FFFFFF"/>
            </a:solidFill>
          </a:ln>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r>
              <a:rPr lang="en-IE" sz="1400">
                <a:cs typeface="Arial" panose="020B0604020202020204" pitchFamily="34" charset="0"/>
              </a:rPr>
              <a:t>EUTM</a:t>
            </a:r>
            <a:endParaRPr lang="en-IE" sz="1400"/>
          </a:p>
        </p:txBody>
      </p:sp>
      <p:sp>
        <p:nvSpPr>
          <p:cNvPr id="36" name="Round Single Corner of Rectangle 37">
            <a:extLst>
              <a:ext uri="{FF2B5EF4-FFF2-40B4-BE49-F238E27FC236}">
                <a16:creationId xmlns:a16="http://schemas.microsoft.com/office/drawing/2014/main" id="{7F2F40D8-C273-5674-92A7-AA4F2F2CB2CE}"/>
              </a:ext>
            </a:extLst>
          </p:cNvPr>
          <p:cNvSpPr/>
          <p:nvPr/>
        </p:nvSpPr>
        <p:spPr>
          <a:xfrm flipV="1">
            <a:off x="614154" y="4297902"/>
            <a:ext cx="2125366" cy="330105"/>
          </a:xfrm>
          <a:prstGeom prst="round1Rect">
            <a:avLst>
              <a:gd name="adj" fmla="val 41744"/>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E">
              <a:latin typeface="+mj-lt"/>
            </a:endParaRPr>
          </a:p>
        </p:txBody>
      </p:sp>
      <p:sp>
        <p:nvSpPr>
          <p:cNvPr id="37" name="Round Single Corner of Rectangle 13">
            <a:extLst>
              <a:ext uri="{FF2B5EF4-FFF2-40B4-BE49-F238E27FC236}">
                <a16:creationId xmlns:a16="http://schemas.microsoft.com/office/drawing/2014/main" id="{825F87E8-87EA-9AB3-B898-FB3AAB8843EB}"/>
              </a:ext>
            </a:extLst>
          </p:cNvPr>
          <p:cNvSpPr/>
          <p:nvPr/>
        </p:nvSpPr>
        <p:spPr>
          <a:xfrm>
            <a:off x="631198" y="4299967"/>
            <a:ext cx="2124000" cy="468000"/>
          </a:xfrm>
          <a:prstGeom prst="round1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IE" sz="1300">
                <a:solidFill>
                  <a:schemeClr val="tx2"/>
                </a:solidFill>
                <a:latin typeface="+mj-lt"/>
              </a:rPr>
              <a:t>Total</a:t>
            </a:r>
            <a:r>
              <a:rPr lang="en-IE" sz="1300" b="1">
                <a:solidFill>
                  <a:schemeClr val="tx2"/>
                </a:solidFill>
                <a:latin typeface="+mj-lt"/>
              </a:rPr>
              <a:t>: 113</a:t>
            </a:r>
          </a:p>
        </p:txBody>
      </p:sp>
      <p:sp>
        <p:nvSpPr>
          <p:cNvPr id="38" name="Title 1">
            <a:extLst>
              <a:ext uri="{FF2B5EF4-FFF2-40B4-BE49-F238E27FC236}">
                <a16:creationId xmlns:a16="http://schemas.microsoft.com/office/drawing/2014/main" id="{C658E279-AF9F-92E8-5C54-66D01913D07E}"/>
              </a:ext>
            </a:extLst>
          </p:cNvPr>
          <p:cNvSpPr txBox="1">
            <a:spLocks/>
          </p:cNvSpPr>
          <p:nvPr/>
        </p:nvSpPr>
        <p:spPr>
          <a:xfrm>
            <a:off x="621867" y="4037369"/>
            <a:ext cx="1543392" cy="261786"/>
          </a:xfrm>
          <a:prstGeom prst="rect">
            <a:avLst/>
          </a:prstGeom>
          <a:ln w="3175">
            <a:solidFill>
              <a:srgbClr val="FFFFFF"/>
            </a:solidFill>
          </a:ln>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r>
              <a:rPr lang="en-IE" sz="1400">
                <a:cs typeface="Arial" panose="020B0604020202020204" pitchFamily="34" charset="0"/>
              </a:rPr>
              <a:t>EUD</a:t>
            </a:r>
            <a:endParaRPr lang="en-IE" sz="1400"/>
          </a:p>
        </p:txBody>
      </p:sp>
      <p:sp>
        <p:nvSpPr>
          <p:cNvPr id="6" name="Rectangle 5">
            <a:extLst>
              <a:ext uri="{FF2B5EF4-FFF2-40B4-BE49-F238E27FC236}">
                <a16:creationId xmlns:a16="http://schemas.microsoft.com/office/drawing/2014/main" id="{F8DAF28A-A1B5-419F-A983-85160914FEA7}"/>
              </a:ext>
            </a:extLst>
          </p:cNvPr>
          <p:cNvSpPr/>
          <p:nvPr/>
        </p:nvSpPr>
        <p:spPr>
          <a:xfrm>
            <a:off x="7136599" y="4813583"/>
            <a:ext cx="1588898" cy="207749"/>
          </a:xfrm>
          <a:prstGeom prst="rect">
            <a:avLst/>
          </a:prstGeom>
        </p:spPr>
        <p:txBody>
          <a:bodyPr wrap="none">
            <a:spAutoFit/>
          </a:bodyPr>
          <a:lstStyle/>
          <a:p>
            <a:pPr algn="r"/>
            <a:r>
              <a:rPr lang="en-IE" sz="750" dirty="0">
                <a:solidFill>
                  <a:schemeClr val="bg1">
                    <a:lumMod val="50000"/>
                  </a:schemeClr>
                </a:solidFill>
                <a:cs typeface="Arial"/>
              </a:rPr>
              <a:t>Data until end of December 2025</a:t>
            </a:r>
          </a:p>
        </p:txBody>
      </p:sp>
      <p:pic>
        <p:nvPicPr>
          <p:cNvPr id="4" name="Picture 3">
            <a:extLst>
              <a:ext uri="{FF2B5EF4-FFF2-40B4-BE49-F238E27FC236}">
                <a16:creationId xmlns:a16="http://schemas.microsoft.com/office/drawing/2014/main" id="{19350696-CAF0-17F3-513D-94B9CE8C593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06552" y="1289713"/>
            <a:ext cx="5529551" cy="3023878"/>
          </a:xfrm>
          <a:prstGeom prst="rect">
            <a:avLst/>
          </a:prstGeom>
        </p:spPr>
      </p:pic>
    </p:spTree>
    <p:extLst>
      <p:ext uri="{BB962C8B-B14F-4D97-AF65-F5344CB8AC3E}">
        <p14:creationId xmlns:p14="http://schemas.microsoft.com/office/powerpoint/2010/main" val="4161020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4FFFE-63E9-22B1-4292-E252EF8C6C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70F4C-CE8C-0C03-1D54-6FB90C23E59E}"/>
              </a:ext>
            </a:extLst>
          </p:cNvPr>
          <p:cNvSpPr>
            <a:spLocks noGrp="1"/>
          </p:cNvSpPr>
          <p:nvPr>
            <p:ph type="title"/>
          </p:nvPr>
        </p:nvSpPr>
        <p:spPr/>
        <p:txBody>
          <a:bodyPr>
            <a:noAutofit/>
          </a:bodyPr>
          <a:lstStyle/>
          <a:p>
            <a:r>
              <a:rPr lang="en-IE" noProof="0" dirty="0"/>
              <a:t>Appeals filed in </a:t>
            </a:r>
            <a:r>
              <a:rPr lang="en-IE" noProof="0"/>
              <a:t>2026</a:t>
            </a:r>
            <a:endParaRPr lang="en-IE" noProof="0" dirty="0"/>
          </a:p>
        </p:txBody>
      </p:sp>
      <p:sp>
        <p:nvSpPr>
          <p:cNvPr id="25" name="Round Single Corner of Rectangle 37">
            <a:extLst>
              <a:ext uri="{FF2B5EF4-FFF2-40B4-BE49-F238E27FC236}">
                <a16:creationId xmlns:a16="http://schemas.microsoft.com/office/drawing/2014/main" id="{D7F06CA1-259A-24E7-E501-D9C9FB32B3CE}"/>
              </a:ext>
            </a:extLst>
          </p:cNvPr>
          <p:cNvSpPr/>
          <p:nvPr/>
        </p:nvSpPr>
        <p:spPr>
          <a:xfrm flipV="1">
            <a:off x="649532" y="1388856"/>
            <a:ext cx="2298003" cy="1689699"/>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457189">
              <a:defRPr/>
            </a:pPr>
            <a:endParaRPr lang="en-IE" dirty="0">
              <a:solidFill>
                <a:srgbClr val="FFFFFF"/>
              </a:solidFill>
              <a:latin typeface="+mj-lt"/>
            </a:endParaRPr>
          </a:p>
        </p:txBody>
      </p:sp>
      <p:sp>
        <p:nvSpPr>
          <p:cNvPr id="26" name="TextBox 25">
            <a:extLst>
              <a:ext uri="{FF2B5EF4-FFF2-40B4-BE49-F238E27FC236}">
                <a16:creationId xmlns:a16="http://schemas.microsoft.com/office/drawing/2014/main" id="{1B55ACDF-49FB-ACCB-BDA0-AE52A6F5E93D}"/>
              </a:ext>
            </a:extLst>
          </p:cNvPr>
          <p:cNvSpPr txBox="1"/>
          <p:nvPr/>
        </p:nvSpPr>
        <p:spPr>
          <a:xfrm>
            <a:off x="705654" y="1488898"/>
            <a:ext cx="2241881" cy="2923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Total: 1698</a:t>
            </a:r>
          </a:p>
        </p:txBody>
      </p:sp>
      <p:sp>
        <p:nvSpPr>
          <p:cNvPr id="27" name="TextBox 26">
            <a:extLst>
              <a:ext uri="{FF2B5EF4-FFF2-40B4-BE49-F238E27FC236}">
                <a16:creationId xmlns:a16="http://schemas.microsoft.com/office/drawing/2014/main" id="{58B543C4-973C-7472-CAC8-46FDE3D94244}"/>
              </a:ext>
            </a:extLst>
          </p:cNvPr>
          <p:cNvSpPr txBox="1"/>
          <p:nvPr/>
        </p:nvSpPr>
        <p:spPr>
          <a:xfrm>
            <a:off x="1074073" y="2091669"/>
            <a:ext cx="1072304"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IE" dirty="0">
                <a:latin typeface="+mj-lt"/>
              </a:rPr>
              <a:t>424  (25%)</a:t>
            </a:r>
          </a:p>
        </p:txBody>
      </p:sp>
      <p:sp>
        <p:nvSpPr>
          <p:cNvPr id="28" name="TextBox 27">
            <a:extLst>
              <a:ext uri="{FF2B5EF4-FFF2-40B4-BE49-F238E27FC236}">
                <a16:creationId xmlns:a16="http://schemas.microsoft.com/office/drawing/2014/main" id="{21241AE7-E611-E678-9984-5CF4DE9BD4CE}"/>
              </a:ext>
            </a:extLst>
          </p:cNvPr>
          <p:cNvSpPr txBox="1"/>
          <p:nvPr/>
        </p:nvSpPr>
        <p:spPr>
          <a:xfrm>
            <a:off x="1074074" y="2756747"/>
            <a:ext cx="1233010"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1274 (75%)</a:t>
            </a:r>
          </a:p>
        </p:txBody>
      </p:sp>
      <p:sp>
        <p:nvSpPr>
          <p:cNvPr id="29" name="Title 1">
            <a:extLst>
              <a:ext uri="{FF2B5EF4-FFF2-40B4-BE49-F238E27FC236}">
                <a16:creationId xmlns:a16="http://schemas.microsoft.com/office/drawing/2014/main" id="{30228ACC-4CE1-9E74-56C1-E982AAF9E4B1}"/>
              </a:ext>
            </a:extLst>
          </p:cNvPr>
          <p:cNvSpPr txBox="1">
            <a:spLocks/>
          </p:cNvSpPr>
          <p:nvPr/>
        </p:nvSpPr>
        <p:spPr>
          <a:xfrm>
            <a:off x="651618" y="1127070"/>
            <a:ext cx="1160688" cy="261786"/>
          </a:xfrm>
          <a:prstGeom prst="rect">
            <a:avLst/>
          </a:prstGeom>
          <a:solidFill>
            <a:schemeClr val="tx2"/>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defTabSz="457189">
              <a:defRPr/>
            </a:pPr>
            <a:r>
              <a:rPr lang="en-IE" sz="1400" b="0" dirty="0">
                <a:solidFill>
                  <a:srgbClr val="FFFFFF"/>
                </a:solidFill>
                <a:cs typeface="Arial" panose="020B0604020202020204" pitchFamily="34" charset="0"/>
              </a:rPr>
              <a:t>Appeals filed</a:t>
            </a:r>
            <a:endParaRPr lang="en-IE" sz="1400" b="0" dirty="0">
              <a:solidFill>
                <a:srgbClr val="FFFFFF"/>
              </a:solidFill>
            </a:endParaRPr>
          </a:p>
        </p:txBody>
      </p:sp>
      <p:sp>
        <p:nvSpPr>
          <p:cNvPr id="30" name="Text Box 14">
            <a:extLst>
              <a:ext uri="{FF2B5EF4-FFF2-40B4-BE49-F238E27FC236}">
                <a16:creationId xmlns:a16="http://schemas.microsoft.com/office/drawing/2014/main" id="{FA64A3A2-E570-D600-C4A9-BDDD10B10BF7}"/>
              </a:ext>
            </a:extLst>
          </p:cNvPr>
          <p:cNvSpPr txBox="1"/>
          <p:nvPr/>
        </p:nvSpPr>
        <p:spPr>
          <a:xfrm>
            <a:off x="2044800" y="1369029"/>
            <a:ext cx="901532" cy="261786"/>
          </a:xfrm>
          <a:prstGeom prst="round2DiagRect">
            <a:avLst>
              <a:gd name="adj1" fmla="val 50000"/>
              <a:gd name="adj2" fmla="val 0"/>
            </a:avLst>
          </a:prstGeom>
          <a:solidFill>
            <a:schemeClr val="tx2">
              <a:lumMod val="75000"/>
            </a:schemeClr>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189">
              <a:spcAft>
                <a:spcPts val="800"/>
              </a:spcAft>
              <a:defRPr/>
            </a:pPr>
            <a:r>
              <a:rPr lang="en-IE" sz="1300" b="1" spc="-30" dirty="0">
                <a:solidFill>
                  <a:srgbClr val="FFFFFF"/>
                </a:solidFill>
                <a:latin typeface="+mj-lt"/>
                <a:ea typeface="Arial" panose="020B0604020202020204" pitchFamily="34" charset="0"/>
                <a:cs typeface="Arial" panose="020B0604020202020204" pitchFamily="34" charset="0"/>
              </a:rPr>
              <a:t>- 2.9% </a:t>
            </a:r>
            <a:endParaRPr lang="en-IE" sz="1300" spc="-30" dirty="0">
              <a:solidFill>
                <a:srgbClr val="013978"/>
              </a:solidFill>
              <a:latin typeface="+mj-lt"/>
              <a:ea typeface="Arial" panose="020B0604020202020204" pitchFamily="34" charset="0"/>
              <a:cs typeface="Times New Roman (Body CS)"/>
            </a:endParaRPr>
          </a:p>
        </p:txBody>
      </p:sp>
      <p:sp>
        <p:nvSpPr>
          <p:cNvPr id="31" name="Title 1">
            <a:extLst>
              <a:ext uri="{FF2B5EF4-FFF2-40B4-BE49-F238E27FC236}">
                <a16:creationId xmlns:a16="http://schemas.microsoft.com/office/drawing/2014/main" id="{EE219AF0-F8B8-7C95-081F-8D682B4C8935}"/>
              </a:ext>
            </a:extLst>
          </p:cNvPr>
          <p:cNvSpPr txBox="1">
            <a:spLocks/>
          </p:cNvSpPr>
          <p:nvPr/>
        </p:nvSpPr>
        <p:spPr>
          <a:xfrm>
            <a:off x="1059090" y="1829883"/>
            <a:ext cx="1233011" cy="261786"/>
          </a:xfrm>
          <a:prstGeom prst="rect">
            <a:avLst/>
          </a:prstGeom>
          <a:solidFill>
            <a:schemeClr val="bg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dirty="0">
                <a:solidFill>
                  <a:srgbClr val="FFFFFF"/>
                </a:solidFill>
                <a:cs typeface="Arial" panose="020B0604020202020204" pitchFamily="34" charset="0"/>
              </a:rPr>
              <a:t>EX PARTE </a:t>
            </a:r>
          </a:p>
        </p:txBody>
      </p:sp>
      <p:sp>
        <p:nvSpPr>
          <p:cNvPr id="32" name="Title 1">
            <a:extLst>
              <a:ext uri="{FF2B5EF4-FFF2-40B4-BE49-F238E27FC236}">
                <a16:creationId xmlns:a16="http://schemas.microsoft.com/office/drawing/2014/main" id="{D1D907D0-1931-2517-69FD-EFD83048577A}"/>
              </a:ext>
            </a:extLst>
          </p:cNvPr>
          <p:cNvSpPr txBox="1">
            <a:spLocks/>
          </p:cNvSpPr>
          <p:nvPr/>
        </p:nvSpPr>
        <p:spPr>
          <a:xfrm>
            <a:off x="1059090" y="2494961"/>
            <a:ext cx="1233010" cy="261786"/>
          </a:xfrm>
          <a:prstGeom prst="rect">
            <a:avLst/>
          </a:prstGeom>
          <a:solidFill>
            <a:schemeClr val="accent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dirty="0">
                <a:solidFill>
                  <a:srgbClr val="FFFFFF"/>
                </a:solidFill>
                <a:cs typeface="Arial" panose="020B0604020202020204" pitchFamily="34" charset="0"/>
              </a:rPr>
              <a:t>INTER PARTES </a:t>
            </a:r>
          </a:p>
        </p:txBody>
      </p:sp>
      <p:sp>
        <p:nvSpPr>
          <p:cNvPr id="33" name="Round Single Corner of Rectangle 37">
            <a:extLst>
              <a:ext uri="{FF2B5EF4-FFF2-40B4-BE49-F238E27FC236}">
                <a16:creationId xmlns:a16="http://schemas.microsoft.com/office/drawing/2014/main" id="{A2FA7982-53F6-9476-45AB-17C8A62BCDB4}"/>
              </a:ext>
            </a:extLst>
          </p:cNvPr>
          <p:cNvSpPr/>
          <p:nvPr/>
        </p:nvSpPr>
        <p:spPr>
          <a:xfrm flipV="1">
            <a:off x="637662" y="3497576"/>
            <a:ext cx="2125366" cy="294554"/>
          </a:xfrm>
          <a:prstGeom prst="round1Rect">
            <a:avLst>
              <a:gd name="adj" fmla="val 41744"/>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E" dirty="0">
              <a:latin typeface="+mj-lt"/>
            </a:endParaRPr>
          </a:p>
        </p:txBody>
      </p:sp>
      <p:sp>
        <p:nvSpPr>
          <p:cNvPr id="34" name="Round Single Corner of Rectangle 13">
            <a:extLst>
              <a:ext uri="{FF2B5EF4-FFF2-40B4-BE49-F238E27FC236}">
                <a16:creationId xmlns:a16="http://schemas.microsoft.com/office/drawing/2014/main" id="{1D86B4FA-1DDA-B401-2316-78E1FC57BC60}"/>
              </a:ext>
            </a:extLst>
          </p:cNvPr>
          <p:cNvSpPr/>
          <p:nvPr/>
        </p:nvSpPr>
        <p:spPr>
          <a:xfrm>
            <a:off x="631198" y="3490742"/>
            <a:ext cx="1998647" cy="301388"/>
          </a:xfrm>
          <a:prstGeom prst="round1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IE" sz="1300" dirty="0">
                <a:solidFill>
                  <a:schemeClr val="tx2"/>
                </a:solidFill>
                <a:latin typeface="+mj-lt"/>
              </a:rPr>
              <a:t>Total</a:t>
            </a:r>
            <a:r>
              <a:rPr lang="en-IE" sz="1300" b="1" dirty="0">
                <a:solidFill>
                  <a:schemeClr val="tx2"/>
                </a:solidFill>
                <a:latin typeface="+mj-lt"/>
              </a:rPr>
              <a:t>: 1617</a:t>
            </a:r>
          </a:p>
        </p:txBody>
      </p:sp>
      <p:sp>
        <p:nvSpPr>
          <p:cNvPr id="35" name="Title 1">
            <a:extLst>
              <a:ext uri="{FF2B5EF4-FFF2-40B4-BE49-F238E27FC236}">
                <a16:creationId xmlns:a16="http://schemas.microsoft.com/office/drawing/2014/main" id="{2959D147-4CC6-B4EA-B792-66B01A452942}"/>
              </a:ext>
            </a:extLst>
          </p:cNvPr>
          <p:cNvSpPr txBox="1">
            <a:spLocks/>
          </p:cNvSpPr>
          <p:nvPr/>
        </p:nvSpPr>
        <p:spPr>
          <a:xfrm>
            <a:off x="631198" y="3228144"/>
            <a:ext cx="1543392" cy="261786"/>
          </a:xfrm>
          <a:prstGeom prst="rect">
            <a:avLst/>
          </a:prstGeom>
          <a:ln w="3175">
            <a:solidFill>
              <a:srgbClr val="FFFFFF"/>
            </a:solidFill>
          </a:ln>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r>
              <a:rPr lang="en-IE" sz="1400" dirty="0">
                <a:cs typeface="Arial" panose="020B0604020202020204" pitchFamily="34" charset="0"/>
              </a:rPr>
              <a:t>EUTM</a:t>
            </a:r>
            <a:endParaRPr lang="en-IE" sz="1400" dirty="0"/>
          </a:p>
        </p:txBody>
      </p:sp>
      <p:sp>
        <p:nvSpPr>
          <p:cNvPr id="36" name="Round Single Corner of Rectangle 37">
            <a:extLst>
              <a:ext uri="{FF2B5EF4-FFF2-40B4-BE49-F238E27FC236}">
                <a16:creationId xmlns:a16="http://schemas.microsoft.com/office/drawing/2014/main" id="{BB0FACBD-66BE-C900-37DC-9CBDD0A368EC}"/>
              </a:ext>
            </a:extLst>
          </p:cNvPr>
          <p:cNvSpPr/>
          <p:nvPr/>
        </p:nvSpPr>
        <p:spPr>
          <a:xfrm flipV="1">
            <a:off x="614154" y="4297902"/>
            <a:ext cx="2125366" cy="330105"/>
          </a:xfrm>
          <a:prstGeom prst="round1Rect">
            <a:avLst>
              <a:gd name="adj" fmla="val 41744"/>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E" dirty="0">
              <a:latin typeface="+mj-lt"/>
            </a:endParaRPr>
          </a:p>
        </p:txBody>
      </p:sp>
      <p:sp>
        <p:nvSpPr>
          <p:cNvPr id="37" name="Round Single Corner of Rectangle 13">
            <a:extLst>
              <a:ext uri="{FF2B5EF4-FFF2-40B4-BE49-F238E27FC236}">
                <a16:creationId xmlns:a16="http://schemas.microsoft.com/office/drawing/2014/main" id="{EF0ABD30-B824-A194-780D-C94E0F5C86C3}"/>
              </a:ext>
            </a:extLst>
          </p:cNvPr>
          <p:cNvSpPr/>
          <p:nvPr/>
        </p:nvSpPr>
        <p:spPr>
          <a:xfrm>
            <a:off x="631198" y="4299967"/>
            <a:ext cx="1998647" cy="328040"/>
          </a:xfrm>
          <a:prstGeom prst="round1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IE" sz="1300" dirty="0">
                <a:solidFill>
                  <a:schemeClr val="tx2"/>
                </a:solidFill>
                <a:latin typeface="+mj-lt"/>
              </a:rPr>
              <a:t>Total</a:t>
            </a:r>
            <a:r>
              <a:rPr lang="en-IE" sz="1300" b="1" dirty="0">
                <a:solidFill>
                  <a:schemeClr val="tx2"/>
                </a:solidFill>
                <a:latin typeface="+mj-lt"/>
              </a:rPr>
              <a:t>: 81</a:t>
            </a:r>
          </a:p>
        </p:txBody>
      </p:sp>
      <p:sp>
        <p:nvSpPr>
          <p:cNvPr id="38" name="Title 1">
            <a:extLst>
              <a:ext uri="{FF2B5EF4-FFF2-40B4-BE49-F238E27FC236}">
                <a16:creationId xmlns:a16="http://schemas.microsoft.com/office/drawing/2014/main" id="{6260AAD3-AF07-D493-3DBE-89309715EBC3}"/>
              </a:ext>
            </a:extLst>
          </p:cNvPr>
          <p:cNvSpPr txBox="1">
            <a:spLocks/>
          </p:cNvSpPr>
          <p:nvPr/>
        </p:nvSpPr>
        <p:spPr>
          <a:xfrm>
            <a:off x="621867" y="4037369"/>
            <a:ext cx="1543392" cy="261786"/>
          </a:xfrm>
          <a:prstGeom prst="rect">
            <a:avLst/>
          </a:prstGeom>
          <a:ln w="3175">
            <a:solidFill>
              <a:srgbClr val="FFFFFF"/>
            </a:solidFill>
          </a:ln>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r>
              <a:rPr lang="en-IE" sz="1400" dirty="0">
                <a:cs typeface="Arial" panose="020B0604020202020204" pitchFamily="34" charset="0"/>
              </a:rPr>
              <a:t>EUD</a:t>
            </a:r>
            <a:endParaRPr lang="en-IE" sz="1400" dirty="0"/>
          </a:p>
        </p:txBody>
      </p:sp>
      <p:sp>
        <p:nvSpPr>
          <p:cNvPr id="7" name="Rectangle 6">
            <a:extLst>
              <a:ext uri="{FF2B5EF4-FFF2-40B4-BE49-F238E27FC236}">
                <a16:creationId xmlns:a16="http://schemas.microsoft.com/office/drawing/2014/main" id="{F98D5B4B-741A-9B95-444B-5DE28E0DF80B}"/>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pic>
        <p:nvPicPr>
          <p:cNvPr id="5" name="Picture 4">
            <a:extLst>
              <a:ext uri="{FF2B5EF4-FFF2-40B4-BE49-F238E27FC236}">
                <a16:creationId xmlns:a16="http://schemas.microsoft.com/office/drawing/2014/main" id="{C8B18221-E146-7BA5-0270-F85C709ED1B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82714" y="1388856"/>
            <a:ext cx="4523624" cy="2651990"/>
          </a:xfrm>
          <a:prstGeom prst="rect">
            <a:avLst/>
          </a:prstGeom>
        </p:spPr>
      </p:pic>
    </p:spTree>
    <p:extLst>
      <p:ext uri="{BB962C8B-B14F-4D97-AF65-F5344CB8AC3E}">
        <p14:creationId xmlns:p14="http://schemas.microsoft.com/office/powerpoint/2010/main" val="2945441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F2CF1-5BED-8DFC-853E-EB6C62BF7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0304E-E9D2-B4FD-C0F7-E1926615223F}"/>
              </a:ext>
            </a:extLst>
          </p:cNvPr>
          <p:cNvSpPr>
            <a:spLocks noGrp="1"/>
          </p:cNvSpPr>
          <p:nvPr>
            <p:ph type="title" idx="10"/>
          </p:nvPr>
        </p:nvSpPr>
        <p:spPr>
          <a:solidFill>
            <a:schemeClr val="tx2"/>
          </a:solidFill>
        </p:spPr>
        <p:txBody>
          <a:bodyPr/>
          <a:lstStyle/>
          <a:p>
            <a:r>
              <a:rPr lang="en-GB" b="1" noProof="0" dirty="0">
                <a:solidFill>
                  <a:srgbClr val="FFFFFF"/>
                </a:solidFill>
                <a:latin typeface="Arial"/>
                <a:ea typeface="Open Sans" panose="020B0606030504020204" pitchFamily="34" charset="0"/>
                <a:cs typeface="Arial"/>
              </a:rPr>
              <a:t>Evolution of appeal filings by Top 5 countries + Greece</a:t>
            </a:r>
          </a:p>
        </p:txBody>
      </p:sp>
      <p:sp>
        <p:nvSpPr>
          <p:cNvPr id="8" name="Rectangle 7">
            <a:extLst>
              <a:ext uri="{FF2B5EF4-FFF2-40B4-BE49-F238E27FC236}">
                <a16:creationId xmlns:a16="http://schemas.microsoft.com/office/drawing/2014/main" id="{E96F861D-3668-9032-DB84-6F72E97A8947}"/>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pic>
        <p:nvPicPr>
          <p:cNvPr id="7" name="Picture 6">
            <a:extLst>
              <a:ext uri="{FF2B5EF4-FFF2-40B4-BE49-F238E27FC236}">
                <a16:creationId xmlns:a16="http://schemas.microsoft.com/office/drawing/2014/main" id="{582B4637-A52F-7F5C-9858-124E01F611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5988" y="1292793"/>
            <a:ext cx="8212024" cy="3066554"/>
          </a:xfrm>
          <a:prstGeom prst="rect">
            <a:avLst/>
          </a:prstGeom>
        </p:spPr>
      </p:pic>
    </p:spTree>
    <p:extLst>
      <p:ext uri="{BB962C8B-B14F-4D97-AF65-F5344CB8AC3E}">
        <p14:creationId xmlns:p14="http://schemas.microsoft.com/office/powerpoint/2010/main" val="2044649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9D8F-6D68-2FCA-361D-773B776EFF04}"/>
              </a:ext>
            </a:extLst>
          </p:cNvPr>
          <p:cNvSpPr>
            <a:spLocks noGrp="1"/>
          </p:cNvSpPr>
          <p:nvPr>
            <p:ph type="title"/>
          </p:nvPr>
        </p:nvSpPr>
        <p:spPr/>
        <p:txBody>
          <a:bodyPr>
            <a:noAutofit/>
          </a:bodyPr>
          <a:lstStyle/>
          <a:p>
            <a:r>
              <a:rPr lang="en-IE" noProof="0" dirty="0"/>
              <a:t>Decisions notified in 2025</a:t>
            </a:r>
          </a:p>
        </p:txBody>
      </p:sp>
      <p:sp>
        <p:nvSpPr>
          <p:cNvPr id="6" name="Round Single Corner of Rectangle 37">
            <a:extLst>
              <a:ext uri="{FF2B5EF4-FFF2-40B4-BE49-F238E27FC236}">
                <a16:creationId xmlns:a16="http://schemas.microsoft.com/office/drawing/2014/main" id="{7EF18798-CE5C-7269-A1BE-61C107E61418}"/>
              </a:ext>
            </a:extLst>
          </p:cNvPr>
          <p:cNvSpPr/>
          <p:nvPr/>
        </p:nvSpPr>
        <p:spPr>
          <a:xfrm flipV="1">
            <a:off x="645120" y="1343943"/>
            <a:ext cx="2440356" cy="1689699"/>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457189">
              <a:defRPr/>
            </a:pPr>
            <a:endParaRPr lang="en-IE" dirty="0">
              <a:solidFill>
                <a:srgbClr val="FFFFFF"/>
              </a:solidFill>
              <a:latin typeface="+mj-lt"/>
            </a:endParaRPr>
          </a:p>
        </p:txBody>
      </p:sp>
      <p:sp>
        <p:nvSpPr>
          <p:cNvPr id="7" name="TextBox 6">
            <a:extLst>
              <a:ext uri="{FF2B5EF4-FFF2-40B4-BE49-F238E27FC236}">
                <a16:creationId xmlns:a16="http://schemas.microsoft.com/office/drawing/2014/main" id="{97CCA227-17E9-E042-B876-38CEA857564D}"/>
              </a:ext>
            </a:extLst>
          </p:cNvPr>
          <p:cNvSpPr txBox="1"/>
          <p:nvPr/>
        </p:nvSpPr>
        <p:spPr>
          <a:xfrm>
            <a:off x="701243" y="1443986"/>
            <a:ext cx="2241881" cy="2923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Total: 2517</a:t>
            </a:r>
          </a:p>
        </p:txBody>
      </p:sp>
      <p:sp>
        <p:nvSpPr>
          <p:cNvPr id="8" name="TextBox 7">
            <a:extLst>
              <a:ext uri="{FF2B5EF4-FFF2-40B4-BE49-F238E27FC236}">
                <a16:creationId xmlns:a16="http://schemas.microsoft.com/office/drawing/2014/main" id="{B01565A2-98B1-DFE4-E7B6-5ED47BF85FA7}"/>
              </a:ext>
            </a:extLst>
          </p:cNvPr>
          <p:cNvSpPr txBox="1"/>
          <p:nvPr/>
        </p:nvSpPr>
        <p:spPr>
          <a:xfrm>
            <a:off x="1069663" y="2046757"/>
            <a:ext cx="1072304"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IE" dirty="0">
                <a:latin typeface="+mj-lt"/>
              </a:rPr>
              <a:t>615  (24.4%)</a:t>
            </a:r>
          </a:p>
        </p:txBody>
      </p:sp>
      <p:sp>
        <p:nvSpPr>
          <p:cNvPr id="9" name="TextBox 8">
            <a:extLst>
              <a:ext uri="{FF2B5EF4-FFF2-40B4-BE49-F238E27FC236}">
                <a16:creationId xmlns:a16="http://schemas.microsoft.com/office/drawing/2014/main" id="{87BA9426-CA00-908E-50CC-4E0DA6E31797}"/>
              </a:ext>
            </a:extLst>
          </p:cNvPr>
          <p:cNvSpPr txBox="1"/>
          <p:nvPr/>
        </p:nvSpPr>
        <p:spPr>
          <a:xfrm>
            <a:off x="1069662" y="2711835"/>
            <a:ext cx="1233010"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1902 (75.6%)</a:t>
            </a:r>
          </a:p>
        </p:txBody>
      </p:sp>
      <p:sp>
        <p:nvSpPr>
          <p:cNvPr id="10" name="Title 1">
            <a:extLst>
              <a:ext uri="{FF2B5EF4-FFF2-40B4-BE49-F238E27FC236}">
                <a16:creationId xmlns:a16="http://schemas.microsoft.com/office/drawing/2014/main" id="{7B88AE3E-682A-A198-F914-9AEE20DCECA5}"/>
              </a:ext>
            </a:extLst>
          </p:cNvPr>
          <p:cNvSpPr txBox="1">
            <a:spLocks/>
          </p:cNvSpPr>
          <p:nvPr/>
        </p:nvSpPr>
        <p:spPr>
          <a:xfrm>
            <a:off x="645120" y="1083652"/>
            <a:ext cx="1493702" cy="261786"/>
          </a:xfrm>
          <a:prstGeom prst="rect">
            <a:avLst/>
          </a:prstGeom>
          <a:solidFill>
            <a:schemeClr val="tx2"/>
          </a:solidFill>
          <a:ln>
            <a:noFill/>
          </a:ln>
        </p:spPr>
        <p:txBody>
          <a:bodyPr vert="horz" lIns="91800" tIns="45900" rIns="91800" bIns="4590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defTabSz="457189">
              <a:defRPr/>
            </a:pPr>
            <a:r>
              <a:rPr lang="en-IE" sz="1400" b="0" dirty="0">
                <a:solidFill>
                  <a:srgbClr val="FFFFFF"/>
                </a:solidFill>
                <a:cs typeface="Arial" panose="020B0604020202020204" pitchFamily="34" charset="0"/>
              </a:rPr>
              <a:t>Decisions notified</a:t>
            </a:r>
            <a:endParaRPr lang="en-IE" sz="1400" b="0" dirty="0">
              <a:solidFill>
                <a:srgbClr val="FFFFFF"/>
              </a:solidFill>
            </a:endParaRPr>
          </a:p>
        </p:txBody>
      </p:sp>
      <p:sp>
        <p:nvSpPr>
          <p:cNvPr id="11" name="Text Box 14">
            <a:extLst>
              <a:ext uri="{FF2B5EF4-FFF2-40B4-BE49-F238E27FC236}">
                <a16:creationId xmlns:a16="http://schemas.microsoft.com/office/drawing/2014/main" id="{D9938704-FE5E-04FB-0317-3365445B8A8D}"/>
              </a:ext>
            </a:extLst>
          </p:cNvPr>
          <p:cNvSpPr txBox="1"/>
          <p:nvPr/>
        </p:nvSpPr>
        <p:spPr>
          <a:xfrm>
            <a:off x="2204472" y="1324116"/>
            <a:ext cx="873806" cy="266065"/>
          </a:xfrm>
          <a:prstGeom prst="round2DiagRect">
            <a:avLst>
              <a:gd name="adj1" fmla="val 50000"/>
              <a:gd name="adj2" fmla="val 0"/>
            </a:avLst>
          </a:prstGeom>
          <a:solidFill>
            <a:schemeClr val="tx2">
              <a:lumMod val="75000"/>
            </a:schemeClr>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189">
              <a:spcAft>
                <a:spcPts val="800"/>
              </a:spcAft>
              <a:defRPr/>
            </a:pPr>
            <a:r>
              <a:rPr lang="en-IE" sz="1300" b="1" spc="-30" dirty="0">
                <a:solidFill>
                  <a:srgbClr val="FFFFFF"/>
                </a:solidFill>
                <a:latin typeface="+mj-lt"/>
                <a:ea typeface="Arial" panose="020B0604020202020204" pitchFamily="34" charset="0"/>
                <a:cs typeface="Arial" panose="020B0604020202020204" pitchFamily="34" charset="0"/>
              </a:rPr>
              <a:t>- 4.9% </a:t>
            </a:r>
            <a:endParaRPr lang="en-IE" sz="1300" spc="-30" dirty="0">
              <a:solidFill>
                <a:srgbClr val="013978"/>
              </a:solidFill>
              <a:latin typeface="+mj-lt"/>
              <a:ea typeface="Arial" panose="020B0604020202020204" pitchFamily="34" charset="0"/>
              <a:cs typeface="Times New Roman (Body CS)"/>
            </a:endParaRPr>
          </a:p>
        </p:txBody>
      </p:sp>
      <p:sp>
        <p:nvSpPr>
          <p:cNvPr id="12" name="Title 1">
            <a:extLst>
              <a:ext uri="{FF2B5EF4-FFF2-40B4-BE49-F238E27FC236}">
                <a16:creationId xmlns:a16="http://schemas.microsoft.com/office/drawing/2014/main" id="{B2BFC967-555F-1356-CCF0-901E466ED943}"/>
              </a:ext>
            </a:extLst>
          </p:cNvPr>
          <p:cNvSpPr txBox="1">
            <a:spLocks/>
          </p:cNvSpPr>
          <p:nvPr/>
        </p:nvSpPr>
        <p:spPr>
          <a:xfrm>
            <a:off x="1054679" y="1784971"/>
            <a:ext cx="1233011" cy="261786"/>
          </a:xfrm>
          <a:prstGeom prst="rect">
            <a:avLst/>
          </a:prstGeom>
          <a:solidFill>
            <a:schemeClr val="bg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dirty="0">
                <a:solidFill>
                  <a:srgbClr val="FFFFFF"/>
                </a:solidFill>
                <a:cs typeface="Arial" panose="020B0604020202020204" pitchFamily="34" charset="0"/>
              </a:rPr>
              <a:t>EX PARTE </a:t>
            </a:r>
          </a:p>
        </p:txBody>
      </p:sp>
      <p:sp>
        <p:nvSpPr>
          <p:cNvPr id="13" name="Title 1">
            <a:extLst>
              <a:ext uri="{FF2B5EF4-FFF2-40B4-BE49-F238E27FC236}">
                <a16:creationId xmlns:a16="http://schemas.microsoft.com/office/drawing/2014/main" id="{5AD288B0-2FC9-B0AA-BBD9-B9D9C9762EB9}"/>
              </a:ext>
            </a:extLst>
          </p:cNvPr>
          <p:cNvSpPr txBox="1">
            <a:spLocks/>
          </p:cNvSpPr>
          <p:nvPr/>
        </p:nvSpPr>
        <p:spPr>
          <a:xfrm>
            <a:off x="1054680" y="2450048"/>
            <a:ext cx="1233010" cy="261786"/>
          </a:xfrm>
          <a:prstGeom prst="rect">
            <a:avLst/>
          </a:prstGeom>
          <a:solidFill>
            <a:schemeClr val="accent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dirty="0">
                <a:solidFill>
                  <a:srgbClr val="FFFFFF"/>
                </a:solidFill>
                <a:cs typeface="Arial" panose="020B0604020202020204" pitchFamily="34" charset="0"/>
              </a:rPr>
              <a:t>INTER PARTES </a:t>
            </a:r>
          </a:p>
        </p:txBody>
      </p:sp>
      <p:sp>
        <p:nvSpPr>
          <p:cNvPr id="14" name="Round Single Corner of Rectangle 37">
            <a:extLst>
              <a:ext uri="{FF2B5EF4-FFF2-40B4-BE49-F238E27FC236}">
                <a16:creationId xmlns:a16="http://schemas.microsoft.com/office/drawing/2014/main" id="{3EEAF923-FFCF-2EA9-CCB3-B57521BDCC74}"/>
              </a:ext>
            </a:extLst>
          </p:cNvPr>
          <p:cNvSpPr/>
          <p:nvPr/>
        </p:nvSpPr>
        <p:spPr>
          <a:xfrm flipV="1">
            <a:off x="633252" y="3452664"/>
            <a:ext cx="2125366" cy="294554"/>
          </a:xfrm>
          <a:prstGeom prst="round1Rect">
            <a:avLst>
              <a:gd name="adj" fmla="val 41744"/>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E" dirty="0">
              <a:latin typeface="+mj-lt"/>
            </a:endParaRPr>
          </a:p>
        </p:txBody>
      </p:sp>
      <p:sp>
        <p:nvSpPr>
          <p:cNvPr id="15" name="Round Single Corner of Rectangle 13">
            <a:extLst>
              <a:ext uri="{FF2B5EF4-FFF2-40B4-BE49-F238E27FC236}">
                <a16:creationId xmlns:a16="http://schemas.microsoft.com/office/drawing/2014/main" id="{7EF5FAE2-F016-7DF4-BFD8-951A133BD1B0}"/>
              </a:ext>
            </a:extLst>
          </p:cNvPr>
          <p:cNvSpPr/>
          <p:nvPr/>
        </p:nvSpPr>
        <p:spPr>
          <a:xfrm>
            <a:off x="626787" y="3445829"/>
            <a:ext cx="2124000" cy="468000"/>
          </a:xfrm>
          <a:prstGeom prst="round1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IE" sz="1300" dirty="0">
                <a:solidFill>
                  <a:schemeClr val="tx2"/>
                </a:solidFill>
                <a:latin typeface="+mj-lt"/>
              </a:rPr>
              <a:t>Total</a:t>
            </a:r>
            <a:r>
              <a:rPr lang="en-IE" sz="1300" b="1" dirty="0">
                <a:solidFill>
                  <a:schemeClr val="tx2"/>
                </a:solidFill>
                <a:latin typeface="+mj-lt"/>
              </a:rPr>
              <a:t>: 2428</a:t>
            </a:r>
          </a:p>
        </p:txBody>
      </p:sp>
      <p:sp>
        <p:nvSpPr>
          <p:cNvPr id="16" name="Title 1">
            <a:extLst>
              <a:ext uri="{FF2B5EF4-FFF2-40B4-BE49-F238E27FC236}">
                <a16:creationId xmlns:a16="http://schemas.microsoft.com/office/drawing/2014/main" id="{92E086C6-65B8-4DC4-8C8D-938E2EFF9DC3}"/>
              </a:ext>
            </a:extLst>
          </p:cNvPr>
          <p:cNvSpPr txBox="1">
            <a:spLocks/>
          </p:cNvSpPr>
          <p:nvPr/>
        </p:nvSpPr>
        <p:spPr>
          <a:xfrm>
            <a:off x="626787" y="3183232"/>
            <a:ext cx="1543392" cy="261786"/>
          </a:xfrm>
          <a:prstGeom prst="rect">
            <a:avLst/>
          </a:prstGeom>
          <a:ln w="3175">
            <a:solidFill>
              <a:srgbClr val="FFFFFF"/>
            </a:solidFill>
          </a:ln>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r>
              <a:rPr lang="en-IE" sz="1400" dirty="0">
                <a:cs typeface="Arial" panose="020B0604020202020204" pitchFamily="34" charset="0"/>
              </a:rPr>
              <a:t>EUTM</a:t>
            </a:r>
            <a:endParaRPr lang="en-IE" sz="1400" dirty="0"/>
          </a:p>
        </p:txBody>
      </p:sp>
      <p:sp>
        <p:nvSpPr>
          <p:cNvPr id="17" name="Round Single Corner of Rectangle 37">
            <a:extLst>
              <a:ext uri="{FF2B5EF4-FFF2-40B4-BE49-F238E27FC236}">
                <a16:creationId xmlns:a16="http://schemas.microsoft.com/office/drawing/2014/main" id="{DCACE81A-A864-428F-19CB-F480338C6283}"/>
              </a:ext>
            </a:extLst>
          </p:cNvPr>
          <p:cNvSpPr/>
          <p:nvPr/>
        </p:nvSpPr>
        <p:spPr>
          <a:xfrm flipV="1">
            <a:off x="609744" y="4252990"/>
            <a:ext cx="2125366" cy="330105"/>
          </a:xfrm>
          <a:prstGeom prst="round1Rect">
            <a:avLst>
              <a:gd name="adj" fmla="val 41744"/>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E" dirty="0">
              <a:latin typeface="+mj-lt"/>
            </a:endParaRPr>
          </a:p>
        </p:txBody>
      </p:sp>
      <p:sp>
        <p:nvSpPr>
          <p:cNvPr id="18" name="Round Single Corner of Rectangle 13">
            <a:extLst>
              <a:ext uri="{FF2B5EF4-FFF2-40B4-BE49-F238E27FC236}">
                <a16:creationId xmlns:a16="http://schemas.microsoft.com/office/drawing/2014/main" id="{45E36AEC-AB42-515E-892F-D7E23727935C}"/>
              </a:ext>
            </a:extLst>
          </p:cNvPr>
          <p:cNvSpPr/>
          <p:nvPr/>
        </p:nvSpPr>
        <p:spPr>
          <a:xfrm>
            <a:off x="626787" y="4255055"/>
            <a:ext cx="2124000" cy="239991"/>
          </a:xfrm>
          <a:prstGeom prst="round1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IE" sz="1300" dirty="0">
                <a:solidFill>
                  <a:schemeClr val="tx2"/>
                </a:solidFill>
                <a:latin typeface="+mj-lt"/>
              </a:rPr>
              <a:t>Total</a:t>
            </a:r>
            <a:r>
              <a:rPr lang="en-IE" sz="1300" b="1" dirty="0">
                <a:solidFill>
                  <a:schemeClr val="tx2"/>
                </a:solidFill>
                <a:latin typeface="+mj-lt"/>
              </a:rPr>
              <a:t>: 89</a:t>
            </a:r>
          </a:p>
        </p:txBody>
      </p:sp>
      <p:sp>
        <p:nvSpPr>
          <p:cNvPr id="19" name="Title 1">
            <a:extLst>
              <a:ext uri="{FF2B5EF4-FFF2-40B4-BE49-F238E27FC236}">
                <a16:creationId xmlns:a16="http://schemas.microsoft.com/office/drawing/2014/main" id="{E9F59733-4C87-733E-8876-36138D89A816}"/>
              </a:ext>
            </a:extLst>
          </p:cNvPr>
          <p:cNvSpPr txBox="1">
            <a:spLocks/>
          </p:cNvSpPr>
          <p:nvPr/>
        </p:nvSpPr>
        <p:spPr>
          <a:xfrm>
            <a:off x="617456" y="3992456"/>
            <a:ext cx="1543392" cy="261786"/>
          </a:xfrm>
          <a:prstGeom prst="rect">
            <a:avLst/>
          </a:prstGeom>
          <a:ln w="3175">
            <a:solidFill>
              <a:srgbClr val="FFFFFF"/>
            </a:solidFill>
          </a:ln>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r>
              <a:rPr lang="en-IE" sz="1400" dirty="0">
                <a:cs typeface="Arial" panose="020B0604020202020204" pitchFamily="34" charset="0"/>
              </a:rPr>
              <a:t>EUD</a:t>
            </a:r>
            <a:endParaRPr lang="en-IE" sz="1400" dirty="0"/>
          </a:p>
        </p:txBody>
      </p:sp>
      <p:sp>
        <p:nvSpPr>
          <p:cNvPr id="22" name="Rectangle 21">
            <a:extLst>
              <a:ext uri="{FF2B5EF4-FFF2-40B4-BE49-F238E27FC236}">
                <a16:creationId xmlns:a16="http://schemas.microsoft.com/office/drawing/2014/main" id="{79983DD9-0157-B567-8DCE-D676580576AF}"/>
              </a:ext>
            </a:extLst>
          </p:cNvPr>
          <p:cNvSpPr/>
          <p:nvPr/>
        </p:nvSpPr>
        <p:spPr>
          <a:xfrm>
            <a:off x="7136599" y="4813583"/>
            <a:ext cx="1588898" cy="207749"/>
          </a:xfrm>
          <a:prstGeom prst="rect">
            <a:avLst/>
          </a:prstGeom>
        </p:spPr>
        <p:txBody>
          <a:bodyPr wrap="none">
            <a:spAutoFit/>
          </a:bodyPr>
          <a:lstStyle/>
          <a:p>
            <a:pPr algn="r"/>
            <a:r>
              <a:rPr lang="en-IE" sz="750" dirty="0">
                <a:solidFill>
                  <a:schemeClr val="bg1">
                    <a:lumMod val="50000"/>
                  </a:schemeClr>
                </a:solidFill>
                <a:cs typeface="Arial"/>
              </a:rPr>
              <a:t>Data until end of December 2025</a:t>
            </a:r>
          </a:p>
        </p:txBody>
      </p:sp>
      <p:pic>
        <p:nvPicPr>
          <p:cNvPr id="4" name="Picture 3">
            <a:extLst>
              <a:ext uri="{FF2B5EF4-FFF2-40B4-BE49-F238E27FC236}">
                <a16:creationId xmlns:a16="http://schemas.microsoft.com/office/drawing/2014/main" id="{5FB9201B-9C4B-C089-4544-182C4CC668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20200" y="1457148"/>
            <a:ext cx="4749196" cy="2810500"/>
          </a:xfrm>
          <a:prstGeom prst="rect">
            <a:avLst/>
          </a:prstGeom>
        </p:spPr>
      </p:pic>
    </p:spTree>
    <p:extLst>
      <p:ext uri="{BB962C8B-B14F-4D97-AF65-F5344CB8AC3E}">
        <p14:creationId xmlns:p14="http://schemas.microsoft.com/office/powerpoint/2010/main" val="711071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A2ED1-391C-CA65-9825-24955633B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82398-4A6A-BECF-680A-4B90618F0AAA}"/>
              </a:ext>
            </a:extLst>
          </p:cNvPr>
          <p:cNvSpPr>
            <a:spLocks noGrp="1"/>
          </p:cNvSpPr>
          <p:nvPr>
            <p:ph type="title"/>
          </p:nvPr>
        </p:nvSpPr>
        <p:spPr/>
        <p:txBody>
          <a:bodyPr>
            <a:noAutofit/>
          </a:bodyPr>
          <a:lstStyle/>
          <a:p>
            <a:r>
              <a:rPr lang="en-IE" noProof="0"/>
              <a:t>Decisions notified in 2026</a:t>
            </a:r>
          </a:p>
        </p:txBody>
      </p:sp>
      <p:sp>
        <p:nvSpPr>
          <p:cNvPr id="6" name="Round Single Corner of Rectangle 37">
            <a:extLst>
              <a:ext uri="{FF2B5EF4-FFF2-40B4-BE49-F238E27FC236}">
                <a16:creationId xmlns:a16="http://schemas.microsoft.com/office/drawing/2014/main" id="{BBD6F6C2-C0CE-D281-CC86-A92591812E0A}"/>
              </a:ext>
            </a:extLst>
          </p:cNvPr>
          <p:cNvSpPr/>
          <p:nvPr/>
        </p:nvSpPr>
        <p:spPr>
          <a:xfrm flipV="1">
            <a:off x="645120" y="1343943"/>
            <a:ext cx="2440356" cy="1689699"/>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457189">
              <a:defRPr/>
            </a:pPr>
            <a:endParaRPr lang="en-IE">
              <a:solidFill>
                <a:srgbClr val="FFFFFF"/>
              </a:solidFill>
              <a:latin typeface="+mj-lt"/>
            </a:endParaRPr>
          </a:p>
        </p:txBody>
      </p:sp>
      <p:sp>
        <p:nvSpPr>
          <p:cNvPr id="7" name="TextBox 6">
            <a:extLst>
              <a:ext uri="{FF2B5EF4-FFF2-40B4-BE49-F238E27FC236}">
                <a16:creationId xmlns:a16="http://schemas.microsoft.com/office/drawing/2014/main" id="{A39A21C2-8A35-A8A5-98FF-6165EEAAF5EB}"/>
              </a:ext>
            </a:extLst>
          </p:cNvPr>
          <p:cNvSpPr txBox="1"/>
          <p:nvPr/>
        </p:nvSpPr>
        <p:spPr>
          <a:xfrm>
            <a:off x="1605589" y="1361110"/>
            <a:ext cx="2241881" cy="2923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Total</a:t>
            </a:r>
          </a:p>
        </p:txBody>
      </p:sp>
      <p:sp>
        <p:nvSpPr>
          <p:cNvPr id="8" name="TextBox 7">
            <a:extLst>
              <a:ext uri="{FF2B5EF4-FFF2-40B4-BE49-F238E27FC236}">
                <a16:creationId xmlns:a16="http://schemas.microsoft.com/office/drawing/2014/main" id="{E8ED129B-71F4-A4E8-AD36-A3C5B696D03F}"/>
              </a:ext>
            </a:extLst>
          </p:cNvPr>
          <p:cNvSpPr txBox="1"/>
          <p:nvPr/>
        </p:nvSpPr>
        <p:spPr>
          <a:xfrm>
            <a:off x="1069663" y="2046757"/>
            <a:ext cx="1218028"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IE" dirty="0">
                <a:latin typeface="+mj-lt"/>
              </a:rPr>
              <a:t>373  (21.3%)</a:t>
            </a:r>
          </a:p>
        </p:txBody>
      </p:sp>
      <p:sp>
        <p:nvSpPr>
          <p:cNvPr id="9" name="TextBox 8">
            <a:extLst>
              <a:ext uri="{FF2B5EF4-FFF2-40B4-BE49-F238E27FC236}">
                <a16:creationId xmlns:a16="http://schemas.microsoft.com/office/drawing/2014/main" id="{B9A26EAD-476B-1ABD-9753-759D62A85244}"/>
              </a:ext>
            </a:extLst>
          </p:cNvPr>
          <p:cNvSpPr txBox="1"/>
          <p:nvPr/>
        </p:nvSpPr>
        <p:spPr>
          <a:xfrm>
            <a:off x="1069662" y="2711835"/>
            <a:ext cx="1233010"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1375 (78.7%)</a:t>
            </a:r>
          </a:p>
        </p:txBody>
      </p:sp>
      <p:sp>
        <p:nvSpPr>
          <p:cNvPr id="10" name="Title 1">
            <a:extLst>
              <a:ext uri="{FF2B5EF4-FFF2-40B4-BE49-F238E27FC236}">
                <a16:creationId xmlns:a16="http://schemas.microsoft.com/office/drawing/2014/main" id="{BCD431F4-2100-1215-55FB-8C22E627B766}"/>
              </a:ext>
            </a:extLst>
          </p:cNvPr>
          <p:cNvSpPr txBox="1">
            <a:spLocks/>
          </p:cNvSpPr>
          <p:nvPr/>
        </p:nvSpPr>
        <p:spPr>
          <a:xfrm>
            <a:off x="645120" y="1083652"/>
            <a:ext cx="1493702" cy="261786"/>
          </a:xfrm>
          <a:prstGeom prst="rect">
            <a:avLst/>
          </a:prstGeom>
          <a:solidFill>
            <a:schemeClr val="tx2"/>
          </a:solidFill>
          <a:ln>
            <a:noFill/>
          </a:ln>
        </p:spPr>
        <p:txBody>
          <a:bodyPr vert="horz" lIns="91800" tIns="45900" rIns="91800" bIns="4590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defTabSz="457189">
              <a:defRPr/>
            </a:pPr>
            <a:r>
              <a:rPr lang="en-IE" sz="1400" b="0">
                <a:solidFill>
                  <a:srgbClr val="FFFFFF"/>
                </a:solidFill>
                <a:cs typeface="Arial" panose="020B0604020202020204" pitchFamily="34" charset="0"/>
              </a:rPr>
              <a:t>Decisions notified</a:t>
            </a:r>
            <a:endParaRPr lang="en-IE" sz="1400" b="0">
              <a:solidFill>
                <a:srgbClr val="FFFFFF"/>
              </a:solidFill>
            </a:endParaRPr>
          </a:p>
        </p:txBody>
      </p:sp>
      <p:sp>
        <p:nvSpPr>
          <p:cNvPr id="11" name="Text Box 14">
            <a:extLst>
              <a:ext uri="{FF2B5EF4-FFF2-40B4-BE49-F238E27FC236}">
                <a16:creationId xmlns:a16="http://schemas.microsoft.com/office/drawing/2014/main" id="{23C4F51B-25FF-995C-52A1-C96FA8477966}"/>
              </a:ext>
            </a:extLst>
          </p:cNvPr>
          <p:cNvSpPr txBox="1"/>
          <p:nvPr/>
        </p:nvSpPr>
        <p:spPr>
          <a:xfrm>
            <a:off x="2204472" y="1324116"/>
            <a:ext cx="873806" cy="266065"/>
          </a:xfrm>
          <a:prstGeom prst="round2DiagRect">
            <a:avLst>
              <a:gd name="adj1" fmla="val 50000"/>
              <a:gd name="adj2" fmla="val 0"/>
            </a:avLst>
          </a:prstGeom>
          <a:solidFill>
            <a:schemeClr val="tx2">
              <a:lumMod val="75000"/>
            </a:schemeClr>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189">
              <a:spcAft>
                <a:spcPts val="800"/>
              </a:spcAft>
              <a:defRPr/>
            </a:pPr>
            <a:r>
              <a:rPr lang="es-ES" sz="1300" b="1" spc="-30" dirty="0">
                <a:solidFill>
                  <a:srgbClr val="FFFFFF"/>
                </a:solidFill>
                <a:latin typeface="+mj-lt"/>
                <a:ea typeface="Arial" panose="020B0604020202020204" pitchFamily="34" charset="0"/>
                <a:cs typeface="Arial" panose="020B0604020202020204" pitchFamily="34" charset="0"/>
              </a:rPr>
              <a:t>1748</a:t>
            </a:r>
            <a:endParaRPr lang="en-IE" sz="1300" spc="-30" dirty="0">
              <a:solidFill>
                <a:srgbClr val="013978"/>
              </a:solidFill>
              <a:latin typeface="+mj-lt"/>
              <a:ea typeface="Arial" panose="020B0604020202020204" pitchFamily="34" charset="0"/>
              <a:cs typeface="Times New Roman (Body CS)"/>
            </a:endParaRPr>
          </a:p>
        </p:txBody>
      </p:sp>
      <p:sp>
        <p:nvSpPr>
          <p:cNvPr id="12" name="Title 1">
            <a:extLst>
              <a:ext uri="{FF2B5EF4-FFF2-40B4-BE49-F238E27FC236}">
                <a16:creationId xmlns:a16="http://schemas.microsoft.com/office/drawing/2014/main" id="{4303B40E-BBF0-2EF5-7CDA-D252D818F1F1}"/>
              </a:ext>
            </a:extLst>
          </p:cNvPr>
          <p:cNvSpPr txBox="1">
            <a:spLocks/>
          </p:cNvSpPr>
          <p:nvPr/>
        </p:nvSpPr>
        <p:spPr>
          <a:xfrm>
            <a:off x="1054679" y="1784971"/>
            <a:ext cx="1233011" cy="261786"/>
          </a:xfrm>
          <a:prstGeom prst="rect">
            <a:avLst/>
          </a:prstGeom>
          <a:solidFill>
            <a:schemeClr val="bg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a:solidFill>
                  <a:srgbClr val="FFFFFF"/>
                </a:solidFill>
                <a:cs typeface="Arial" panose="020B0604020202020204" pitchFamily="34" charset="0"/>
              </a:rPr>
              <a:t>EX PARTE </a:t>
            </a:r>
          </a:p>
        </p:txBody>
      </p:sp>
      <p:sp>
        <p:nvSpPr>
          <p:cNvPr id="13" name="Title 1">
            <a:extLst>
              <a:ext uri="{FF2B5EF4-FFF2-40B4-BE49-F238E27FC236}">
                <a16:creationId xmlns:a16="http://schemas.microsoft.com/office/drawing/2014/main" id="{EAF38C2B-20EA-5129-BD73-18E674DE13E8}"/>
              </a:ext>
            </a:extLst>
          </p:cNvPr>
          <p:cNvSpPr txBox="1">
            <a:spLocks/>
          </p:cNvSpPr>
          <p:nvPr/>
        </p:nvSpPr>
        <p:spPr>
          <a:xfrm>
            <a:off x="1054680" y="2450048"/>
            <a:ext cx="1233010" cy="261786"/>
          </a:xfrm>
          <a:prstGeom prst="rect">
            <a:avLst/>
          </a:prstGeom>
          <a:solidFill>
            <a:schemeClr val="accent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a:solidFill>
                  <a:srgbClr val="FFFFFF"/>
                </a:solidFill>
                <a:cs typeface="Arial" panose="020B0604020202020204" pitchFamily="34" charset="0"/>
              </a:rPr>
              <a:t>INTER PARTES </a:t>
            </a:r>
          </a:p>
        </p:txBody>
      </p:sp>
      <p:sp>
        <p:nvSpPr>
          <p:cNvPr id="14" name="Round Single Corner of Rectangle 37">
            <a:extLst>
              <a:ext uri="{FF2B5EF4-FFF2-40B4-BE49-F238E27FC236}">
                <a16:creationId xmlns:a16="http://schemas.microsoft.com/office/drawing/2014/main" id="{8A001C55-3972-1C0B-B274-88363C447F0D}"/>
              </a:ext>
            </a:extLst>
          </p:cNvPr>
          <p:cNvSpPr/>
          <p:nvPr/>
        </p:nvSpPr>
        <p:spPr>
          <a:xfrm flipV="1">
            <a:off x="633252" y="3452664"/>
            <a:ext cx="2125366" cy="294554"/>
          </a:xfrm>
          <a:prstGeom prst="round1Rect">
            <a:avLst>
              <a:gd name="adj" fmla="val 41744"/>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E">
              <a:latin typeface="+mj-lt"/>
            </a:endParaRPr>
          </a:p>
        </p:txBody>
      </p:sp>
      <p:sp>
        <p:nvSpPr>
          <p:cNvPr id="15" name="Round Single Corner of Rectangle 13">
            <a:extLst>
              <a:ext uri="{FF2B5EF4-FFF2-40B4-BE49-F238E27FC236}">
                <a16:creationId xmlns:a16="http://schemas.microsoft.com/office/drawing/2014/main" id="{48BF21EE-326E-C5C5-D9FE-3A76850D7AE8}"/>
              </a:ext>
            </a:extLst>
          </p:cNvPr>
          <p:cNvSpPr/>
          <p:nvPr/>
        </p:nvSpPr>
        <p:spPr>
          <a:xfrm>
            <a:off x="626787" y="3445829"/>
            <a:ext cx="2124000" cy="468000"/>
          </a:xfrm>
          <a:prstGeom prst="round1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IE" sz="1300" dirty="0">
                <a:solidFill>
                  <a:schemeClr val="tx2"/>
                </a:solidFill>
                <a:latin typeface="+mj-lt"/>
              </a:rPr>
              <a:t>Total</a:t>
            </a:r>
            <a:r>
              <a:rPr lang="en-IE" sz="1300" b="1" dirty="0">
                <a:solidFill>
                  <a:schemeClr val="tx2"/>
                </a:solidFill>
                <a:latin typeface="+mj-lt"/>
              </a:rPr>
              <a:t>: 1652</a:t>
            </a:r>
          </a:p>
        </p:txBody>
      </p:sp>
      <p:sp>
        <p:nvSpPr>
          <p:cNvPr id="16" name="Title 1">
            <a:extLst>
              <a:ext uri="{FF2B5EF4-FFF2-40B4-BE49-F238E27FC236}">
                <a16:creationId xmlns:a16="http://schemas.microsoft.com/office/drawing/2014/main" id="{F9742373-24D5-7648-828A-4D8FACCAD7A5}"/>
              </a:ext>
            </a:extLst>
          </p:cNvPr>
          <p:cNvSpPr txBox="1">
            <a:spLocks/>
          </p:cNvSpPr>
          <p:nvPr/>
        </p:nvSpPr>
        <p:spPr>
          <a:xfrm>
            <a:off x="626787" y="3183232"/>
            <a:ext cx="1543392" cy="261786"/>
          </a:xfrm>
          <a:prstGeom prst="rect">
            <a:avLst/>
          </a:prstGeom>
          <a:ln w="3175">
            <a:solidFill>
              <a:srgbClr val="FFFFFF"/>
            </a:solidFill>
          </a:ln>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r>
              <a:rPr lang="en-IE" sz="1400">
                <a:cs typeface="Arial" panose="020B0604020202020204" pitchFamily="34" charset="0"/>
              </a:rPr>
              <a:t>EUTM</a:t>
            </a:r>
            <a:endParaRPr lang="en-IE" sz="1400"/>
          </a:p>
        </p:txBody>
      </p:sp>
      <p:sp>
        <p:nvSpPr>
          <p:cNvPr id="17" name="Round Single Corner of Rectangle 37">
            <a:extLst>
              <a:ext uri="{FF2B5EF4-FFF2-40B4-BE49-F238E27FC236}">
                <a16:creationId xmlns:a16="http://schemas.microsoft.com/office/drawing/2014/main" id="{8315208B-F747-3B9D-0846-75123A9106AB}"/>
              </a:ext>
            </a:extLst>
          </p:cNvPr>
          <p:cNvSpPr/>
          <p:nvPr/>
        </p:nvSpPr>
        <p:spPr>
          <a:xfrm flipV="1">
            <a:off x="609744" y="4252990"/>
            <a:ext cx="2125366" cy="330105"/>
          </a:xfrm>
          <a:prstGeom prst="round1Rect">
            <a:avLst>
              <a:gd name="adj" fmla="val 41744"/>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IE">
              <a:latin typeface="+mj-lt"/>
            </a:endParaRPr>
          </a:p>
        </p:txBody>
      </p:sp>
      <p:sp>
        <p:nvSpPr>
          <p:cNvPr id="18" name="Round Single Corner of Rectangle 13">
            <a:extLst>
              <a:ext uri="{FF2B5EF4-FFF2-40B4-BE49-F238E27FC236}">
                <a16:creationId xmlns:a16="http://schemas.microsoft.com/office/drawing/2014/main" id="{CEA52E27-0D2A-0B87-1B09-AFFE65B65D09}"/>
              </a:ext>
            </a:extLst>
          </p:cNvPr>
          <p:cNvSpPr/>
          <p:nvPr/>
        </p:nvSpPr>
        <p:spPr>
          <a:xfrm>
            <a:off x="626787" y="4255055"/>
            <a:ext cx="2124000" cy="239991"/>
          </a:xfrm>
          <a:prstGeom prst="round1Rect">
            <a:avLst>
              <a:gd name="adj" fmla="val 0"/>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IE" sz="1300" dirty="0">
                <a:solidFill>
                  <a:schemeClr val="tx2"/>
                </a:solidFill>
                <a:latin typeface="+mj-lt"/>
              </a:rPr>
              <a:t>Total</a:t>
            </a:r>
            <a:r>
              <a:rPr lang="en-IE" sz="1300" b="1" dirty="0">
                <a:solidFill>
                  <a:schemeClr val="tx2"/>
                </a:solidFill>
                <a:latin typeface="+mj-lt"/>
              </a:rPr>
              <a:t>: 96</a:t>
            </a:r>
          </a:p>
        </p:txBody>
      </p:sp>
      <p:sp>
        <p:nvSpPr>
          <p:cNvPr id="19" name="Title 1">
            <a:extLst>
              <a:ext uri="{FF2B5EF4-FFF2-40B4-BE49-F238E27FC236}">
                <a16:creationId xmlns:a16="http://schemas.microsoft.com/office/drawing/2014/main" id="{B84B243E-4B9A-D5A0-95F2-C3B0268C6CBF}"/>
              </a:ext>
            </a:extLst>
          </p:cNvPr>
          <p:cNvSpPr txBox="1">
            <a:spLocks/>
          </p:cNvSpPr>
          <p:nvPr/>
        </p:nvSpPr>
        <p:spPr>
          <a:xfrm>
            <a:off x="617456" y="3992456"/>
            <a:ext cx="1543392" cy="261786"/>
          </a:xfrm>
          <a:prstGeom prst="rect">
            <a:avLst/>
          </a:prstGeom>
          <a:ln w="3175">
            <a:solidFill>
              <a:srgbClr val="FFFFFF"/>
            </a:solidFill>
          </a:ln>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r>
              <a:rPr lang="en-IE" sz="1400">
                <a:cs typeface="Arial" panose="020B0604020202020204" pitchFamily="34" charset="0"/>
              </a:rPr>
              <a:t>EUD</a:t>
            </a:r>
            <a:endParaRPr lang="en-IE" sz="1400"/>
          </a:p>
        </p:txBody>
      </p:sp>
      <p:sp>
        <p:nvSpPr>
          <p:cNvPr id="22" name="Rectangle 21">
            <a:extLst>
              <a:ext uri="{FF2B5EF4-FFF2-40B4-BE49-F238E27FC236}">
                <a16:creationId xmlns:a16="http://schemas.microsoft.com/office/drawing/2014/main" id="{D634B1E5-01D5-D62E-EC7F-A5E2B90582FC}"/>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pic>
        <p:nvPicPr>
          <p:cNvPr id="5" name="Picture 4">
            <a:extLst>
              <a:ext uri="{FF2B5EF4-FFF2-40B4-BE49-F238E27FC236}">
                <a16:creationId xmlns:a16="http://schemas.microsoft.com/office/drawing/2014/main" id="{8BAE7BEE-5FD7-3617-0F3B-496293C29C5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95188" y="1357145"/>
            <a:ext cx="4179430" cy="2897910"/>
          </a:xfrm>
          <a:prstGeom prst="rect">
            <a:avLst/>
          </a:prstGeom>
        </p:spPr>
      </p:pic>
    </p:spTree>
    <p:extLst>
      <p:ext uri="{BB962C8B-B14F-4D97-AF65-F5344CB8AC3E}">
        <p14:creationId xmlns:p14="http://schemas.microsoft.com/office/powerpoint/2010/main" val="3601333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F1ABA-5A7D-C2A7-4BFD-6CDE2F674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4DDD7-47FC-91CC-CEC0-7A8DF06CD5AA}"/>
              </a:ext>
            </a:extLst>
          </p:cNvPr>
          <p:cNvSpPr>
            <a:spLocks noGrp="1"/>
          </p:cNvSpPr>
          <p:nvPr>
            <p:ph type="title" idx="10"/>
          </p:nvPr>
        </p:nvSpPr>
        <p:spPr>
          <a:solidFill>
            <a:schemeClr val="tx2"/>
          </a:solidFill>
        </p:spPr>
        <p:txBody>
          <a:bodyPr/>
          <a:lstStyle/>
          <a:p>
            <a:r>
              <a:rPr lang="en-GB" b="1" noProof="0" dirty="0">
                <a:solidFill>
                  <a:srgbClr val="FFFFFF"/>
                </a:solidFill>
                <a:ea typeface="Open Sans" panose="020B0606030504020204" pitchFamily="34" charset="0"/>
                <a:cs typeface="Arial"/>
              </a:rPr>
              <a:t>Workload </a:t>
            </a:r>
            <a:r>
              <a:rPr lang="en-GB" noProof="0" dirty="0">
                <a:solidFill>
                  <a:srgbClr val="FFFFFF"/>
                </a:solidFill>
                <a:ea typeface="Open Sans" panose="020B0606030504020204" pitchFamily="34" charset="0"/>
                <a:cs typeface="Arial"/>
              </a:rPr>
              <a:t>–</a:t>
            </a:r>
            <a:r>
              <a:rPr lang="en-GB" b="1" noProof="0" dirty="0">
                <a:solidFill>
                  <a:srgbClr val="FFFFFF"/>
                </a:solidFill>
                <a:ea typeface="Open Sans" panose="020B0606030504020204" pitchFamily="34" charset="0"/>
                <a:cs typeface="Arial"/>
              </a:rPr>
              <a:t> Appeals filed by language</a:t>
            </a:r>
          </a:p>
        </p:txBody>
      </p:sp>
      <p:sp>
        <p:nvSpPr>
          <p:cNvPr id="8" name="Rectangle 7">
            <a:extLst>
              <a:ext uri="{FF2B5EF4-FFF2-40B4-BE49-F238E27FC236}">
                <a16:creationId xmlns:a16="http://schemas.microsoft.com/office/drawing/2014/main" id="{1E470479-2CD0-3C29-A5AD-3CDCF64089A9}"/>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sp>
        <p:nvSpPr>
          <p:cNvPr id="5" name="Rectangle: Rounded Corners 4">
            <a:extLst>
              <a:ext uri="{FF2B5EF4-FFF2-40B4-BE49-F238E27FC236}">
                <a16:creationId xmlns:a16="http://schemas.microsoft.com/office/drawing/2014/main" id="{B72A358E-D22B-1C3A-B66E-8BEA2E0A559E}"/>
              </a:ext>
            </a:extLst>
          </p:cNvPr>
          <p:cNvSpPr/>
          <p:nvPr/>
        </p:nvSpPr>
        <p:spPr>
          <a:xfrm>
            <a:off x="1253613" y="1393723"/>
            <a:ext cx="6725264" cy="3030793"/>
          </a:xfrm>
          <a:prstGeom prst="roundRect">
            <a:avLst/>
          </a:prstGeom>
          <a:noFill/>
          <a:ln w="38100">
            <a:solidFill>
              <a:srgbClr val="024DA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E"/>
          </a:p>
        </p:txBody>
      </p:sp>
      <p:graphicFrame>
        <p:nvGraphicFramePr>
          <p:cNvPr id="4" name="Chart 3">
            <a:extLst>
              <a:ext uri="{FF2B5EF4-FFF2-40B4-BE49-F238E27FC236}">
                <a16:creationId xmlns:a16="http://schemas.microsoft.com/office/drawing/2014/main" id="{752EBA9B-8275-4146-A277-7A44549BA2F1}"/>
              </a:ext>
            </a:extLst>
          </p:cNvPr>
          <p:cNvGraphicFramePr>
            <a:graphicFrameLocks/>
          </p:cNvGraphicFramePr>
          <p:nvPr/>
        </p:nvGraphicFramePr>
        <p:xfrm>
          <a:off x="1030083" y="1328891"/>
          <a:ext cx="7172323" cy="30956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7841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6F663-F154-2C19-7471-07873AAE8184}"/>
              </a:ext>
            </a:extLst>
          </p:cNvPr>
          <p:cNvSpPr>
            <a:spLocks noGrp="1"/>
          </p:cNvSpPr>
          <p:nvPr>
            <p:ph type="title" idx="10"/>
          </p:nvPr>
        </p:nvSpPr>
        <p:spPr>
          <a:solidFill>
            <a:srgbClr val="0F4BA4"/>
          </a:solidFill>
          <a:ln>
            <a:noFill/>
          </a:ln>
        </p:spPr>
        <p:txBody>
          <a:bodyPr vert="horz" lIns="91440" tIns="45720" rIns="91440" bIns="45720" rtlCol="0" anchor="ctr">
            <a:noAutofit/>
          </a:bodyPr>
          <a:lstStyle/>
          <a:p>
            <a:pPr algn="l"/>
            <a:r>
              <a:rPr lang="en-US" sz="1600" b="1" spc="-70">
                <a:solidFill>
                  <a:srgbClr val="FFFFFF"/>
                </a:solidFill>
                <a:latin typeface="Arial"/>
                <a:ea typeface="Open Sans" panose="020B0606030504020204" pitchFamily="34" charset="0"/>
                <a:cs typeface="Arial"/>
              </a:rPr>
              <a:t>1</a:t>
            </a:r>
            <a:r>
              <a:rPr lang="en-US" sz="1600" b="1" spc="-70" baseline="30000">
                <a:solidFill>
                  <a:srgbClr val="FFFFFF"/>
                </a:solidFill>
                <a:latin typeface="Arial"/>
                <a:ea typeface="Open Sans" panose="020B0606030504020204" pitchFamily="34" charset="0"/>
                <a:cs typeface="Arial"/>
              </a:rPr>
              <a:t>st</a:t>
            </a:r>
            <a:r>
              <a:rPr lang="en-US" sz="1600" b="1" spc="-70">
                <a:solidFill>
                  <a:srgbClr val="FFFFFF"/>
                </a:solidFill>
                <a:latin typeface="Arial"/>
                <a:ea typeface="Open Sans" panose="020B0606030504020204" pitchFamily="34" charset="0"/>
                <a:cs typeface="Arial"/>
              </a:rPr>
              <a:t> instance decisions confirmed by the Boards</a:t>
            </a:r>
            <a:endParaRPr lang="en-GB" sz="1600" b="1" spc="-70" dirty="0">
              <a:solidFill>
                <a:srgbClr val="FFFFFF"/>
              </a:solidFill>
              <a:latin typeface="Arial"/>
              <a:ea typeface="Open Sans" panose="020B0606030504020204" pitchFamily="34" charset="0"/>
              <a:cs typeface="Arial"/>
            </a:endParaRPr>
          </a:p>
        </p:txBody>
      </p:sp>
      <p:sp>
        <p:nvSpPr>
          <p:cNvPr id="5" name="Rectangle 4">
            <a:extLst>
              <a:ext uri="{FF2B5EF4-FFF2-40B4-BE49-F238E27FC236}">
                <a16:creationId xmlns:a16="http://schemas.microsoft.com/office/drawing/2014/main" id="{46CB15CD-E06D-BFE9-BEC1-F92C1277A63F}"/>
              </a:ext>
            </a:extLst>
          </p:cNvPr>
          <p:cNvSpPr/>
          <p:nvPr/>
        </p:nvSpPr>
        <p:spPr>
          <a:xfrm>
            <a:off x="7109349" y="4813583"/>
            <a:ext cx="1616148" cy="207749"/>
          </a:xfrm>
          <a:prstGeom prst="rect">
            <a:avLst/>
          </a:prstGeom>
        </p:spPr>
        <p:txBody>
          <a:bodyPr wrap="none">
            <a:spAutoFit/>
          </a:bodyPr>
          <a:lstStyle/>
          <a:p>
            <a:pPr algn="r"/>
            <a:r>
              <a:rPr lang="en-IE" sz="750">
                <a:solidFill>
                  <a:schemeClr val="bg1">
                    <a:lumMod val="50000"/>
                  </a:schemeClr>
                </a:solidFill>
                <a:cs typeface="Arial"/>
              </a:rPr>
              <a:t>Data until end of September 2026</a:t>
            </a:r>
            <a:endParaRPr lang="en-IE" sz="750" dirty="0">
              <a:solidFill>
                <a:schemeClr val="bg1">
                  <a:lumMod val="50000"/>
                </a:schemeClr>
              </a:solidFill>
              <a:cs typeface="Arial"/>
            </a:endParaRPr>
          </a:p>
        </p:txBody>
      </p:sp>
      <p:pic>
        <p:nvPicPr>
          <p:cNvPr id="8" name="Picture 7">
            <a:extLst>
              <a:ext uri="{FF2B5EF4-FFF2-40B4-BE49-F238E27FC236}">
                <a16:creationId xmlns:a16="http://schemas.microsoft.com/office/drawing/2014/main" id="{331510D4-7631-B3AC-AA66-A5F05D075E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3930" y="1453189"/>
            <a:ext cx="6956139" cy="2597121"/>
          </a:xfrm>
          <a:prstGeom prst="rect">
            <a:avLst/>
          </a:prstGeom>
        </p:spPr>
      </p:pic>
    </p:spTree>
    <p:extLst>
      <p:ext uri="{BB962C8B-B14F-4D97-AF65-F5344CB8AC3E}">
        <p14:creationId xmlns:p14="http://schemas.microsoft.com/office/powerpoint/2010/main" val="1989251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C19D9-872A-2B51-3294-39A15047D4BA}"/>
              </a:ext>
            </a:extLst>
          </p:cNvPr>
          <p:cNvSpPr>
            <a:spLocks noGrp="1"/>
          </p:cNvSpPr>
          <p:nvPr>
            <p:ph type="title"/>
          </p:nvPr>
        </p:nvSpPr>
        <p:spPr/>
        <p:txBody>
          <a:bodyPr>
            <a:noAutofit/>
          </a:bodyPr>
          <a:lstStyle/>
          <a:p>
            <a:r>
              <a:rPr lang="en-IE" noProof="0" dirty="0"/>
              <a:t>Grand Board of Appeal</a:t>
            </a:r>
          </a:p>
        </p:txBody>
      </p:sp>
      <p:sp>
        <p:nvSpPr>
          <p:cNvPr id="5" name="Content Placeholder 5">
            <a:extLst>
              <a:ext uri="{FF2B5EF4-FFF2-40B4-BE49-F238E27FC236}">
                <a16:creationId xmlns:a16="http://schemas.microsoft.com/office/drawing/2014/main" id="{859853B1-6179-5EEC-B7D1-FCE850234410}"/>
              </a:ext>
            </a:extLst>
          </p:cNvPr>
          <p:cNvSpPr>
            <a:spLocks noGrp="1"/>
          </p:cNvSpPr>
          <p:nvPr>
            <p:ph idx="4294967295"/>
          </p:nvPr>
        </p:nvSpPr>
        <p:spPr>
          <a:xfrm>
            <a:off x="1257300" y="1268413"/>
            <a:ext cx="7886700" cy="3278187"/>
          </a:xfrm>
        </p:spPr>
        <p:txBody>
          <a:bodyPr>
            <a:normAutofit/>
          </a:bodyPr>
          <a:lstStyle/>
          <a:p>
            <a:pPr>
              <a:lnSpc>
                <a:spcPct val="120000"/>
              </a:lnSpc>
              <a:buClrTx/>
              <a:buFont typeface="Wingdings" panose="05000000000000000000" pitchFamily="2" charset="2"/>
              <a:buChar char="§"/>
              <a:defRPr sz="5500">
                <a:latin typeface="Arial"/>
                <a:ea typeface="Open Sans" panose="020B0606030504020204" pitchFamily="34" charset="0"/>
                <a:cs typeface="Arial"/>
              </a:defRPr>
            </a:pPr>
            <a:r>
              <a:rPr lang="en-IE" sz="1600" u="sng" dirty="0">
                <a:solidFill>
                  <a:srgbClr val="024DA1"/>
                </a:solidFill>
                <a:latin typeface="+mj-lt"/>
              </a:rPr>
              <a:t>Composition</a:t>
            </a:r>
            <a:r>
              <a:rPr lang="en-IE" sz="1600" dirty="0">
                <a:solidFill>
                  <a:srgbClr val="024DA1"/>
                </a:solidFill>
                <a:latin typeface="+mj-lt"/>
              </a:rPr>
              <a:t>: </a:t>
            </a:r>
            <a:r>
              <a:rPr lang="en-IE" sz="1600" b="1" dirty="0">
                <a:solidFill>
                  <a:srgbClr val="024DA1"/>
                </a:solidFill>
                <a:latin typeface="+mj-lt"/>
              </a:rPr>
              <a:t>BoA President, 4 Chairpersons, 4 BoA Members </a:t>
            </a:r>
            <a:r>
              <a:rPr lang="en-IE" sz="1600" dirty="0">
                <a:solidFill>
                  <a:srgbClr val="024DA1"/>
                </a:solidFill>
                <a:latin typeface="+mj-lt"/>
              </a:rPr>
              <a:t>(rotating) </a:t>
            </a:r>
          </a:p>
          <a:p>
            <a:pPr>
              <a:lnSpc>
                <a:spcPct val="120000"/>
              </a:lnSpc>
              <a:buClrTx/>
              <a:buFont typeface="Wingdings" panose="05000000000000000000" pitchFamily="2" charset="2"/>
              <a:buChar char="§"/>
              <a:defRPr sz="5500">
                <a:latin typeface="Arial"/>
                <a:ea typeface="Open Sans" panose="020B0606030504020204" pitchFamily="34" charset="0"/>
                <a:cs typeface="Arial"/>
              </a:defRPr>
            </a:pPr>
            <a:r>
              <a:rPr lang="en-IE" sz="1600" dirty="0">
                <a:solidFill>
                  <a:srgbClr val="024DA1"/>
                </a:solidFill>
                <a:latin typeface="+mj-lt"/>
              </a:rPr>
              <a:t>Decisions of the Grand Board are </a:t>
            </a:r>
            <a:r>
              <a:rPr lang="en-IE" sz="1600" b="1" u="sng" dirty="0">
                <a:solidFill>
                  <a:srgbClr val="024DA1"/>
                </a:solidFill>
                <a:latin typeface="+mj-lt"/>
              </a:rPr>
              <a:t>binding</a:t>
            </a:r>
            <a:r>
              <a:rPr lang="en-IE" sz="1600" dirty="0">
                <a:solidFill>
                  <a:srgbClr val="024DA1"/>
                </a:solidFill>
                <a:latin typeface="+mj-lt"/>
              </a:rPr>
              <a:t> for individual Boards.</a:t>
            </a:r>
          </a:p>
          <a:p>
            <a:pPr>
              <a:lnSpc>
                <a:spcPct val="120000"/>
              </a:lnSpc>
              <a:buClrTx/>
              <a:buFont typeface="Wingdings" panose="05000000000000000000" pitchFamily="2" charset="2"/>
              <a:buChar char="§"/>
              <a:defRPr/>
            </a:pPr>
            <a:endParaRPr lang="en-IE" sz="1600" dirty="0">
              <a:solidFill>
                <a:srgbClr val="024DA1"/>
              </a:solidFill>
              <a:latin typeface="+mj-lt"/>
            </a:endParaRPr>
          </a:p>
          <a:p>
            <a:pPr>
              <a:lnSpc>
                <a:spcPct val="120000"/>
              </a:lnSpc>
              <a:buClrTx/>
              <a:buFont typeface="Wingdings" panose="05000000000000000000" pitchFamily="2" charset="2"/>
              <a:buChar char="§"/>
              <a:defRPr sz="5500">
                <a:latin typeface="Arial"/>
                <a:ea typeface="Open Sans" panose="020B0606030504020204" pitchFamily="34" charset="0"/>
                <a:cs typeface="Arial"/>
              </a:defRPr>
            </a:pPr>
            <a:r>
              <a:rPr lang="en-IE" sz="1600" u="sng" dirty="0">
                <a:solidFill>
                  <a:srgbClr val="024DA1"/>
                </a:solidFill>
                <a:latin typeface="+mj-lt"/>
              </a:rPr>
              <a:t>Referral</a:t>
            </a:r>
            <a:r>
              <a:rPr lang="en-IE" sz="1600" dirty="0">
                <a:solidFill>
                  <a:srgbClr val="024DA1"/>
                </a:solidFill>
                <a:latin typeface="+mj-lt"/>
              </a:rPr>
              <a:t> to the Grand Board: </a:t>
            </a:r>
          </a:p>
          <a:p>
            <a:pPr marL="742939" lvl="1" indent="-285750" defTabSz="457189">
              <a:lnSpc>
                <a:spcPct val="120000"/>
              </a:lnSpc>
              <a:buClrTx/>
              <a:buFont typeface="Wingdings" panose="05000000000000000000" pitchFamily="2" charset="2"/>
              <a:buChar char="Ø"/>
              <a:defRPr sz="5500">
                <a:latin typeface="Arial"/>
                <a:ea typeface="Open Sans" panose="020B0606030504020204" pitchFamily="34" charset="0"/>
                <a:cs typeface="Arial"/>
              </a:defRPr>
            </a:pPr>
            <a:r>
              <a:rPr lang="en-IE" sz="1600" dirty="0">
                <a:solidFill>
                  <a:srgbClr val="024DA1"/>
                </a:solidFill>
                <a:latin typeface="+mj-lt"/>
              </a:rPr>
              <a:t>Legal difficulty</a:t>
            </a:r>
          </a:p>
          <a:p>
            <a:pPr marL="742939" lvl="1" indent="-285750" defTabSz="457189">
              <a:lnSpc>
                <a:spcPct val="120000"/>
              </a:lnSpc>
              <a:buClrTx/>
              <a:buFont typeface="Wingdings" panose="05000000000000000000" pitchFamily="2" charset="2"/>
              <a:buChar char="Ø"/>
              <a:defRPr sz="5500">
                <a:latin typeface="Arial"/>
                <a:ea typeface="Open Sans" panose="020B0606030504020204" pitchFamily="34" charset="0"/>
                <a:cs typeface="Arial"/>
              </a:defRPr>
            </a:pPr>
            <a:r>
              <a:rPr lang="en-IE" sz="1600" dirty="0">
                <a:solidFill>
                  <a:srgbClr val="024DA1"/>
                </a:solidFill>
                <a:latin typeface="+mj-lt"/>
              </a:rPr>
              <a:t>Importance of the particular case or circumstances</a:t>
            </a:r>
          </a:p>
          <a:p>
            <a:pPr marL="742939" lvl="1" indent="-285750" defTabSz="457189">
              <a:lnSpc>
                <a:spcPct val="120000"/>
              </a:lnSpc>
              <a:buClrTx/>
              <a:buFont typeface="Wingdings" panose="05000000000000000000" pitchFamily="2" charset="2"/>
              <a:buChar char="Ø"/>
              <a:defRPr sz="5500">
                <a:latin typeface="Arial"/>
                <a:ea typeface="Open Sans" panose="020B0606030504020204" pitchFamily="34" charset="0"/>
                <a:cs typeface="Arial"/>
              </a:defRPr>
            </a:pPr>
            <a:r>
              <a:rPr lang="en-IE" sz="1600" dirty="0">
                <a:solidFill>
                  <a:srgbClr val="024DA1"/>
                </a:solidFill>
                <a:latin typeface="+mj-lt"/>
              </a:rPr>
              <a:t>Divergent case-law</a:t>
            </a:r>
          </a:p>
          <a:p>
            <a:pPr>
              <a:lnSpc>
                <a:spcPct val="120000"/>
              </a:lnSpc>
              <a:buClrTx/>
              <a:buFont typeface="Wingdings" panose="05000000000000000000" pitchFamily="2" charset="2"/>
              <a:buChar char="§"/>
              <a:defRPr/>
            </a:pPr>
            <a:endParaRPr lang="en-IE" sz="1600" dirty="0">
              <a:solidFill>
                <a:srgbClr val="024DA1"/>
              </a:solidFill>
              <a:latin typeface="+mj-lt"/>
            </a:endParaRPr>
          </a:p>
          <a:p>
            <a:pPr>
              <a:lnSpc>
                <a:spcPct val="120000"/>
              </a:lnSpc>
              <a:buClrTx/>
              <a:buFont typeface="Wingdings" panose="05000000000000000000" pitchFamily="2" charset="2"/>
              <a:buChar char="§"/>
              <a:defRPr sz="5500">
                <a:latin typeface="Arial"/>
                <a:ea typeface="Open Sans" panose="020B0606030504020204" pitchFamily="34" charset="0"/>
                <a:cs typeface="Arial"/>
              </a:defRPr>
            </a:pPr>
            <a:r>
              <a:rPr lang="en-IE" sz="1600" dirty="0">
                <a:solidFill>
                  <a:srgbClr val="024DA1"/>
                </a:solidFill>
                <a:latin typeface="+mj-lt"/>
              </a:rPr>
              <a:t>Referral by an individual Board or by the Presidium</a:t>
            </a:r>
          </a:p>
          <a:p>
            <a:pPr>
              <a:lnSpc>
                <a:spcPct val="120000"/>
              </a:lnSpc>
              <a:buClrTx/>
              <a:buFont typeface="Wingdings" panose="05000000000000000000" pitchFamily="2" charset="2"/>
              <a:buChar char="§"/>
              <a:defRPr sz="5500">
                <a:latin typeface="Arial"/>
                <a:ea typeface="Open Sans" panose="020B0606030504020204" pitchFamily="34" charset="0"/>
                <a:cs typeface="Arial"/>
              </a:defRPr>
            </a:pPr>
            <a:r>
              <a:rPr lang="en-IE" sz="1600" dirty="0">
                <a:solidFill>
                  <a:srgbClr val="024DA1"/>
                </a:solidFill>
                <a:latin typeface="+mj-lt"/>
              </a:rPr>
              <a:t>Amicus curae possibility for trade or professional associations (e.g. INTA)</a:t>
            </a:r>
          </a:p>
          <a:p>
            <a:endParaRPr lang="en-IE" noProof="0" dirty="0"/>
          </a:p>
        </p:txBody>
      </p:sp>
    </p:spTree>
    <p:extLst>
      <p:ext uri="{BB962C8B-B14F-4D97-AF65-F5344CB8AC3E}">
        <p14:creationId xmlns:p14="http://schemas.microsoft.com/office/powerpoint/2010/main" val="1229800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1F444-0CE7-9DED-A768-910108B95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9D92B-F9FC-9683-8610-15D6D411ABE8}"/>
              </a:ext>
            </a:extLst>
          </p:cNvPr>
          <p:cNvSpPr>
            <a:spLocks noGrp="1"/>
          </p:cNvSpPr>
          <p:nvPr>
            <p:ph type="title" idx="10"/>
          </p:nvPr>
        </p:nvSpPr>
        <p:spPr>
          <a:solidFill>
            <a:schemeClr val="tx2"/>
          </a:solidFill>
        </p:spPr>
        <p:txBody>
          <a:bodyPr/>
          <a:lstStyle/>
          <a:p>
            <a:r>
              <a:rPr lang="en-IE" noProof="0" dirty="0">
                <a:solidFill>
                  <a:srgbClr val="FFFFFF"/>
                </a:solidFill>
                <a:latin typeface="Arial"/>
                <a:ea typeface="Open Sans" panose="020B0606030504020204" pitchFamily="34" charset="0"/>
                <a:cs typeface="Arial"/>
              </a:rPr>
              <a:t>Grand Board of Appeal</a:t>
            </a:r>
          </a:p>
        </p:txBody>
      </p:sp>
      <p:sp>
        <p:nvSpPr>
          <p:cNvPr id="4" name="Rectangle 3">
            <a:extLst>
              <a:ext uri="{FF2B5EF4-FFF2-40B4-BE49-F238E27FC236}">
                <a16:creationId xmlns:a16="http://schemas.microsoft.com/office/drawing/2014/main" id="{0C73E663-31E7-3258-8AA7-157E15710609}"/>
              </a:ext>
            </a:extLst>
          </p:cNvPr>
          <p:cNvSpPr/>
          <p:nvPr/>
        </p:nvSpPr>
        <p:spPr>
          <a:xfrm>
            <a:off x="7305555" y="4695458"/>
            <a:ext cx="1112805" cy="215444"/>
          </a:xfrm>
          <a:prstGeom prst="rect">
            <a:avLst/>
          </a:prstGeom>
        </p:spPr>
        <p:txBody>
          <a:bodyPr wrap="none">
            <a:spAutoFit/>
          </a:bodyPr>
          <a:lstStyle/>
          <a:p>
            <a:pPr algn="r"/>
            <a:r>
              <a:rPr lang="en-IE" sz="800" noProof="0" dirty="0">
                <a:solidFill>
                  <a:schemeClr val="tx1">
                    <a:lumMod val="75000"/>
                    <a:lumOff val="25000"/>
                  </a:schemeClr>
                </a:solidFill>
                <a:latin typeface="Arial"/>
                <a:cs typeface="Arial"/>
              </a:rPr>
              <a:t>Figures by mid June</a:t>
            </a:r>
          </a:p>
        </p:txBody>
      </p:sp>
      <p:graphicFrame>
        <p:nvGraphicFramePr>
          <p:cNvPr id="20" name="Table 19">
            <a:extLst>
              <a:ext uri="{FF2B5EF4-FFF2-40B4-BE49-F238E27FC236}">
                <a16:creationId xmlns:a16="http://schemas.microsoft.com/office/drawing/2014/main" id="{D5509924-9FC4-8170-21C7-89A11BC3A2AA}"/>
              </a:ext>
            </a:extLst>
          </p:cNvPr>
          <p:cNvGraphicFramePr>
            <a:graphicFrameLocks noGrp="1"/>
          </p:cNvGraphicFramePr>
          <p:nvPr>
            <p:extLst>
              <p:ext uri="{D42A27DB-BD31-4B8C-83A1-F6EECF244321}">
                <p14:modId xmlns:p14="http://schemas.microsoft.com/office/powerpoint/2010/main" val="838243273"/>
              </p:ext>
            </p:extLst>
          </p:nvPr>
        </p:nvGraphicFramePr>
        <p:xfrm>
          <a:off x="652209" y="1794510"/>
          <a:ext cx="8102853" cy="1554480"/>
        </p:xfrm>
        <a:graphic>
          <a:graphicData uri="http://schemas.openxmlformats.org/drawingml/2006/table">
            <a:tbl>
              <a:tblPr bandRow="1">
                <a:tableStyleId>{BC89EF96-8CEA-46FF-86C4-4CE0E7609802}</a:tableStyleId>
              </a:tblPr>
              <a:tblGrid>
                <a:gridCol w="1588014">
                  <a:extLst>
                    <a:ext uri="{9D8B030D-6E8A-4147-A177-3AD203B41FA5}">
                      <a16:colId xmlns:a16="http://schemas.microsoft.com/office/drawing/2014/main" val="1965909529"/>
                    </a:ext>
                  </a:extLst>
                </a:gridCol>
                <a:gridCol w="6514839">
                  <a:extLst>
                    <a:ext uri="{9D8B030D-6E8A-4147-A177-3AD203B41FA5}">
                      <a16:colId xmlns:a16="http://schemas.microsoft.com/office/drawing/2014/main" val="3722401041"/>
                    </a:ext>
                  </a:extLst>
                </a:gridCol>
              </a:tblGrid>
              <a:tr h="370840">
                <a:tc>
                  <a:txBody>
                    <a:bodyPr/>
                    <a:lstStyle/>
                    <a:p>
                      <a:pPr algn="ctr"/>
                      <a:r>
                        <a:rPr lang="en-IE" sz="2800" b="1" kern="1200" noProof="0" dirty="0">
                          <a:solidFill>
                            <a:srgbClr val="1A3F89"/>
                          </a:solidFill>
                          <a:latin typeface="Arial" panose="020B0604020202020204" pitchFamily="34" charset="0"/>
                          <a:ea typeface="+mn-ea"/>
                          <a:cs typeface="Arial" panose="020B0604020202020204" pitchFamily="34" charset="0"/>
                        </a:rPr>
                        <a:t>56</a:t>
                      </a:r>
                    </a:p>
                  </a:txBody>
                  <a:tcPr/>
                </a:tc>
                <a:tc>
                  <a:txBody>
                    <a:bodyPr/>
                    <a:lstStyle/>
                    <a:p>
                      <a:r>
                        <a:rPr lang="en-IE" sz="1600" b="1" noProof="0" dirty="0"/>
                        <a:t>Decisions taken</a:t>
                      </a:r>
                    </a:p>
                  </a:txBody>
                  <a:tcPr anchor="ctr"/>
                </a:tc>
                <a:extLst>
                  <a:ext uri="{0D108BD9-81ED-4DB2-BD59-A6C34878D82A}">
                    <a16:rowId xmlns:a16="http://schemas.microsoft.com/office/drawing/2014/main" val="2832951455"/>
                  </a:ext>
                </a:extLst>
              </a:tr>
              <a:tr h="370840">
                <a:tc>
                  <a:txBody>
                    <a:bodyPr/>
                    <a:lstStyle/>
                    <a:p>
                      <a:pPr algn="ctr"/>
                      <a:r>
                        <a:rPr lang="en-IE" sz="2800" b="1" kern="1200" noProof="0" dirty="0">
                          <a:solidFill>
                            <a:srgbClr val="1A3F89"/>
                          </a:solidFill>
                          <a:latin typeface="Arial" panose="020B0604020202020204" pitchFamily="34" charset="0"/>
                          <a:ea typeface="+mn-ea"/>
                          <a:cs typeface="Arial" panose="020B0604020202020204" pitchFamily="34" charset="0"/>
                        </a:rPr>
                        <a:t>5</a:t>
                      </a:r>
                    </a:p>
                  </a:txBody>
                  <a:tcPr/>
                </a:tc>
                <a:tc>
                  <a:txBody>
                    <a:bodyPr/>
                    <a:lstStyle/>
                    <a:p>
                      <a:r>
                        <a:rPr lang="en-IE" sz="1600" b="1" noProof="0" dirty="0"/>
                        <a:t>Decisions issued </a:t>
                      </a:r>
                      <a:r>
                        <a:rPr lang="en-IE" sz="1600" noProof="0" dirty="0"/>
                        <a:t>in the past 12 months</a:t>
                      </a:r>
                    </a:p>
                  </a:txBody>
                  <a:tcPr anchor="ctr"/>
                </a:tc>
                <a:extLst>
                  <a:ext uri="{0D108BD9-81ED-4DB2-BD59-A6C34878D82A}">
                    <a16:rowId xmlns:a16="http://schemas.microsoft.com/office/drawing/2014/main" val="3913225363"/>
                  </a:ext>
                </a:extLst>
              </a:tr>
              <a:tr h="370840">
                <a:tc>
                  <a:txBody>
                    <a:bodyPr/>
                    <a:lstStyle/>
                    <a:p>
                      <a:pPr marL="0" algn="ctr" defTabSz="457200" rtl="0" eaLnBrk="1" latinLnBrk="0" hangingPunct="1"/>
                      <a:r>
                        <a:rPr lang="en-IE" sz="2800" b="1" kern="1200" noProof="0" dirty="0">
                          <a:solidFill>
                            <a:srgbClr val="1A3F89"/>
                          </a:solidFill>
                          <a:latin typeface="Arial" panose="020B0604020202020204" pitchFamily="34" charset="0"/>
                          <a:ea typeface="+mn-ea"/>
                          <a:cs typeface="Arial" panose="020B0604020202020204" pitchFamily="34" charset="0"/>
                        </a:rPr>
                        <a:t>2</a:t>
                      </a:r>
                    </a:p>
                  </a:txBody>
                  <a:tcPr/>
                </a:tc>
                <a:tc>
                  <a:txBody>
                    <a:bodyPr/>
                    <a:lstStyle/>
                    <a:p>
                      <a:r>
                        <a:rPr lang="en-IE" sz="1600" noProof="0" dirty="0"/>
                        <a:t>Case currently </a:t>
                      </a:r>
                      <a:r>
                        <a:rPr lang="en-IE" sz="1600" b="1" noProof="0" dirty="0"/>
                        <a:t>pending</a:t>
                      </a:r>
                    </a:p>
                  </a:txBody>
                  <a:tcPr anchor="ctr"/>
                </a:tc>
                <a:extLst>
                  <a:ext uri="{0D108BD9-81ED-4DB2-BD59-A6C34878D82A}">
                    <a16:rowId xmlns:a16="http://schemas.microsoft.com/office/drawing/2014/main" val="3400373778"/>
                  </a:ext>
                </a:extLst>
              </a:tr>
            </a:tbl>
          </a:graphicData>
        </a:graphic>
      </p:graphicFrame>
      <p:sp>
        <p:nvSpPr>
          <p:cNvPr id="8" name="Text Placeholder 7">
            <a:extLst>
              <a:ext uri="{FF2B5EF4-FFF2-40B4-BE49-F238E27FC236}">
                <a16:creationId xmlns:a16="http://schemas.microsoft.com/office/drawing/2014/main" id="{EA4E8C27-E3F8-1A19-92CD-7CBEF818A236}"/>
              </a:ext>
            </a:extLst>
          </p:cNvPr>
          <p:cNvSpPr>
            <a:spLocks noGrp="1"/>
          </p:cNvSpPr>
          <p:nvPr>
            <p:ph type="body" sz="quarter" idx="13"/>
          </p:nvPr>
        </p:nvSpPr>
        <p:spPr/>
        <p:txBody>
          <a:bodyPr/>
          <a:lstStyle/>
          <a:p>
            <a:endParaRPr lang="en-IE"/>
          </a:p>
        </p:txBody>
      </p:sp>
    </p:spTree>
    <p:extLst>
      <p:ext uri="{BB962C8B-B14F-4D97-AF65-F5344CB8AC3E}">
        <p14:creationId xmlns:p14="http://schemas.microsoft.com/office/powerpoint/2010/main" val="1405243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466C9-5E36-9B9E-EA94-6A0B30C70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911113-2458-C3FE-6829-25EADE5BFADA}"/>
              </a:ext>
            </a:extLst>
          </p:cNvPr>
          <p:cNvSpPr>
            <a:spLocks noGrp="1"/>
          </p:cNvSpPr>
          <p:nvPr>
            <p:ph type="title" idx="10"/>
          </p:nvPr>
        </p:nvSpPr>
        <p:spPr/>
        <p:txBody>
          <a:bodyPr/>
          <a:lstStyle/>
          <a:p>
            <a:r>
              <a:rPr lang="en-IE" noProof="0" dirty="0"/>
              <a:t>Latest decisions by the Grand Board of Appeal</a:t>
            </a:r>
          </a:p>
        </p:txBody>
      </p:sp>
      <p:sp>
        <p:nvSpPr>
          <p:cNvPr id="6" name="Content Placeholder 2">
            <a:extLst>
              <a:ext uri="{FF2B5EF4-FFF2-40B4-BE49-F238E27FC236}">
                <a16:creationId xmlns:a16="http://schemas.microsoft.com/office/drawing/2014/main" id="{BE65FE08-F4AF-64A4-F549-7A2F18087667}"/>
              </a:ext>
            </a:extLst>
          </p:cNvPr>
          <p:cNvSpPr txBox="1">
            <a:spLocks/>
          </p:cNvSpPr>
          <p:nvPr/>
        </p:nvSpPr>
        <p:spPr>
          <a:xfrm>
            <a:off x="652785" y="1138688"/>
            <a:ext cx="8102853" cy="3329403"/>
          </a:xfrm>
          <a:prstGeom prst="rect">
            <a:avLst/>
          </a:prstGeom>
          <a:noFill/>
        </p:spPr>
        <p:txBody>
          <a:bodyPr vert="horz" lIns="91440" tIns="45720" rIns="91440" bIns="45720" rtlCol="0">
            <a:normAutofit fontScale="85000" lnSpcReduction="10000"/>
          </a:bodyPr>
          <a:lstStyle>
            <a:lvl1pPr marL="360000" indent="-360000" algn="l" defTabSz="457200" rtl="0" eaLnBrk="1" latinLnBrk="0" hangingPunct="1">
              <a:spcBef>
                <a:spcPts val="0"/>
              </a:spcBef>
              <a:buClr>
                <a:srgbClr val="024DA1"/>
              </a:buClr>
              <a:buFont typeface="Symbol" panose="05050102010706020507" pitchFamily="18" charset="2"/>
              <a:buChar char="·"/>
              <a:defRPr lang="en-US" sz="1300" b="0" kern="1100" spc="-50">
                <a:solidFill>
                  <a:schemeClr val="tx2"/>
                </a:solidFill>
                <a:latin typeface="+mn-lt"/>
                <a:ea typeface="Open Sans" panose="020B0606030504020204" pitchFamily="34" charset="0"/>
                <a:cs typeface="Arial"/>
              </a:defRPr>
            </a:lvl1pPr>
            <a:lvl2pPr marL="720000" indent="-360000" algn="l" defTabSz="457200" rtl="0" eaLnBrk="1" latinLnBrk="0" hangingPunct="1">
              <a:spcBef>
                <a:spcPts val="0"/>
              </a:spcBef>
              <a:buClr>
                <a:srgbClr val="024DA1"/>
              </a:buClr>
              <a:buFont typeface="Arial" panose="020B0604020202020204" pitchFamily="34" charset="0"/>
              <a:buChar char="○"/>
              <a:defRPr lang="en-US" sz="1300" kern="1100" spc="-50">
                <a:solidFill>
                  <a:schemeClr val="tx2"/>
                </a:solidFill>
                <a:latin typeface="+mn-lt"/>
                <a:ea typeface="Open Sans" panose="020B0606030504020204" pitchFamily="34" charset="0"/>
                <a:cs typeface="Arial"/>
              </a:defRPr>
            </a:lvl2pPr>
            <a:lvl3pPr marL="108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3pPr>
            <a:lvl4pPr marL="1440000" indent="-360000" algn="l" defTabSz="457200" rtl="0" eaLnBrk="1" latinLnBrk="0" hangingPunct="1">
              <a:spcBef>
                <a:spcPts val="0"/>
              </a:spcBef>
              <a:buClr>
                <a:srgbClr val="024DA1"/>
              </a:buClr>
              <a:buFont typeface="Symbol" panose="05050102010706020507" pitchFamily="18" charset="2"/>
              <a:buChar char="·"/>
              <a:defRPr sz="1300" kern="1200" spc="-50" baseline="0">
                <a:solidFill>
                  <a:schemeClr val="tx2"/>
                </a:solidFill>
                <a:latin typeface="+mn-lt"/>
                <a:ea typeface="+mn-ea"/>
                <a:cs typeface="+mn-cs"/>
              </a:defRPr>
            </a:lvl4pPr>
            <a:lvl5pPr marL="180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Font typeface="Wingdings" panose="05000000000000000000" pitchFamily="2" charset="2"/>
              <a:buChar char="Ø"/>
            </a:pPr>
            <a:r>
              <a:rPr lang="en-IE" sz="1700" b="1" noProof="0" dirty="0">
                <a:latin typeface="+mj-lt"/>
              </a:rPr>
              <a:t>2248/2019-G, GEORGE ORWELL</a:t>
            </a:r>
          </a:p>
          <a:p>
            <a:pPr algn="just">
              <a:buFont typeface="Wingdings" panose="05000000000000000000" pitchFamily="2" charset="2"/>
              <a:buChar char="Ø"/>
            </a:pPr>
            <a:endParaRPr lang="en-IE" sz="1200" b="1" noProof="0" dirty="0">
              <a:latin typeface="+mj-lt"/>
            </a:endParaRPr>
          </a:p>
          <a:p>
            <a:pPr marL="0" indent="0" algn="just">
              <a:buNone/>
            </a:pPr>
            <a:r>
              <a:rPr lang="en-IE" sz="1700" noProof="0" dirty="0">
                <a:latin typeface="+mj-lt"/>
              </a:rPr>
              <a:t>The sign is descriptive and non-distinctive because the relevant public in Ireland and Malta will immediately understand it as the name of the famous author and, in relation to the goods and services in Classes 9, 16 and 41, as indicating their </a:t>
            </a:r>
            <a:r>
              <a:rPr lang="en-IE" sz="1700" b="1" noProof="0" dirty="0">
                <a:latin typeface="+mj-lt"/>
              </a:rPr>
              <a:t>subject matter </a:t>
            </a:r>
            <a:r>
              <a:rPr lang="en-IE" sz="1700" noProof="0" dirty="0">
                <a:latin typeface="+mj-lt"/>
              </a:rPr>
              <a:t>(i.e. works by him or content related to him). </a:t>
            </a:r>
          </a:p>
          <a:p>
            <a:pPr marL="0" indent="0" algn="just">
              <a:buNone/>
            </a:pPr>
            <a:endParaRPr lang="en-IE" sz="1700" noProof="0" dirty="0">
              <a:latin typeface="+mj-lt"/>
            </a:endParaRPr>
          </a:p>
          <a:p>
            <a:pPr marL="0" indent="0" algn="just">
              <a:buNone/>
            </a:pPr>
            <a:endParaRPr lang="en-IE" sz="1700" b="1" dirty="0">
              <a:latin typeface="+mj-lt"/>
            </a:endParaRPr>
          </a:p>
          <a:p>
            <a:pPr algn="just">
              <a:buFont typeface="Wingdings" panose="05000000000000000000" pitchFamily="2" charset="2"/>
              <a:buChar char="Ø"/>
            </a:pPr>
            <a:r>
              <a:rPr lang="en-US" sz="1700" b="1" dirty="0">
                <a:latin typeface="+mj-lt"/>
              </a:rPr>
              <a:t>R 1719/2019-G, ANIMAL FARM &amp; R 1922/2019-G, 1984</a:t>
            </a:r>
          </a:p>
          <a:p>
            <a:pPr marL="0" indent="0" algn="just">
              <a:buNone/>
            </a:pPr>
            <a:endParaRPr lang="en-US" sz="1200" dirty="0">
              <a:latin typeface="+mj-lt"/>
            </a:endParaRPr>
          </a:p>
          <a:p>
            <a:pPr marL="0" indent="0" algn="just">
              <a:buNone/>
            </a:pPr>
            <a:r>
              <a:rPr lang="en-US" sz="1700" dirty="0">
                <a:latin typeface="+mj-lt"/>
              </a:rPr>
              <a:t>The signs corresponding to the titles of famous books will be perceived as indicating the </a:t>
            </a:r>
            <a:r>
              <a:rPr lang="en-US" sz="1700" b="1" dirty="0">
                <a:latin typeface="+mj-lt"/>
              </a:rPr>
              <a:t>subject matter </a:t>
            </a:r>
            <a:r>
              <a:rPr lang="en-US" sz="1700" dirty="0">
                <a:latin typeface="+mj-lt"/>
              </a:rPr>
              <a:t>of the goods and services in Classes 9, 16, 28, and 41, thereby rendering the signs descriptive and non-distinctive under Art. 7(1)(b) and 7(1)(c) EUTMR.</a:t>
            </a:r>
          </a:p>
          <a:p>
            <a:pPr marL="0" indent="0" algn="just">
              <a:buNone/>
            </a:pPr>
            <a:endParaRPr lang="en-US" sz="1700" dirty="0">
              <a:latin typeface="+mj-lt"/>
            </a:endParaRPr>
          </a:p>
          <a:p>
            <a:pPr marL="0" indent="0" algn="just">
              <a:buNone/>
            </a:pPr>
            <a:endParaRPr lang="en-IE" sz="900" noProof="0" dirty="0">
              <a:latin typeface="+mj-lt"/>
            </a:endParaRPr>
          </a:p>
          <a:p>
            <a:pPr algn="just">
              <a:buFont typeface="Wingdings" panose="05000000000000000000" pitchFamily="2" charset="2"/>
              <a:buChar char="v"/>
            </a:pPr>
            <a:r>
              <a:rPr lang="en-IE" sz="1700" noProof="0" dirty="0">
                <a:latin typeface="+mj-lt"/>
              </a:rPr>
              <a:t>Filing an application for an EUTM at an early stage, prior to the applicant’s name or the title of a work becomes widely known, may preclude the application of Art. 7(1)(b) and (c) EUTMR, insofar as the sign would not yet be perceived by the relevant public as descriptive or devoid of distinctive character.</a:t>
            </a:r>
          </a:p>
        </p:txBody>
      </p:sp>
      <p:sp>
        <p:nvSpPr>
          <p:cNvPr id="8" name="Text Placeholder 7">
            <a:extLst>
              <a:ext uri="{FF2B5EF4-FFF2-40B4-BE49-F238E27FC236}">
                <a16:creationId xmlns:a16="http://schemas.microsoft.com/office/drawing/2014/main" id="{4307CA61-929F-B0B6-F8AE-9655403202CE}"/>
              </a:ext>
            </a:extLst>
          </p:cNvPr>
          <p:cNvSpPr>
            <a:spLocks noGrp="1"/>
          </p:cNvSpPr>
          <p:nvPr>
            <p:ph type="body" sz="quarter" idx="13"/>
          </p:nvPr>
        </p:nvSpPr>
        <p:spPr/>
        <p:txBody>
          <a:bodyPr/>
          <a:lstStyle/>
          <a:p>
            <a:endParaRPr lang="en-IE"/>
          </a:p>
        </p:txBody>
      </p:sp>
    </p:spTree>
    <p:extLst>
      <p:ext uri="{BB962C8B-B14F-4D97-AF65-F5344CB8AC3E}">
        <p14:creationId xmlns:p14="http://schemas.microsoft.com/office/powerpoint/2010/main" val="2317532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257A-F82F-B404-F0C7-BA58A26FA6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31FFA3-876F-11CB-759F-E9E54B299672}"/>
              </a:ext>
            </a:extLst>
          </p:cNvPr>
          <p:cNvSpPr>
            <a:spLocks noGrp="1"/>
          </p:cNvSpPr>
          <p:nvPr>
            <p:ph type="title" idx="10"/>
          </p:nvPr>
        </p:nvSpPr>
        <p:spPr/>
        <p:txBody>
          <a:bodyPr/>
          <a:lstStyle/>
          <a:p>
            <a:r>
              <a:rPr lang="en-IE" noProof="0" dirty="0"/>
              <a:t>Pending cases before the Grand Board of Appeal</a:t>
            </a:r>
          </a:p>
        </p:txBody>
      </p:sp>
      <p:sp>
        <p:nvSpPr>
          <p:cNvPr id="6" name="Content Placeholder 2">
            <a:extLst>
              <a:ext uri="{FF2B5EF4-FFF2-40B4-BE49-F238E27FC236}">
                <a16:creationId xmlns:a16="http://schemas.microsoft.com/office/drawing/2014/main" id="{035239D9-292F-CAC3-5162-892693B7D93A}"/>
              </a:ext>
            </a:extLst>
          </p:cNvPr>
          <p:cNvSpPr txBox="1">
            <a:spLocks/>
          </p:cNvSpPr>
          <p:nvPr/>
        </p:nvSpPr>
        <p:spPr>
          <a:xfrm>
            <a:off x="520287" y="1171913"/>
            <a:ext cx="8234775" cy="3890512"/>
          </a:xfrm>
          <a:prstGeom prst="rect">
            <a:avLst/>
          </a:prstGeom>
          <a:noFill/>
        </p:spPr>
        <p:txBody>
          <a:bodyPr vert="horz" lIns="91440" tIns="45720" rIns="91440" bIns="45720" rtlCol="0">
            <a:normAutofit/>
          </a:bodyPr>
          <a:lstStyle>
            <a:lvl1pPr marL="360000" indent="-360000" algn="l" defTabSz="457200" rtl="0" eaLnBrk="1" latinLnBrk="0" hangingPunct="1">
              <a:spcBef>
                <a:spcPts val="0"/>
              </a:spcBef>
              <a:buClr>
                <a:srgbClr val="024DA1"/>
              </a:buClr>
              <a:buFont typeface="Symbol" panose="05050102010706020507" pitchFamily="18" charset="2"/>
              <a:buChar char="·"/>
              <a:defRPr lang="en-US" sz="1300" b="0" kern="1100" spc="-50">
                <a:solidFill>
                  <a:schemeClr val="tx2"/>
                </a:solidFill>
                <a:latin typeface="+mn-lt"/>
                <a:ea typeface="Open Sans" panose="020B0606030504020204" pitchFamily="34" charset="0"/>
                <a:cs typeface="Arial"/>
              </a:defRPr>
            </a:lvl1pPr>
            <a:lvl2pPr marL="720000" indent="-360000" algn="l" defTabSz="457200" rtl="0" eaLnBrk="1" latinLnBrk="0" hangingPunct="1">
              <a:spcBef>
                <a:spcPts val="0"/>
              </a:spcBef>
              <a:buClr>
                <a:srgbClr val="024DA1"/>
              </a:buClr>
              <a:buFont typeface="Arial" panose="020B0604020202020204" pitchFamily="34" charset="0"/>
              <a:buChar char="○"/>
              <a:defRPr lang="en-US" sz="1300" kern="1100" spc="-50">
                <a:solidFill>
                  <a:schemeClr val="tx2"/>
                </a:solidFill>
                <a:latin typeface="+mn-lt"/>
                <a:ea typeface="Open Sans" panose="020B0606030504020204" pitchFamily="34" charset="0"/>
                <a:cs typeface="Arial"/>
              </a:defRPr>
            </a:lvl2pPr>
            <a:lvl3pPr marL="108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3pPr>
            <a:lvl4pPr marL="1440000" indent="-360000" algn="l" defTabSz="457200" rtl="0" eaLnBrk="1" latinLnBrk="0" hangingPunct="1">
              <a:spcBef>
                <a:spcPts val="0"/>
              </a:spcBef>
              <a:buClr>
                <a:srgbClr val="024DA1"/>
              </a:buClr>
              <a:buFont typeface="Symbol" panose="05050102010706020507" pitchFamily="18" charset="2"/>
              <a:buChar char="·"/>
              <a:defRPr sz="1300" kern="1200" spc="-50" baseline="0">
                <a:solidFill>
                  <a:schemeClr val="tx2"/>
                </a:solidFill>
                <a:latin typeface="+mn-lt"/>
                <a:ea typeface="+mn-ea"/>
                <a:cs typeface="+mn-cs"/>
              </a:defRPr>
            </a:lvl4pPr>
            <a:lvl5pPr marL="180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buNone/>
            </a:pPr>
            <a:endParaRPr lang="en-IE" sz="1600" noProof="0" dirty="0">
              <a:solidFill>
                <a:srgbClr val="024DA1"/>
              </a:solidFill>
              <a:latin typeface="+mj-lt"/>
              <a:ea typeface="Aptos" panose="020B0004020202020204" pitchFamily="34" charset="0"/>
              <a:cs typeface="Aptos" panose="020B0004020202020204" pitchFamily="34" charset="0"/>
            </a:endParaRPr>
          </a:p>
        </p:txBody>
      </p:sp>
      <p:sp>
        <p:nvSpPr>
          <p:cNvPr id="10" name="Text Placeholder 9">
            <a:extLst>
              <a:ext uri="{FF2B5EF4-FFF2-40B4-BE49-F238E27FC236}">
                <a16:creationId xmlns:a16="http://schemas.microsoft.com/office/drawing/2014/main" id="{7C6131E7-8205-5DC7-E1E3-3BCF63D811FB}"/>
              </a:ext>
            </a:extLst>
          </p:cNvPr>
          <p:cNvSpPr>
            <a:spLocks noGrp="1"/>
          </p:cNvSpPr>
          <p:nvPr>
            <p:ph type="body" sz="quarter" idx="13"/>
          </p:nvPr>
        </p:nvSpPr>
        <p:spPr/>
        <p:txBody>
          <a:bodyPr/>
          <a:lstStyle/>
          <a:p>
            <a:endParaRPr lang="en-IE"/>
          </a:p>
        </p:txBody>
      </p:sp>
      <p:pic>
        <p:nvPicPr>
          <p:cNvPr id="4" name="Picture 3">
            <a:extLst>
              <a:ext uri="{FF2B5EF4-FFF2-40B4-BE49-F238E27FC236}">
                <a16:creationId xmlns:a16="http://schemas.microsoft.com/office/drawing/2014/main" id="{25AEF0EA-B575-7D84-3C1C-06E0312A91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209" y="1207177"/>
            <a:ext cx="7841709" cy="1292733"/>
          </a:xfrm>
          <a:prstGeom prst="rect">
            <a:avLst/>
          </a:prstGeom>
        </p:spPr>
      </p:pic>
      <p:sp>
        <p:nvSpPr>
          <p:cNvPr id="7" name="Rectangle: Rounded Corners 6">
            <a:extLst>
              <a:ext uri="{FF2B5EF4-FFF2-40B4-BE49-F238E27FC236}">
                <a16:creationId xmlns:a16="http://schemas.microsoft.com/office/drawing/2014/main" id="{7B2C6B76-2865-790C-A484-85839F7CE661}"/>
              </a:ext>
            </a:extLst>
          </p:cNvPr>
          <p:cNvSpPr/>
          <p:nvPr/>
        </p:nvSpPr>
        <p:spPr>
          <a:xfrm>
            <a:off x="860258" y="1441417"/>
            <a:ext cx="1290011" cy="824252"/>
          </a:xfrm>
          <a:prstGeom prst="roundRect">
            <a:avLst>
              <a:gd name="adj" fmla="val 10000"/>
            </a:avLst>
          </a:prstGeom>
          <a:blipFill rotWithShape="1">
            <a:blip r:embed="rId4" cstate="email">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endParaRPr lang="en-IE"/>
          </a:p>
        </p:txBody>
      </p:sp>
      <p:grpSp>
        <p:nvGrpSpPr>
          <p:cNvPr id="12" name="Group 11">
            <a:extLst>
              <a:ext uri="{FF2B5EF4-FFF2-40B4-BE49-F238E27FC236}">
                <a16:creationId xmlns:a16="http://schemas.microsoft.com/office/drawing/2014/main" id="{C2EE6BB6-8746-8FA2-951B-6022C2251860}"/>
              </a:ext>
            </a:extLst>
          </p:cNvPr>
          <p:cNvGrpSpPr/>
          <p:nvPr/>
        </p:nvGrpSpPr>
        <p:grpSpPr>
          <a:xfrm>
            <a:off x="652209" y="2886074"/>
            <a:ext cx="7841709" cy="1542647"/>
            <a:chOff x="0" y="2634571"/>
            <a:chExt cx="7283083" cy="1197532"/>
          </a:xfrm>
        </p:grpSpPr>
        <p:sp>
          <p:nvSpPr>
            <p:cNvPr id="13" name="Rectangle: Rounded Corners 12">
              <a:extLst>
                <a:ext uri="{FF2B5EF4-FFF2-40B4-BE49-F238E27FC236}">
                  <a16:creationId xmlns:a16="http://schemas.microsoft.com/office/drawing/2014/main" id="{39C87448-858A-EA8D-F07E-7D4B35956434}"/>
                </a:ext>
              </a:extLst>
            </p:cNvPr>
            <p:cNvSpPr/>
            <p:nvPr/>
          </p:nvSpPr>
          <p:spPr>
            <a:xfrm>
              <a:off x="0" y="2634571"/>
              <a:ext cx="7283083" cy="1197532"/>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4" name="Rectangle: Rounded Corners 4">
              <a:extLst>
                <a:ext uri="{FF2B5EF4-FFF2-40B4-BE49-F238E27FC236}">
                  <a16:creationId xmlns:a16="http://schemas.microsoft.com/office/drawing/2014/main" id="{17AB5AFE-F08D-014D-921B-5A031DB22319}"/>
                </a:ext>
              </a:extLst>
            </p:cNvPr>
            <p:cNvSpPr txBox="1"/>
            <p:nvPr/>
          </p:nvSpPr>
          <p:spPr>
            <a:xfrm>
              <a:off x="1576369" y="2634571"/>
              <a:ext cx="5560748" cy="11975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600" b="1" kern="1200" noProof="0" dirty="0"/>
                <a:t>Clarity and precision of the term </a:t>
              </a:r>
              <a:r>
                <a:rPr lang="en-US" sz="1600" b="1" i="1" kern="1200" noProof="0" dirty="0"/>
                <a:t>software</a:t>
              </a:r>
              <a:r>
                <a:rPr lang="en-US" sz="1600" b="1" kern="1200" noProof="0" dirty="0"/>
                <a:t> under Article 33(2) EUTMR and the assessment of similarity between </a:t>
              </a:r>
              <a:r>
                <a:rPr lang="en-US" sz="1600" b="1" i="1" kern="1200" noProof="0" dirty="0"/>
                <a:t>software</a:t>
              </a:r>
              <a:r>
                <a:rPr lang="en-US" sz="1600" b="1" kern="1200" noProof="0" dirty="0"/>
                <a:t> and </a:t>
              </a:r>
              <a:r>
                <a:rPr lang="en-US" sz="1600" b="1" i="1" kern="1200" noProof="0" dirty="0"/>
                <a:t>motor vehicles</a:t>
              </a:r>
            </a:p>
            <a:p>
              <a:pPr marL="0" lvl="0" indent="0" algn="l" defTabSz="800100">
                <a:lnSpc>
                  <a:spcPct val="90000"/>
                </a:lnSpc>
                <a:spcBef>
                  <a:spcPct val="0"/>
                </a:spcBef>
                <a:spcAft>
                  <a:spcPct val="35000"/>
                </a:spcAft>
                <a:buNone/>
              </a:pPr>
              <a:r>
                <a:rPr lang="en-IE" sz="1400" b="1" kern="1200" noProof="0" dirty="0"/>
                <a:t> </a:t>
              </a:r>
              <a:r>
                <a:rPr lang="en-IE" sz="1400" b="0" i="0" kern="1200" noProof="0" dirty="0">
                  <a:latin typeface="Arial Body"/>
                </a:rPr>
                <a:t>(</a:t>
              </a:r>
              <a:r>
                <a:rPr lang="pt-BR" sz="1400" b="0" i="0" kern="1200" dirty="0">
                  <a:solidFill>
                    <a:prstClr val="white"/>
                  </a:solidFill>
                  <a:latin typeface="Arial Body"/>
                  <a:cs typeface="Arial" panose="020B0604020202020204" pitchFamily="34" charset="0"/>
                </a:rPr>
                <a:t>17/09/2026, R 1989/2025-1, KIRA (fig.) / QIRA</a:t>
              </a:r>
              <a:r>
                <a:rPr lang="en-IE" sz="1400" b="0" i="0" kern="1200" noProof="0" dirty="0">
                  <a:latin typeface="Arial Body"/>
                </a:rPr>
                <a:t>)</a:t>
              </a:r>
            </a:p>
            <a:p>
              <a:pPr marL="0" lvl="0" indent="0" algn="l" defTabSz="800100">
                <a:lnSpc>
                  <a:spcPct val="90000"/>
                </a:lnSpc>
                <a:spcBef>
                  <a:spcPct val="0"/>
                </a:spcBef>
                <a:spcAft>
                  <a:spcPct val="35000"/>
                </a:spcAft>
                <a:buNone/>
              </a:pPr>
              <a:r>
                <a:rPr lang="en-IE" sz="1400" b="1" i="0" kern="1200" noProof="0" dirty="0"/>
                <a:t>Pending</a:t>
              </a:r>
            </a:p>
          </p:txBody>
        </p:sp>
      </p:grpSp>
      <p:sp>
        <p:nvSpPr>
          <p:cNvPr id="16" name="Rectangle: Rounded Corners 15">
            <a:extLst>
              <a:ext uri="{FF2B5EF4-FFF2-40B4-BE49-F238E27FC236}">
                <a16:creationId xmlns:a16="http://schemas.microsoft.com/office/drawing/2014/main" id="{F96B4773-6B82-C17A-DDA0-6801A00DF221}"/>
              </a:ext>
            </a:extLst>
          </p:cNvPr>
          <p:cNvSpPr/>
          <p:nvPr/>
        </p:nvSpPr>
        <p:spPr>
          <a:xfrm>
            <a:off x="807244" y="3111270"/>
            <a:ext cx="1385082" cy="1089256"/>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6A05DD1-30C7-0997-AC33-972F2BE514C0}"/>
              </a:ext>
            </a:extLst>
          </p:cNvPr>
          <p:cNvPicPr>
            <a:picLocks noChangeAspect="1"/>
          </p:cNvPicPr>
          <p:nvPr/>
        </p:nvPicPr>
        <p:blipFill>
          <a:blip r:embed="rId5"/>
          <a:stretch>
            <a:fillRect/>
          </a:stretch>
        </p:blipFill>
        <p:spPr>
          <a:xfrm>
            <a:off x="989189" y="3186005"/>
            <a:ext cx="1023320" cy="939785"/>
          </a:xfrm>
          <a:prstGeom prst="rect">
            <a:avLst/>
          </a:prstGeom>
        </p:spPr>
      </p:pic>
    </p:spTree>
    <p:extLst>
      <p:ext uri="{BB962C8B-B14F-4D97-AF65-F5344CB8AC3E}">
        <p14:creationId xmlns:p14="http://schemas.microsoft.com/office/powerpoint/2010/main" val="2238054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0C9030-9C1E-8E52-8D7E-A3CDF2DE707A}"/>
              </a:ext>
            </a:extLst>
          </p:cNvPr>
          <p:cNvSpPr/>
          <p:nvPr/>
        </p:nvSpPr>
        <p:spPr>
          <a:xfrm>
            <a:off x="5299200" y="2001464"/>
            <a:ext cx="3681879" cy="1967359"/>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 name="Rectangle 8">
            <a:extLst>
              <a:ext uri="{FF2B5EF4-FFF2-40B4-BE49-F238E27FC236}">
                <a16:creationId xmlns:a16="http://schemas.microsoft.com/office/drawing/2014/main" id="{C111CF1C-F0C2-47CE-9280-3A04812C3FD6}"/>
              </a:ext>
            </a:extLst>
          </p:cNvPr>
          <p:cNvSpPr>
            <a:spLocks/>
          </p:cNvSpPr>
          <p:nvPr/>
        </p:nvSpPr>
        <p:spPr bwMode="auto">
          <a:xfrm>
            <a:off x="652210" y="785028"/>
            <a:ext cx="8103428" cy="262800"/>
          </a:xfrm>
          <a:prstGeom prst="rect">
            <a:avLst/>
          </a:prstGeom>
          <a:solidFill>
            <a:srgbClr val="024DA1"/>
          </a:solidFill>
          <a:ln>
            <a:noFill/>
          </a:ln>
        </p:spPr>
        <p:txBody>
          <a:bodyPr vert="horz" lIns="91440" tIns="45720" rIns="91440" bIns="45720" rtlCol="0" anchor="ctr">
            <a:noAutofit/>
          </a:bodyPr>
          <a:lstStyle/>
          <a:p>
            <a:pPr>
              <a:spcBef>
                <a:spcPct val="0"/>
              </a:spcBef>
              <a:tabLst>
                <a:tab pos="0" algn="l"/>
              </a:tabLst>
            </a:pPr>
            <a:r>
              <a:rPr lang="en-US" sz="1600" b="1" spc="-71" dirty="0">
                <a:solidFill>
                  <a:srgbClr val="FFFFFF"/>
                </a:solidFill>
                <a:latin typeface="Arial"/>
                <a:ea typeface="Open Sans Light" panose="020B0306030504020204" pitchFamily="34" charset="0"/>
                <a:cs typeface="Arial"/>
              </a:rPr>
              <a:t>Litigation </a:t>
            </a:r>
            <a:r>
              <a:rPr lang="en-US" sz="1600" b="1" spc="-71" dirty="0">
                <a:solidFill>
                  <a:srgbClr val="FFFFFF"/>
                </a:solidFill>
                <a:latin typeface="Arial"/>
                <a:ea typeface="Open Sans Light" panose="020B0306030504020204" pitchFamily="34" charset="0"/>
                <a:cs typeface="Arial"/>
                <a:sym typeface="Helvetica Neue UltraLight"/>
              </a:rPr>
              <a:t>– A</a:t>
            </a:r>
            <a:r>
              <a:rPr lang="en-US" sz="1600" b="1" spc="-71" dirty="0">
                <a:solidFill>
                  <a:srgbClr val="FFFFFF"/>
                </a:solidFill>
                <a:latin typeface="Arial"/>
                <a:ea typeface="Open Sans Light" panose="020B0306030504020204" pitchFamily="34" charset="0"/>
                <a:cs typeface="Arial"/>
              </a:rPr>
              <a:t>ppeal rate</a:t>
            </a:r>
            <a:endParaRPr lang="en-IE" sz="1600" b="1" spc="-71" dirty="0">
              <a:solidFill>
                <a:srgbClr val="FFFFFF"/>
              </a:solidFill>
              <a:latin typeface="Arial"/>
              <a:ea typeface="Open Sans Light" panose="020B0306030504020204" pitchFamily="34" charset="0"/>
              <a:cs typeface="Arial"/>
            </a:endParaRPr>
          </a:p>
        </p:txBody>
      </p:sp>
      <p:sp>
        <p:nvSpPr>
          <p:cNvPr id="9" name="Round Single Corner of Rectangle 37">
            <a:extLst>
              <a:ext uri="{FF2B5EF4-FFF2-40B4-BE49-F238E27FC236}">
                <a16:creationId xmlns:a16="http://schemas.microsoft.com/office/drawing/2014/main" id="{3AC4C6C4-67EB-15E0-EBA0-BABBBE602C85}"/>
              </a:ext>
            </a:extLst>
          </p:cNvPr>
          <p:cNvSpPr/>
          <p:nvPr/>
        </p:nvSpPr>
        <p:spPr>
          <a:xfrm flipV="1">
            <a:off x="647699" y="1547895"/>
            <a:ext cx="2724317" cy="1559458"/>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ound Single Corner of Rectangle 13">
            <a:extLst>
              <a:ext uri="{FF2B5EF4-FFF2-40B4-BE49-F238E27FC236}">
                <a16:creationId xmlns:a16="http://schemas.microsoft.com/office/drawing/2014/main" id="{B5C2FCE0-ED0E-85A5-0573-33DC68945554}"/>
              </a:ext>
            </a:extLst>
          </p:cNvPr>
          <p:cNvSpPr/>
          <p:nvPr/>
        </p:nvSpPr>
        <p:spPr>
          <a:xfrm>
            <a:off x="638679" y="1600436"/>
            <a:ext cx="1562876" cy="459349"/>
          </a:xfrm>
          <a:prstGeom prst="round1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srgbClr val="024DA1"/>
              </a:solidFill>
              <a:effectLst/>
              <a:uLnTx/>
              <a:uFillTx/>
              <a:latin typeface="Arial" panose="020B0604020202020204"/>
              <a:ea typeface="+mn-ea"/>
              <a:cs typeface="+mn-cs"/>
            </a:endParaRPr>
          </a:p>
        </p:txBody>
      </p:sp>
      <p:sp>
        <p:nvSpPr>
          <p:cNvPr id="11" name="Title 1">
            <a:extLst>
              <a:ext uri="{FF2B5EF4-FFF2-40B4-BE49-F238E27FC236}">
                <a16:creationId xmlns:a16="http://schemas.microsoft.com/office/drawing/2014/main" id="{BE0C4EBB-48C1-9A0D-539D-FEA062E3A183}"/>
              </a:ext>
            </a:extLst>
          </p:cNvPr>
          <p:cNvSpPr txBox="1">
            <a:spLocks/>
          </p:cNvSpPr>
          <p:nvPr/>
        </p:nvSpPr>
        <p:spPr>
          <a:xfrm>
            <a:off x="652210" y="1321261"/>
            <a:ext cx="1820779" cy="230480"/>
          </a:xfrm>
          <a:prstGeom prst="rect">
            <a:avLst/>
          </a:prstGeom>
          <a:solidFill>
            <a:schemeClr val="tx2"/>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1400" b="0" i="0" u="none" strike="noStrike" kern="1200" cap="none" spc="-7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2026</a:t>
            </a:r>
          </a:p>
        </p:txBody>
      </p:sp>
      <p:sp>
        <p:nvSpPr>
          <p:cNvPr id="12" name="Text Box 14">
            <a:extLst>
              <a:ext uri="{FF2B5EF4-FFF2-40B4-BE49-F238E27FC236}">
                <a16:creationId xmlns:a16="http://schemas.microsoft.com/office/drawing/2014/main" id="{E2C4B5B8-B125-AE12-EB73-6E130EFED772}"/>
              </a:ext>
            </a:extLst>
          </p:cNvPr>
          <p:cNvSpPr txBox="1"/>
          <p:nvPr/>
        </p:nvSpPr>
        <p:spPr>
          <a:xfrm>
            <a:off x="2509246" y="1551741"/>
            <a:ext cx="871790" cy="266699"/>
          </a:xfrm>
          <a:prstGeom prst="round2DiagRect">
            <a:avLst>
              <a:gd name="adj1" fmla="val 50000"/>
              <a:gd name="adj2" fmla="val 0"/>
            </a:avLst>
          </a:prstGeom>
          <a:solidFill>
            <a:schemeClr val="accent3"/>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kumimoji="0" lang="en-IE" sz="1300" b="1" i="0" u="none" strike="noStrike" kern="1200" cap="none" spc="-30" normalizeH="0" baseline="0" noProof="0" dirty="0">
                <a:ln>
                  <a:noFill/>
                </a:ln>
                <a:solidFill>
                  <a:srgbClr val="FFFFFF"/>
                </a:solidFill>
                <a:effectLst/>
                <a:uLnTx/>
                <a:uFillTx/>
                <a:latin typeface="Arial" panose="020B0604020202020204" pitchFamily="34" charset="0"/>
                <a:ea typeface="Arial" panose="020B0604020202020204" pitchFamily="34" charset="0"/>
                <a:cs typeface="Arial" panose="020B0604020202020204" pitchFamily="34" charset="0"/>
              </a:rPr>
              <a:t>9.7 % </a:t>
            </a:r>
            <a:endParaRPr kumimoji="0" lang="en-IE" sz="1300" b="0" i="0" u="none" strike="noStrike" kern="1200" cap="none" spc="-30" normalizeH="0" baseline="0" noProof="0" dirty="0">
              <a:ln>
                <a:noFill/>
              </a:ln>
              <a:solidFill>
                <a:srgbClr val="013978"/>
              </a:solidFill>
              <a:effectLst/>
              <a:uLnTx/>
              <a:uFillTx/>
              <a:latin typeface="Arial" panose="020B0604020202020204" pitchFamily="34" charset="0"/>
              <a:ea typeface="Arial" panose="020B0604020202020204" pitchFamily="34" charset="0"/>
              <a:cs typeface="Times New Roman (Body CS)"/>
            </a:endParaRPr>
          </a:p>
        </p:txBody>
      </p:sp>
      <p:sp>
        <p:nvSpPr>
          <p:cNvPr id="13" name="TextBox 12">
            <a:extLst>
              <a:ext uri="{FF2B5EF4-FFF2-40B4-BE49-F238E27FC236}">
                <a16:creationId xmlns:a16="http://schemas.microsoft.com/office/drawing/2014/main" id="{FE750B07-934B-5374-00A7-9139D90A1B64}"/>
              </a:ext>
            </a:extLst>
          </p:cNvPr>
          <p:cNvSpPr txBox="1"/>
          <p:nvPr/>
        </p:nvSpPr>
        <p:spPr>
          <a:xfrm>
            <a:off x="638679" y="1510366"/>
            <a:ext cx="2241881" cy="2923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t>Appeal rate </a:t>
            </a:r>
          </a:p>
        </p:txBody>
      </p:sp>
      <p:sp>
        <p:nvSpPr>
          <p:cNvPr id="35" name="TextBox 34">
            <a:extLst>
              <a:ext uri="{FF2B5EF4-FFF2-40B4-BE49-F238E27FC236}">
                <a16:creationId xmlns:a16="http://schemas.microsoft.com/office/drawing/2014/main" id="{5A9CF75C-00EB-B9B2-4AE3-DF68DF3CEFDA}"/>
              </a:ext>
            </a:extLst>
          </p:cNvPr>
          <p:cNvSpPr txBox="1"/>
          <p:nvPr/>
        </p:nvSpPr>
        <p:spPr>
          <a:xfrm>
            <a:off x="943385" y="2146427"/>
            <a:ext cx="1233010"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8%</a:t>
            </a:r>
          </a:p>
        </p:txBody>
      </p:sp>
      <p:sp>
        <p:nvSpPr>
          <p:cNvPr id="36" name="TextBox 35">
            <a:extLst>
              <a:ext uri="{FF2B5EF4-FFF2-40B4-BE49-F238E27FC236}">
                <a16:creationId xmlns:a16="http://schemas.microsoft.com/office/drawing/2014/main" id="{05063E21-9A0D-0090-C92B-923A574BA549}"/>
              </a:ext>
            </a:extLst>
          </p:cNvPr>
          <p:cNvSpPr txBox="1"/>
          <p:nvPr/>
        </p:nvSpPr>
        <p:spPr>
          <a:xfrm>
            <a:off x="934363" y="2811505"/>
            <a:ext cx="1242031" cy="276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200">
                <a:solidFill>
                  <a:srgbClr val="024DA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IE" dirty="0">
                <a:latin typeface="+mj-lt"/>
              </a:rPr>
              <a:t>10.2%</a:t>
            </a:r>
          </a:p>
        </p:txBody>
      </p:sp>
      <p:sp>
        <p:nvSpPr>
          <p:cNvPr id="37" name="Title 1">
            <a:extLst>
              <a:ext uri="{FF2B5EF4-FFF2-40B4-BE49-F238E27FC236}">
                <a16:creationId xmlns:a16="http://schemas.microsoft.com/office/drawing/2014/main" id="{BE568419-3CB4-0EC4-8227-5ABFC016C197}"/>
              </a:ext>
            </a:extLst>
          </p:cNvPr>
          <p:cNvSpPr txBox="1">
            <a:spLocks/>
          </p:cNvSpPr>
          <p:nvPr/>
        </p:nvSpPr>
        <p:spPr>
          <a:xfrm>
            <a:off x="943384" y="1884641"/>
            <a:ext cx="1233011" cy="261786"/>
          </a:xfrm>
          <a:prstGeom prst="rect">
            <a:avLst/>
          </a:prstGeom>
          <a:solidFill>
            <a:schemeClr val="bg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dirty="0">
                <a:solidFill>
                  <a:srgbClr val="FFFFFF"/>
                </a:solidFill>
                <a:cs typeface="Arial" panose="020B0604020202020204" pitchFamily="34" charset="0"/>
              </a:rPr>
              <a:t>EX PARTE </a:t>
            </a:r>
          </a:p>
        </p:txBody>
      </p:sp>
      <p:sp>
        <p:nvSpPr>
          <p:cNvPr id="38" name="Title 1">
            <a:extLst>
              <a:ext uri="{FF2B5EF4-FFF2-40B4-BE49-F238E27FC236}">
                <a16:creationId xmlns:a16="http://schemas.microsoft.com/office/drawing/2014/main" id="{35CF85EE-0AD6-9042-8914-5627CC767DAC}"/>
              </a:ext>
            </a:extLst>
          </p:cNvPr>
          <p:cNvSpPr txBox="1">
            <a:spLocks/>
          </p:cNvSpPr>
          <p:nvPr/>
        </p:nvSpPr>
        <p:spPr>
          <a:xfrm>
            <a:off x="943384" y="2549719"/>
            <a:ext cx="1233010" cy="261786"/>
          </a:xfrm>
          <a:prstGeom prst="rect">
            <a:avLst/>
          </a:prstGeom>
          <a:solidFill>
            <a:schemeClr val="accent2">
              <a:lumMod val="75000"/>
            </a:schemeClr>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defTabSz="457189">
              <a:defRPr/>
            </a:pPr>
            <a:r>
              <a:rPr lang="en-IE" sz="1200" b="0" spc="-40">
                <a:solidFill>
                  <a:srgbClr val="FFFFFF"/>
                </a:solidFill>
                <a:cs typeface="Arial" panose="020B0604020202020204" pitchFamily="34" charset="0"/>
              </a:rPr>
              <a:t>INTER PARTES </a:t>
            </a:r>
          </a:p>
        </p:txBody>
      </p:sp>
      <p:sp>
        <p:nvSpPr>
          <p:cNvPr id="39" name="Round Single Corner of Rectangle 37">
            <a:extLst>
              <a:ext uri="{FF2B5EF4-FFF2-40B4-BE49-F238E27FC236}">
                <a16:creationId xmlns:a16="http://schemas.microsoft.com/office/drawing/2014/main" id="{AA2CD7EB-AE30-62B4-0166-5D71CCAB6666}"/>
              </a:ext>
            </a:extLst>
          </p:cNvPr>
          <p:cNvSpPr/>
          <p:nvPr/>
        </p:nvSpPr>
        <p:spPr>
          <a:xfrm flipV="1">
            <a:off x="639660" y="3407537"/>
            <a:ext cx="2724317" cy="1559459"/>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0" name="Round Single Corner of Rectangle 13">
            <a:extLst>
              <a:ext uri="{FF2B5EF4-FFF2-40B4-BE49-F238E27FC236}">
                <a16:creationId xmlns:a16="http://schemas.microsoft.com/office/drawing/2014/main" id="{A1A230F0-7445-0E4B-9FE6-0C8B0FF7EDA6}"/>
              </a:ext>
            </a:extLst>
          </p:cNvPr>
          <p:cNvSpPr/>
          <p:nvPr/>
        </p:nvSpPr>
        <p:spPr>
          <a:xfrm>
            <a:off x="630640" y="3460078"/>
            <a:ext cx="1562876" cy="459349"/>
          </a:xfrm>
          <a:prstGeom prst="round1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srgbClr val="024DA1"/>
              </a:solidFill>
              <a:effectLst/>
              <a:uLnTx/>
              <a:uFillTx/>
              <a:latin typeface="Arial" panose="020B0604020202020204"/>
              <a:ea typeface="+mn-ea"/>
              <a:cs typeface="+mn-cs"/>
            </a:endParaRPr>
          </a:p>
        </p:txBody>
      </p:sp>
      <p:sp>
        <p:nvSpPr>
          <p:cNvPr id="41" name="Title 1">
            <a:extLst>
              <a:ext uri="{FF2B5EF4-FFF2-40B4-BE49-F238E27FC236}">
                <a16:creationId xmlns:a16="http://schemas.microsoft.com/office/drawing/2014/main" id="{1FB19D42-310F-C875-9F6D-72D3F8985FE7}"/>
              </a:ext>
            </a:extLst>
          </p:cNvPr>
          <p:cNvSpPr txBox="1">
            <a:spLocks/>
          </p:cNvSpPr>
          <p:nvPr/>
        </p:nvSpPr>
        <p:spPr>
          <a:xfrm>
            <a:off x="644171" y="3180903"/>
            <a:ext cx="1820779" cy="230480"/>
          </a:xfrm>
          <a:prstGeom prst="rect">
            <a:avLst/>
          </a:prstGeom>
          <a:solidFill>
            <a:schemeClr val="tx2"/>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sz="1400" b="0" i="0" u="none" strike="noStrike" kern="1200" cap="none" spc="-7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2025</a:t>
            </a:r>
          </a:p>
        </p:txBody>
      </p:sp>
      <p:sp>
        <p:nvSpPr>
          <p:cNvPr id="42" name="Text Box 14">
            <a:extLst>
              <a:ext uri="{FF2B5EF4-FFF2-40B4-BE49-F238E27FC236}">
                <a16:creationId xmlns:a16="http://schemas.microsoft.com/office/drawing/2014/main" id="{179B8051-4BE4-A223-C9AD-FC356B2374FE}"/>
              </a:ext>
            </a:extLst>
          </p:cNvPr>
          <p:cNvSpPr txBox="1"/>
          <p:nvPr/>
        </p:nvSpPr>
        <p:spPr>
          <a:xfrm>
            <a:off x="2501207" y="3411383"/>
            <a:ext cx="871790" cy="266699"/>
          </a:xfrm>
          <a:prstGeom prst="round2DiagRect">
            <a:avLst>
              <a:gd name="adj1" fmla="val 50000"/>
              <a:gd name="adj2" fmla="val 0"/>
            </a:avLst>
          </a:prstGeom>
          <a:solidFill>
            <a:schemeClr val="accent3"/>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800"/>
              </a:spcAft>
              <a:buClrTx/>
              <a:buSzTx/>
              <a:buFontTx/>
              <a:buNone/>
              <a:tabLst/>
              <a:defRPr/>
            </a:pPr>
            <a:r>
              <a:rPr kumimoji="0" lang="en-IE" sz="1300" b="1" i="0" u="none" strike="noStrike" kern="1200" cap="none" spc="-30" normalizeH="0" baseline="0" noProof="0" dirty="0">
                <a:ln>
                  <a:noFill/>
                </a:ln>
                <a:solidFill>
                  <a:srgbClr val="FFFFFF"/>
                </a:solidFill>
                <a:effectLst/>
                <a:uLnTx/>
                <a:uFillTx/>
                <a:latin typeface="Arial" panose="020B0604020202020204" pitchFamily="34" charset="0"/>
                <a:ea typeface="Arial" panose="020B0604020202020204" pitchFamily="34" charset="0"/>
                <a:cs typeface="Arial" panose="020B0604020202020204" pitchFamily="34" charset="0"/>
              </a:rPr>
              <a:t>9</a:t>
            </a:r>
            <a:r>
              <a:rPr lang="en-IE" sz="1300" b="1" spc="-30" dirty="0">
                <a:solidFill>
                  <a:srgbClr val="FFFFFF"/>
                </a:solidFill>
                <a:latin typeface="Arial" panose="020B0604020202020204" pitchFamily="34" charset="0"/>
                <a:ea typeface="Arial" panose="020B0604020202020204" pitchFamily="34" charset="0"/>
                <a:cs typeface="Arial" panose="020B0604020202020204" pitchFamily="34" charset="0"/>
              </a:rPr>
              <a:t>.8</a:t>
            </a:r>
            <a:r>
              <a:rPr kumimoji="0" lang="en-IE" sz="1300" b="1" i="0" u="none" strike="noStrike" kern="1200" cap="none" spc="-30" normalizeH="0" baseline="0" noProof="0" dirty="0">
                <a:ln>
                  <a:noFill/>
                </a:ln>
                <a:solidFill>
                  <a:srgbClr val="FFFFFF"/>
                </a:solidFill>
                <a:effectLst/>
                <a:uLnTx/>
                <a:uFillTx/>
                <a:latin typeface="Arial" panose="020B0604020202020204" pitchFamily="34" charset="0"/>
                <a:ea typeface="Arial" panose="020B0604020202020204" pitchFamily="34" charset="0"/>
                <a:cs typeface="Arial" panose="020B0604020202020204" pitchFamily="34" charset="0"/>
              </a:rPr>
              <a:t> % </a:t>
            </a:r>
            <a:endParaRPr kumimoji="0" lang="en-IE" sz="1300" b="0" i="0" u="none" strike="noStrike" kern="1200" cap="none" spc="-30" normalizeH="0" baseline="0" noProof="0" dirty="0">
              <a:ln>
                <a:noFill/>
              </a:ln>
              <a:solidFill>
                <a:srgbClr val="013978"/>
              </a:solidFill>
              <a:effectLst/>
              <a:uLnTx/>
              <a:uFillTx/>
              <a:latin typeface="Arial" panose="020B0604020202020204" pitchFamily="34" charset="0"/>
              <a:ea typeface="Arial" panose="020B0604020202020204" pitchFamily="34" charset="0"/>
              <a:cs typeface="Times New Roman (Body CS)"/>
            </a:endParaRPr>
          </a:p>
        </p:txBody>
      </p:sp>
      <p:sp>
        <p:nvSpPr>
          <p:cNvPr id="43" name="TextBox 42">
            <a:extLst>
              <a:ext uri="{FF2B5EF4-FFF2-40B4-BE49-F238E27FC236}">
                <a16:creationId xmlns:a16="http://schemas.microsoft.com/office/drawing/2014/main" id="{B1BFC151-EA1F-E959-3864-71365DC80F91}"/>
              </a:ext>
            </a:extLst>
          </p:cNvPr>
          <p:cNvSpPr txBox="1"/>
          <p:nvPr/>
        </p:nvSpPr>
        <p:spPr>
          <a:xfrm>
            <a:off x="630640" y="3377239"/>
            <a:ext cx="2241881" cy="2923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t>Appeal rate </a:t>
            </a:r>
          </a:p>
        </p:txBody>
      </p:sp>
      <p:sp>
        <p:nvSpPr>
          <p:cNvPr id="49" name="Round Single Corner of Rectangle 13">
            <a:extLst>
              <a:ext uri="{FF2B5EF4-FFF2-40B4-BE49-F238E27FC236}">
                <a16:creationId xmlns:a16="http://schemas.microsoft.com/office/drawing/2014/main" id="{AF09468B-C30B-607C-ADA9-00CCB0F49F18}"/>
              </a:ext>
            </a:extLst>
          </p:cNvPr>
          <p:cNvSpPr/>
          <p:nvPr/>
        </p:nvSpPr>
        <p:spPr>
          <a:xfrm>
            <a:off x="870578" y="4051132"/>
            <a:ext cx="1070595" cy="244427"/>
          </a:xfrm>
          <a:prstGeom prst="round1Rect">
            <a:avLst>
              <a:gd name="adj" fmla="val 0"/>
            </a:avLst>
          </a:prstGeom>
          <a:solidFill>
            <a:schemeClr val="bg1"/>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algn="ctr"/>
            <a:r>
              <a:rPr lang="en-IE" sz="1300" dirty="0">
                <a:solidFill>
                  <a:schemeClr val="tx2"/>
                </a:solidFill>
                <a:latin typeface="+mj-lt"/>
              </a:rPr>
              <a:t>9.6%</a:t>
            </a:r>
            <a:endParaRPr lang="en-IE" sz="1300" b="1" dirty="0">
              <a:solidFill>
                <a:schemeClr val="tx2"/>
              </a:solidFill>
              <a:latin typeface="+mj-lt"/>
            </a:endParaRPr>
          </a:p>
        </p:txBody>
      </p:sp>
      <p:sp>
        <p:nvSpPr>
          <p:cNvPr id="50" name="Title 1">
            <a:extLst>
              <a:ext uri="{FF2B5EF4-FFF2-40B4-BE49-F238E27FC236}">
                <a16:creationId xmlns:a16="http://schemas.microsoft.com/office/drawing/2014/main" id="{CF7E6075-62F4-D741-778D-49814F16C011}"/>
              </a:ext>
            </a:extLst>
          </p:cNvPr>
          <p:cNvSpPr txBox="1">
            <a:spLocks/>
          </p:cNvSpPr>
          <p:nvPr/>
        </p:nvSpPr>
        <p:spPr>
          <a:xfrm>
            <a:off x="870578" y="3788534"/>
            <a:ext cx="1070595" cy="261786"/>
          </a:xfrm>
          <a:prstGeom prst="rect">
            <a:avLst/>
          </a:prstGeom>
          <a:ln w="3175">
            <a:noFill/>
          </a:ln>
        </p:spPr>
        <p:style>
          <a:lnRef idx="2">
            <a:schemeClr val="accent4">
              <a:shade val="15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a:r>
              <a:rPr lang="en-IE" sz="1400" dirty="0">
                <a:cs typeface="Arial" panose="020B0604020202020204" pitchFamily="34" charset="0"/>
              </a:rPr>
              <a:t>EUTM</a:t>
            </a:r>
            <a:endParaRPr lang="en-IE" sz="1400" dirty="0"/>
          </a:p>
        </p:txBody>
      </p:sp>
      <p:sp>
        <p:nvSpPr>
          <p:cNvPr id="52" name="Title 1">
            <a:extLst>
              <a:ext uri="{FF2B5EF4-FFF2-40B4-BE49-F238E27FC236}">
                <a16:creationId xmlns:a16="http://schemas.microsoft.com/office/drawing/2014/main" id="{EB88BE02-FB8A-4554-EECF-C58466723898}"/>
              </a:ext>
            </a:extLst>
          </p:cNvPr>
          <p:cNvSpPr txBox="1">
            <a:spLocks/>
          </p:cNvSpPr>
          <p:nvPr/>
        </p:nvSpPr>
        <p:spPr>
          <a:xfrm>
            <a:off x="861247" y="4390049"/>
            <a:ext cx="1086390" cy="261786"/>
          </a:xfrm>
          <a:prstGeom prst="rect">
            <a:avLst/>
          </a:prstGeom>
          <a:ln w="3175">
            <a:solidFill>
              <a:srgbClr val="FFFFFF"/>
            </a:solidFill>
          </a:ln>
        </p:spPr>
        <p:style>
          <a:lnRef idx="2">
            <a:schemeClr val="accent6">
              <a:shade val="15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a:r>
              <a:rPr lang="en-IE" sz="1400" dirty="0">
                <a:cs typeface="Arial" panose="020B0604020202020204" pitchFamily="34" charset="0"/>
              </a:rPr>
              <a:t>EUD</a:t>
            </a:r>
            <a:endParaRPr lang="en-IE" sz="1400" dirty="0"/>
          </a:p>
        </p:txBody>
      </p:sp>
      <p:sp>
        <p:nvSpPr>
          <p:cNvPr id="53" name="Round Single Corner of Rectangle 13">
            <a:extLst>
              <a:ext uri="{FF2B5EF4-FFF2-40B4-BE49-F238E27FC236}">
                <a16:creationId xmlns:a16="http://schemas.microsoft.com/office/drawing/2014/main" id="{63059B52-D657-AEEF-1993-D61D7267D554}"/>
              </a:ext>
            </a:extLst>
          </p:cNvPr>
          <p:cNvSpPr/>
          <p:nvPr/>
        </p:nvSpPr>
        <p:spPr>
          <a:xfrm>
            <a:off x="861248" y="4651835"/>
            <a:ext cx="1086390" cy="244427"/>
          </a:xfrm>
          <a:prstGeom prst="round1Rect">
            <a:avLst>
              <a:gd name="adj" fmla="val 0"/>
            </a:avLst>
          </a:prstGeom>
          <a:solidFill>
            <a:schemeClr val="bg1"/>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pPr algn="ctr"/>
            <a:r>
              <a:rPr lang="en-IE" sz="1300" dirty="0">
                <a:solidFill>
                  <a:schemeClr val="tx2"/>
                </a:solidFill>
                <a:latin typeface="+mj-lt"/>
              </a:rPr>
              <a:t>16.8%</a:t>
            </a:r>
            <a:endParaRPr lang="en-IE" sz="1300" b="1" dirty="0">
              <a:solidFill>
                <a:schemeClr val="tx2"/>
              </a:solidFill>
              <a:latin typeface="+mj-lt"/>
            </a:endParaRPr>
          </a:p>
        </p:txBody>
      </p:sp>
      <p:sp>
        <p:nvSpPr>
          <p:cNvPr id="54" name="Text Box 14">
            <a:extLst>
              <a:ext uri="{FF2B5EF4-FFF2-40B4-BE49-F238E27FC236}">
                <a16:creationId xmlns:a16="http://schemas.microsoft.com/office/drawing/2014/main" id="{2F37E90B-304E-0CE3-C226-BA977817E5A6}"/>
              </a:ext>
            </a:extLst>
          </p:cNvPr>
          <p:cNvSpPr txBox="1"/>
          <p:nvPr/>
        </p:nvSpPr>
        <p:spPr>
          <a:xfrm>
            <a:off x="7780887" y="1333737"/>
            <a:ext cx="871790" cy="266699"/>
          </a:xfrm>
          <a:prstGeom prst="round2DiagRect">
            <a:avLst>
              <a:gd name="adj1" fmla="val 50000"/>
              <a:gd name="adj2" fmla="val 0"/>
            </a:avLst>
          </a:prstGeom>
          <a:solidFill>
            <a:schemeClr val="accent3"/>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189">
              <a:spcAft>
                <a:spcPts val="800"/>
              </a:spcAft>
              <a:defRPr/>
            </a:pPr>
            <a:r>
              <a:rPr lang="en-IE" sz="1300" b="1" spc="-30" dirty="0">
                <a:solidFill>
                  <a:srgbClr val="FFFFFF"/>
                </a:solidFill>
                <a:latin typeface="+mj-lt"/>
                <a:ea typeface="Arial" panose="020B0604020202020204" pitchFamily="34" charset="0"/>
                <a:cs typeface="Arial" panose="020B0604020202020204" pitchFamily="34" charset="0"/>
              </a:rPr>
              <a:t>90 % </a:t>
            </a:r>
            <a:endParaRPr lang="en-IE" sz="1300" spc="-30" dirty="0">
              <a:solidFill>
                <a:srgbClr val="013978"/>
              </a:solidFill>
              <a:latin typeface="+mj-lt"/>
              <a:ea typeface="Arial" panose="020B0604020202020204" pitchFamily="34" charset="0"/>
              <a:cs typeface="Times New Roman (Body CS)"/>
            </a:endParaRPr>
          </a:p>
        </p:txBody>
      </p:sp>
      <p:sp>
        <p:nvSpPr>
          <p:cNvPr id="55" name="TextBox 54">
            <a:extLst>
              <a:ext uri="{FF2B5EF4-FFF2-40B4-BE49-F238E27FC236}">
                <a16:creationId xmlns:a16="http://schemas.microsoft.com/office/drawing/2014/main" id="{BC12FE92-24C1-9AF9-A905-A31F8D9F702F}"/>
              </a:ext>
            </a:extLst>
          </p:cNvPr>
          <p:cNvSpPr txBox="1"/>
          <p:nvPr/>
        </p:nvSpPr>
        <p:spPr>
          <a:xfrm>
            <a:off x="5919340" y="1367667"/>
            <a:ext cx="2241881" cy="2923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Decisions final at BoA</a:t>
            </a:r>
          </a:p>
        </p:txBody>
      </p:sp>
      <p:sp>
        <p:nvSpPr>
          <p:cNvPr id="3" name="Rectangle 2">
            <a:extLst>
              <a:ext uri="{FF2B5EF4-FFF2-40B4-BE49-F238E27FC236}">
                <a16:creationId xmlns:a16="http://schemas.microsoft.com/office/drawing/2014/main" id="{7A063A5A-29EB-DB2B-0854-44E2F24AD3D2}"/>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graphicFrame>
        <p:nvGraphicFramePr>
          <p:cNvPr id="2" name="Chart 1">
            <a:extLst>
              <a:ext uri="{FF2B5EF4-FFF2-40B4-BE49-F238E27FC236}">
                <a16:creationId xmlns:a16="http://schemas.microsoft.com/office/drawing/2014/main" id="{E5A45E5B-AEFC-404E-97E3-DD37E08FB94D}"/>
              </a:ext>
            </a:extLst>
          </p:cNvPr>
          <p:cNvGraphicFramePr>
            <a:graphicFrameLocks/>
          </p:cNvGraphicFramePr>
          <p:nvPr/>
        </p:nvGraphicFramePr>
        <p:xfrm>
          <a:off x="3703463" y="2327624"/>
          <a:ext cx="5134071" cy="13897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54133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C9F7D-2BAD-4B60-E384-D7180CB9ADF2}"/>
              </a:ext>
            </a:extLst>
          </p:cNvPr>
          <p:cNvSpPr>
            <a:spLocks noGrp="1"/>
          </p:cNvSpPr>
          <p:nvPr>
            <p:ph type="title"/>
          </p:nvPr>
        </p:nvSpPr>
        <p:spPr/>
        <p:txBody>
          <a:bodyPr>
            <a:noAutofit/>
          </a:bodyPr>
          <a:lstStyle/>
          <a:p>
            <a:r>
              <a:rPr lang="en-IE" noProof="0" dirty="0"/>
              <a:t>Litigation – Activities before the EU courts last 12 months</a:t>
            </a:r>
          </a:p>
        </p:txBody>
      </p:sp>
      <p:sp>
        <p:nvSpPr>
          <p:cNvPr id="6" name="Round Single Corner of Rectangle 37">
            <a:extLst>
              <a:ext uri="{FF2B5EF4-FFF2-40B4-BE49-F238E27FC236}">
                <a16:creationId xmlns:a16="http://schemas.microsoft.com/office/drawing/2014/main" id="{DFA6A4A9-BB1A-8592-3E9E-5EB369FB338D}"/>
              </a:ext>
            </a:extLst>
          </p:cNvPr>
          <p:cNvSpPr/>
          <p:nvPr/>
        </p:nvSpPr>
        <p:spPr>
          <a:xfrm flipV="1">
            <a:off x="714861" y="1602745"/>
            <a:ext cx="2440356" cy="1109975"/>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457189">
              <a:defRPr/>
            </a:pPr>
            <a:endParaRPr lang="en-IE" dirty="0">
              <a:solidFill>
                <a:srgbClr val="FFFFFF"/>
              </a:solidFill>
              <a:latin typeface="+mj-lt"/>
            </a:endParaRPr>
          </a:p>
        </p:txBody>
      </p:sp>
      <p:sp>
        <p:nvSpPr>
          <p:cNvPr id="7" name="TextBox 6">
            <a:extLst>
              <a:ext uri="{FF2B5EF4-FFF2-40B4-BE49-F238E27FC236}">
                <a16:creationId xmlns:a16="http://schemas.microsoft.com/office/drawing/2014/main" id="{23185254-1AD2-1797-0C9A-C3BF28116A2B}"/>
              </a:ext>
            </a:extLst>
          </p:cNvPr>
          <p:cNvSpPr txBox="1"/>
          <p:nvPr/>
        </p:nvSpPr>
        <p:spPr>
          <a:xfrm>
            <a:off x="770984" y="1702788"/>
            <a:ext cx="2241881" cy="8709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GC cases: 175</a:t>
            </a:r>
          </a:p>
          <a:p>
            <a:r>
              <a:rPr lang="en-IE" dirty="0">
                <a:latin typeface="+mj-lt"/>
              </a:rPr>
              <a:t>CJ cases: 19</a:t>
            </a:r>
          </a:p>
          <a:p>
            <a:r>
              <a:rPr lang="en-IE" dirty="0">
                <a:latin typeface="+mj-lt"/>
              </a:rPr>
              <a:t>Preliminary rulings: 5</a:t>
            </a:r>
          </a:p>
          <a:p>
            <a:r>
              <a:rPr lang="en-IE" dirty="0">
                <a:latin typeface="+mj-lt"/>
              </a:rPr>
              <a:t>Oral hearings: 67</a:t>
            </a:r>
          </a:p>
          <a:p>
            <a:endParaRPr lang="en-IE" dirty="0">
              <a:latin typeface="+mj-lt"/>
            </a:endParaRPr>
          </a:p>
        </p:txBody>
      </p:sp>
      <p:sp>
        <p:nvSpPr>
          <p:cNvPr id="8" name="Title 1">
            <a:extLst>
              <a:ext uri="{FF2B5EF4-FFF2-40B4-BE49-F238E27FC236}">
                <a16:creationId xmlns:a16="http://schemas.microsoft.com/office/drawing/2014/main" id="{D244A030-55ED-776F-F1D9-EB200E532EF5}"/>
              </a:ext>
            </a:extLst>
          </p:cNvPr>
          <p:cNvSpPr txBox="1">
            <a:spLocks/>
          </p:cNvSpPr>
          <p:nvPr/>
        </p:nvSpPr>
        <p:spPr>
          <a:xfrm>
            <a:off x="714861" y="1372953"/>
            <a:ext cx="1493702" cy="261786"/>
          </a:xfrm>
          <a:prstGeom prst="rect">
            <a:avLst/>
          </a:prstGeom>
          <a:solidFill>
            <a:schemeClr val="tx2"/>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defTabSz="457189">
              <a:defRPr/>
            </a:pPr>
            <a:r>
              <a:rPr lang="en-IE" sz="1400" b="0" dirty="0">
                <a:solidFill>
                  <a:srgbClr val="FFFFFF"/>
                </a:solidFill>
                <a:cs typeface="Arial" panose="020B0604020202020204" pitchFamily="34" charset="0"/>
              </a:rPr>
              <a:t>Litigation activities</a:t>
            </a:r>
            <a:endParaRPr lang="en-IE" sz="1400" b="0" dirty="0">
              <a:solidFill>
                <a:srgbClr val="FFFFFF"/>
              </a:solidFill>
            </a:endParaRPr>
          </a:p>
        </p:txBody>
      </p:sp>
      <p:sp>
        <p:nvSpPr>
          <p:cNvPr id="9" name="Text Box 14">
            <a:extLst>
              <a:ext uri="{FF2B5EF4-FFF2-40B4-BE49-F238E27FC236}">
                <a16:creationId xmlns:a16="http://schemas.microsoft.com/office/drawing/2014/main" id="{E1749885-6DC9-9841-414B-07A17275A487}"/>
              </a:ext>
            </a:extLst>
          </p:cNvPr>
          <p:cNvSpPr txBox="1"/>
          <p:nvPr/>
        </p:nvSpPr>
        <p:spPr>
          <a:xfrm>
            <a:off x="2274213" y="1582918"/>
            <a:ext cx="873806" cy="266065"/>
          </a:xfrm>
          <a:prstGeom prst="round2DiagRect">
            <a:avLst>
              <a:gd name="adj1" fmla="val 50000"/>
              <a:gd name="adj2" fmla="val 0"/>
            </a:avLst>
          </a:prstGeom>
          <a:solidFill>
            <a:schemeClr val="accent3"/>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189">
              <a:spcAft>
                <a:spcPts val="800"/>
              </a:spcAft>
              <a:defRPr/>
            </a:pPr>
            <a:r>
              <a:rPr lang="en-IE" sz="1300" b="1" spc="-30" dirty="0">
                <a:solidFill>
                  <a:srgbClr val="FFFFFF"/>
                </a:solidFill>
                <a:latin typeface="+mj-lt"/>
                <a:ea typeface="Arial" panose="020B0604020202020204" pitchFamily="34" charset="0"/>
                <a:cs typeface="Arial" panose="020B0604020202020204" pitchFamily="34" charset="0"/>
              </a:rPr>
              <a:t>2026</a:t>
            </a:r>
            <a:endParaRPr lang="en-IE" sz="1300" spc="-30" dirty="0">
              <a:solidFill>
                <a:srgbClr val="013978"/>
              </a:solidFill>
              <a:latin typeface="+mj-lt"/>
              <a:ea typeface="Arial" panose="020B0604020202020204" pitchFamily="34" charset="0"/>
              <a:cs typeface="Times New Roman (Body CS)"/>
            </a:endParaRPr>
          </a:p>
        </p:txBody>
      </p:sp>
      <p:sp>
        <p:nvSpPr>
          <p:cNvPr id="10" name="Round Single Corner of Rectangle 37">
            <a:extLst>
              <a:ext uri="{FF2B5EF4-FFF2-40B4-BE49-F238E27FC236}">
                <a16:creationId xmlns:a16="http://schemas.microsoft.com/office/drawing/2014/main" id="{16404230-DF03-AA0F-77BE-BEFB3F8976DF}"/>
              </a:ext>
            </a:extLst>
          </p:cNvPr>
          <p:cNvSpPr/>
          <p:nvPr/>
        </p:nvSpPr>
        <p:spPr>
          <a:xfrm flipV="1">
            <a:off x="714861" y="3110605"/>
            <a:ext cx="2440356" cy="1109975"/>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457189">
              <a:defRPr/>
            </a:pPr>
            <a:endParaRPr lang="en-IE" dirty="0">
              <a:solidFill>
                <a:srgbClr val="FFFFFF"/>
              </a:solidFill>
              <a:latin typeface="+mj-lt"/>
            </a:endParaRPr>
          </a:p>
        </p:txBody>
      </p:sp>
      <p:sp>
        <p:nvSpPr>
          <p:cNvPr id="11" name="TextBox 10">
            <a:extLst>
              <a:ext uri="{FF2B5EF4-FFF2-40B4-BE49-F238E27FC236}">
                <a16:creationId xmlns:a16="http://schemas.microsoft.com/office/drawing/2014/main" id="{5A4113D8-612A-86A8-2772-964C9297D863}"/>
              </a:ext>
            </a:extLst>
          </p:cNvPr>
          <p:cNvSpPr txBox="1"/>
          <p:nvPr/>
        </p:nvSpPr>
        <p:spPr>
          <a:xfrm>
            <a:off x="770984" y="3210648"/>
            <a:ext cx="2241881" cy="8709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GC cases: 254</a:t>
            </a:r>
          </a:p>
          <a:p>
            <a:r>
              <a:rPr lang="en-IE" dirty="0">
                <a:latin typeface="+mj-lt"/>
              </a:rPr>
              <a:t>CJ cases: 39</a:t>
            </a:r>
          </a:p>
          <a:p>
            <a:r>
              <a:rPr lang="en-IE" dirty="0">
                <a:latin typeface="+mj-lt"/>
              </a:rPr>
              <a:t>Preliminary rulings: 11</a:t>
            </a:r>
          </a:p>
          <a:p>
            <a:r>
              <a:rPr lang="en-IE" dirty="0">
                <a:latin typeface="+mj-lt"/>
              </a:rPr>
              <a:t>Oral hearings: 86</a:t>
            </a:r>
          </a:p>
          <a:p>
            <a:endParaRPr lang="en-IE" dirty="0">
              <a:latin typeface="+mj-lt"/>
            </a:endParaRPr>
          </a:p>
        </p:txBody>
      </p:sp>
      <p:sp>
        <p:nvSpPr>
          <p:cNvPr id="12" name="Title 1">
            <a:extLst>
              <a:ext uri="{FF2B5EF4-FFF2-40B4-BE49-F238E27FC236}">
                <a16:creationId xmlns:a16="http://schemas.microsoft.com/office/drawing/2014/main" id="{4D66085F-CAD5-4A1C-6DF0-71FAB72A772C}"/>
              </a:ext>
            </a:extLst>
          </p:cNvPr>
          <p:cNvSpPr txBox="1">
            <a:spLocks/>
          </p:cNvSpPr>
          <p:nvPr/>
        </p:nvSpPr>
        <p:spPr>
          <a:xfrm>
            <a:off x="714861" y="2865118"/>
            <a:ext cx="1493702" cy="261786"/>
          </a:xfrm>
          <a:prstGeom prst="rect">
            <a:avLst/>
          </a:prstGeom>
          <a:solidFill>
            <a:schemeClr val="tx2"/>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defTabSz="457189">
              <a:defRPr/>
            </a:pPr>
            <a:r>
              <a:rPr lang="en-IE" sz="1400" b="0" dirty="0">
                <a:solidFill>
                  <a:srgbClr val="FFFFFF"/>
                </a:solidFill>
                <a:cs typeface="Arial" panose="020B0604020202020204" pitchFamily="34" charset="0"/>
              </a:rPr>
              <a:t>Litigation activities</a:t>
            </a:r>
            <a:endParaRPr lang="en-IE" sz="1400" b="0" dirty="0">
              <a:solidFill>
                <a:srgbClr val="FFFFFF"/>
              </a:solidFill>
            </a:endParaRPr>
          </a:p>
        </p:txBody>
      </p:sp>
      <p:sp>
        <p:nvSpPr>
          <p:cNvPr id="13" name="Text Box 14">
            <a:extLst>
              <a:ext uri="{FF2B5EF4-FFF2-40B4-BE49-F238E27FC236}">
                <a16:creationId xmlns:a16="http://schemas.microsoft.com/office/drawing/2014/main" id="{E3049EF6-73A5-68B5-7017-8DBBB85EB695}"/>
              </a:ext>
            </a:extLst>
          </p:cNvPr>
          <p:cNvSpPr txBox="1"/>
          <p:nvPr/>
        </p:nvSpPr>
        <p:spPr>
          <a:xfrm>
            <a:off x="2274213" y="3090778"/>
            <a:ext cx="873806" cy="266065"/>
          </a:xfrm>
          <a:prstGeom prst="round2DiagRect">
            <a:avLst>
              <a:gd name="adj1" fmla="val 50000"/>
              <a:gd name="adj2" fmla="val 0"/>
            </a:avLst>
          </a:prstGeom>
          <a:solidFill>
            <a:srgbClr val="F0904F"/>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189">
              <a:spcAft>
                <a:spcPts val="800"/>
              </a:spcAft>
              <a:defRPr/>
            </a:pPr>
            <a:r>
              <a:rPr lang="en-IE" sz="1300" b="1" spc="-30" dirty="0">
                <a:solidFill>
                  <a:srgbClr val="FFFFFF"/>
                </a:solidFill>
                <a:latin typeface="+mj-lt"/>
                <a:ea typeface="Arial" panose="020B0604020202020204" pitchFamily="34" charset="0"/>
                <a:cs typeface="Arial" panose="020B0604020202020204" pitchFamily="34" charset="0"/>
              </a:rPr>
              <a:t>2025</a:t>
            </a:r>
            <a:endParaRPr lang="en-IE" sz="1300" spc="-30" dirty="0">
              <a:solidFill>
                <a:srgbClr val="013978"/>
              </a:solidFill>
              <a:latin typeface="+mj-lt"/>
              <a:ea typeface="Arial" panose="020B0604020202020204" pitchFamily="34" charset="0"/>
              <a:cs typeface="Times New Roman (Body CS)"/>
            </a:endParaRPr>
          </a:p>
        </p:txBody>
      </p:sp>
      <p:sp>
        <p:nvSpPr>
          <p:cNvPr id="16" name="Rectangle 15">
            <a:extLst>
              <a:ext uri="{FF2B5EF4-FFF2-40B4-BE49-F238E27FC236}">
                <a16:creationId xmlns:a16="http://schemas.microsoft.com/office/drawing/2014/main" id="{6DCD9284-20A5-C3AE-2173-87598353D036}"/>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pic>
        <p:nvPicPr>
          <p:cNvPr id="5" name="Picture 4">
            <a:extLst>
              <a:ext uri="{FF2B5EF4-FFF2-40B4-BE49-F238E27FC236}">
                <a16:creationId xmlns:a16="http://schemas.microsoft.com/office/drawing/2014/main" id="{8A0925AA-818A-C6C3-AB6C-8E00FEE5EC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66564" y="1369025"/>
            <a:ext cx="4858933" cy="2981202"/>
          </a:xfrm>
          <a:prstGeom prst="rect">
            <a:avLst/>
          </a:prstGeom>
        </p:spPr>
      </p:pic>
    </p:spTree>
    <p:extLst>
      <p:ext uri="{BB962C8B-B14F-4D97-AF65-F5344CB8AC3E}">
        <p14:creationId xmlns:p14="http://schemas.microsoft.com/office/powerpoint/2010/main" val="631894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4788F86-10BE-0547-277E-1BF4641CE62D}"/>
              </a:ext>
            </a:extLst>
          </p:cNvPr>
          <p:cNvSpPr/>
          <p:nvPr/>
        </p:nvSpPr>
        <p:spPr>
          <a:xfrm>
            <a:off x="3261600" y="2059786"/>
            <a:ext cx="5243720" cy="2518378"/>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 name="Title 1">
            <a:extLst>
              <a:ext uri="{FF2B5EF4-FFF2-40B4-BE49-F238E27FC236}">
                <a16:creationId xmlns:a16="http://schemas.microsoft.com/office/drawing/2014/main" id="{863BCBB5-738B-366B-918B-363D866DA937}"/>
              </a:ext>
            </a:extLst>
          </p:cNvPr>
          <p:cNvSpPr>
            <a:spLocks noGrp="1"/>
          </p:cNvSpPr>
          <p:nvPr>
            <p:ph type="title"/>
          </p:nvPr>
        </p:nvSpPr>
        <p:spPr/>
        <p:txBody>
          <a:bodyPr>
            <a:noAutofit/>
          </a:bodyPr>
          <a:lstStyle/>
          <a:p>
            <a:r>
              <a:rPr lang="en-IE" dirty="0"/>
              <a:t>Litigation – Confirmation rate of BoA decisions by GC last 12 months</a:t>
            </a:r>
            <a:endParaRPr lang="en-IE" noProof="0" dirty="0"/>
          </a:p>
        </p:txBody>
      </p:sp>
      <p:sp>
        <p:nvSpPr>
          <p:cNvPr id="6" name="Round Single Corner of Rectangle 37">
            <a:extLst>
              <a:ext uri="{FF2B5EF4-FFF2-40B4-BE49-F238E27FC236}">
                <a16:creationId xmlns:a16="http://schemas.microsoft.com/office/drawing/2014/main" id="{39405441-7160-1E80-2506-2B47FEB44A80}"/>
              </a:ext>
            </a:extLst>
          </p:cNvPr>
          <p:cNvSpPr/>
          <p:nvPr/>
        </p:nvSpPr>
        <p:spPr>
          <a:xfrm flipV="1">
            <a:off x="647699" y="1547898"/>
            <a:ext cx="2982771" cy="292388"/>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457189">
              <a:defRPr/>
            </a:pPr>
            <a:endParaRPr lang="en-IE" dirty="0">
              <a:solidFill>
                <a:srgbClr val="FFFFFF"/>
              </a:solidFill>
              <a:latin typeface="+mj-lt"/>
            </a:endParaRPr>
          </a:p>
        </p:txBody>
      </p:sp>
      <p:sp>
        <p:nvSpPr>
          <p:cNvPr id="7" name="Round Single Corner of Rectangle 13">
            <a:extLst>
              <a:ext uri="{FF2B5EF4-FFF2-40B4-BE49-F238E27FC236}">
                <a16:creationId xmlns:a16="http://schemas.microsoft.com/office/drawing/2014/main" id="{FD190915-0121-1FD1-6C2E-923865808C8F}"/>
              </a:ext>
            </a:extLst>
          </p:cNvPr>
          <p:cNvSpPr/>
          <p:nvPr/>
        </p:nvSpPr>
        <p:spPr>
          <a:xfrm>
            <a:off x="638680" y="1600437"/>
            <a:ext cx="1562876" cy="459349"/>
          </a:xfrm>
          <a:prstGeom prst="round1Rect">
            <a:avLst>
              <a:gd name="adj" fmla="val 0"/>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defTabSz="457189">
              <a:defRPr/>
            </a:pPr>
            <a:endParaRPr lang="en-IE" sz="1300" b="1" dirty="0">
              <a:solidFill>
                <a:srgbClr val="024DA1"/>
              </a:solidFill>
              <a:latin typeface="+mj-lt"/>
            </a:endParaRPr>
          </a:p>
        </p:txBody>
      </p:sp>
      <p:sp>
        <p:nvSpPr>
          <p:cNvPr id="8" name="Title 1">
            <a:extLst>
              <a:ext uri="{FF2B5EF4-FFF2-40B4-BE49-F238E27FC236}">
                <a16:creationId xmlns:a16="http://schemas.microsoft.com/office/drawing/2014/main" id="{473DB89E-FA41-DC37-5E15-157F13076DFD}"/>
              </a:ext>
            </a:extLst>
          </p:cNvPr>
          <p:cNvSpPr txBox="1">
            <a:spLocks/>
          </p:cNvSpPr>
          <p:nvPr/>
        </p:nvSpPr>
        <p:spPr>
          <a:xfrm>
            <a:off x="652211" y="1321261"/>
            <a:ext cx="1820779" cy="230480"/>
          </a:xfrm>
          <a:prstGeom prst="rect">
            <a:avLst/>
          </a:prstGeom>
          <a:solidFill>
            <a:schemeClr val="tx2"/>
          </a:solidFill>
          <a:ln>
            <a:noFill/>
          </a:ln>
        </p:spPr>
        <p:txBody>
          <a:bodyPr vert="horz" lIns="91440" tIns="45720" rIns="91440" bIns="45720" rtlCol="0" anchor="ctr">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defTabSz="457189">
              <a:defRPr/>
            </a:pPr>
            <a:r>
              <a:rPr lang="en-IE" sz="1400" b="0" dirty="0">
                <a:solidFill>
                  <a:srgbClr val="FFFFFF"/>
                </a:solidFill>
                <a:cs typeface="Arial" panose="020B0604020202020204" pitchFamily="34" charset="0"/>
              </a:rPr>
              <a:t>Confirmation rate</a:t>
            </a:r>
          </a:p>
        </p:txBody>
      </p:sp>
      <p:sp>
        <p:nvSpPr>
          <p:cNvPr id="9" name="Text Box 14">
            <a:extLst>
              <a:ext uri="{FF2B5EF4-FFF2-40B4-BE49-F238E27FC236}">
                <a16:creationId xmlns:a16="http://schemas.microsoft.com/office/drawing/2014/main" id="{8AF08D6D-393C-F904-6F9F-39B1983DDE0D}"/>
              </a:ext>
            </a:extLst>
          </p:cNvPr>
          <p:cNvSpPr txBox="1"/>
          <p:nvPr/>
        </p:nvSpPr>
        <p:spPr>
          <a:xfrm>
            <a:off x="2754388" y="1551742"/>
            <a:ext cx="871790" cy="266699"/>
          </a:xfrm>
          <a:prstGeom prst="round2DiagRect">
            <a:avLst>
              <a:gd name="adj1" fmla="val 50000"/>
              <a:gd name="adj2" fmla="val 0"/>
            </a:avLst>
          </a:prstGeom>
          <a:solidFill>
            <a:schemeClr val="accent3"/>
          </a:solid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457189">
              <a:spcAft>
                <a:spcPts val="800"/>
              </a:spcAft>
              <a:defRPr/>
            </a:pPr>
            <a:r>
              <a:rPr lang="en-IE" sz="1300" b="1" spc="-30" dirty="0">
                <a:solidFill>
                  <a:srgbClr val="FFFFFF"/>
                </a:solidFill>
                <a:latin typeface="+mj-lt"/>
                <a:ea typeface="Arial" panose="020B0604020202020204" pitchFamily="34" charset="0"/>
                <a:cs typeface="Arial" panose="020B0604020202020204" pitchFamily="34" charset="0"/>
              </a:rPr>
              <a:t>84.7% </a:t>
            </a:r>
            <a:endParaRPr lang="en-IE" sz="1300" spc="-30" dirty="0">
              <a:solidFill>
                <a:srgbClr val="013978"/>
              </a:solidFill>
              <a:latin typeface="+mj-lt"/>
              <a:ea typeface="Arial" panose="020B0604020202020204" pitchFamily="34" charset="0"/>
              <a:cs typeface="Times New Roman (Body CS)"/>
            </a:endParaRPr>
          </a:p>
        </p:txBody>
      </p:sp>
      <p:sp>
        <p:nvSpPr>
          <p:cNvPr id="10" name="TextBox 9">
            <a:extLst>
              <a:ext uri="{FF2B5EF4-FFF2-40B4-BE49-F238E27FC236}">
                <a16:creationId xmlns:a16="http://schemas.microsoft.com/office/drawing/2014/main" id="{B9E3F192-127D-A169-08B7-6E2BD7C9EE85}"/>
              </a:ext>
            </a:extLst>
          </p:cNvPr>
          <p:cNvSpPr txBox="1"/>
          <p:nvPr/>
        </p:nvSpPr>
        <p:spPr>
          <a:xfrm>
            <a:off x="638680" y="1585672"/>
            <a:ext cx="2241881" cy="29238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lstStyle>
            <a:defPPr>
              <a:defRPr lang="en-US"/>
            </a:defPPr>
            <a:lvl1pPr marR="0" lvl="0" indent="0" fontAlgn="auto">
              <a:lnSpc>
                <a:spcPct val="100000"/>
              </a:lnSpc>
              <a:spcBef>
                <a:spcPts val="0"/>
              </a:spcBef>
              <a:spcAft>
                <a:spcPts val="0"/>
              </a:spcAft>
              <a:buClrTx/>
              <a:buSzTx/>
              <a:buFontTx/>
              <a:buNone/>
              <a:tabLst/>
              <a:defRPr sz="1300" b="1">
                <a:solidFill>
                  <a:srgbClr val="024DA1"/>
                </a:solidFill>
                <a:latin typeface="Arial" panose="020B060402020202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Confirmed at the Boards</a:t>
            </a:r>
          </a:p>
        </p:txBody>
      </p:sp>
      <p:sp>
        <p:nvSpPr>
          <p:cNvPr id="12" name="Rectangle 11">
            <a:extLst>
              <a:ext uri="{FF2B5EF4-FFF2-40B4-BE49-F238E27FC236}">
                <a16:creationId xmlns:a16="http://schemas.microsoft.com/office/drawing/2014/main" id="{29BBBF11-E551-914B-C17D-7B40B55C222A}"/>
              </a:ext>
            </a:extLst>
          </p:cNvPr>
          <p:cNvSpPr/>
          <p:nvPr/>
        </p:nvSpPr>
        <p:spPr>
          <a:xfrm>
            <a:off x="7109349" y="4813583"/>
            <a:ext cx="1616148" cy="207749"/>
          </a:xfrm>
          <a:prstGeom prst="rect">
            <a:avLst/>
          </a:prstGeom>
        </p:spPr>
        <p:txBody>
          <a:bodyPr wrap="none">
            <a:spAutoFit/>
          </a:bodyPr>
          <a:lstStyle/>
          <a:p>
            <a:pPr algn="r"/>
            <a:r>
              <a:rPr lang="en-IE" sz="750" dirty="0">
                <a:solidFill>
                  <a:schemeClr val="bg1">
                    <a:lumMod val="50000"/>
                  </a:schemeClr>
                </a:solidFill>
                <a:cs typeface="Arial"/>
              </a:rPr>
              <a:t>Data until end of September 2026</a:t>
            </a:r>
          </a:p>
        </p:txBody>
      </p:sp>
      <p:graphicFrame>
        <p:nvGraphicFramePr>
          <p:cNvPr id="4" name="Chart 3">
            <a:extLst>
              <a:ext uri="{FF2B5EF4-FFF2-40B4-BE49-F238E27FC236}">
                <a16:creationId xmlns:a16="http://schemas.microsoft.com/office/drawing/2014/main" id="{81613B94-A82E-4BBC-980D-7F143BF3C6E1}"/>
              </a:ext>
            </a:extLst>
          </p:cNvPr>
          <p:cNvGraphicFramePr>
            <a:graphicFrameLocks/>
          </p:cNvGraphicFramePr>
          <p:nvPr/>
        </p:nvGraphicFramePr>
        <p:xfrm>
          <a:off x="1231930" y="1949154"/>
          <a:ext cx="6943988" cy="25579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2773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BB6DE-DA8E-5DC0-E8E5-698769067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23D649-CFF6-6D23-43B5-6A0E60377AE4}"/>
              </a:ext>
            </a:extLst>
          </p:cNvPr>
          <p:cNvSpPr>
            <a:spLocks noGrp="1"/>
          </p:cNvSpPr>
          <p:nvPr>
            <p:ph type="title"/>
          </p:nvPr>
        </p:nvSpPr>
        <p:spPr/>
        <p:txBody>
          <a:bodyPr>
            <a:noAutofit/>
          </a:bodyPr>
          <a:lstStyle/>
          <a:p>
            <a:r>
              <a:rPr lang="en-IE" noProof="0" dirty="0"/>
              <a:t>Litigation – Activities before the Court of Justice</a:t>
            </a:r>
          </a:p>
        </p:txBody>
      </p:sp>
      <p:sp>
        <p:nvSpPr>
          <p:cNvPr id="3" name="TextBox 2">
            <a:extLst>
              <a:ext uri="{FF2B5EF4-FFF2-40B4-BE49-F238E27FC236}">
                <a16:creationId xmlns:a16="http://schemas.microsoft.com/office/drawing/2014/main" id="{853B266C-9F28-1F4C-A422-07F704A60798}"/>
              </a:ext>
            </a:extLst>
          </p:cNvPr>
          <p:cNvSpPr txBox="1"/>
          <p:nvPr/>
        </p:nvSpPr>
        <p:spPr>
          <a:xfrm>
            <a:off x="686393" y="1032631"/>
            <a:ext cx="7287249" cy="336631"/>
          </a:xfrm>
          <a:prstGeom prst="rect">
            <a:avLst/>
          </a:prstGeom>
          <a:noFill/>
        </p:spPr>
        <p:txBody>
          <a:bodyPr wrap="square">
            <a:spAutoFit/>
          </a:bodyPr>
          <a:lstStyle/>
          <a:p>
            <a:pPr algn="just">
              <a:lnSpc>
                <a:spcPct val="107000"/>
              </a:lnSpc>
              <a:spcAft>
                <a:spcPts val="800"/>
              </a:spcAft>
            </a:pPr>
            <a:r>
              <a:rPr lang="en-IE" sz="1600" b="1" dirty="0">
                <a:solidFill>
                  <a:srgbClr val="024DA1"/>
                </a:solidFill>
                <a:latin typeface="+mj-lt"/>
                <a:ea typeface="Calibri" panose="020F0502020204030204" pitchFamily="34" charset="0"/>
                <a:cs typeface="Arial" panose="020B0604020202020204" pitchFamily="34" charset="0"/>
              </a:rPr>
              <a:t>Since 2019, 286 appeals to Court of Justice rejected but only 8 admitted</a:t>
            </a:r>
            <a:r>
              <a:rPr lang="en-IE" sz="1600" b="1" dirty="0">
                <a:solidFill>
                  <a:schemeClr val="tx2"/>
                </a:solidFill>
                <a:latin typeface="+mj-lt"/>
                <a:ea typeface="Calibri" panose="020F0502020204030204" pitchFamily="34" charset="0"/>
                <a:cs typeface="Arial" panose="020B0604020202020204" pitchFamily="34" charset="0"/>
              </a:rPr>
              <a:t>:</a:t>
            </a:r>
          </a:p>
        </p:txBody>
      </p:sp>
      <p:sp>
        <p:nvSpPr>
          <p:cNvPr id="14" name="TextBox 13">
            <a:extLst>
              <a:ext uri="{FF2B5EF4-FFF2-40B4-BE49-F238E27FC236}">
                <a16:creationId xmlns:a16="http://schemas.microsoft.com/office/drawing/2014/main" id="{B5356870-E193-9E64-2179-73DB60E65BBD}"/>
              </a:ext>
            </a:extLst>
          </p:cNvPr>
          <p:cNvSpPr txBox="1"/>
          <p:nvPr/>
        </p:nvSpPr>
        <p:spPr>
          <a:xfrm>
            <a:off x="686393" y="1426542"/>
            <a:ext cx="6318841" cy="3109056"/>
          </a:xfrm>
          <a:prstGeom prst="rect">
            <a:avLst/>
          </a:prstGeom>
          <a:solidFill>
            <a:schemeClr val="bg1">
              <a:lumMod val="95000"/>
            </a:schemeClr>
          </a:solidFill>
        </p:spPr>
        <p:txBody>
          <a:bodyPr wrap="square" rtlCol="0">
            <a:spAutoFit/>
          </a:bodyPr>
          <a:lstStyle/>
          <a:p>
            <a:pPr algn="just">
              <a:lnSpc>
                <a:spcPct val="80000"/>
              </a:lnSpc>
              <a:spcBef>
                <a:spcPts val="1800"/>
              </a:spcBef>
              <a:spcAft>
                <a:spcPts val="500"/>
              </a:spcAft>
            </a:pPr>
            <a:r>
              <a:rPr lang="en-IE" sz="1200" b="1" dirty="0">
                <a:solidFill>
                  <a:srgbClr val="024DA1"/>
                </a:solidFill>
                <a:latin typeface="+mj-lt"/>
                <a:cs typeface="Arial" panose="020B0604020202020204" pitchFamily="34" charset="0"/>
              </a:rPr>
              <a:t>Filed by </a:t>
            </a:r>
            <a:r>
              <a:rPr lang="en-IE" sz="1200" b="1" u="sng" dirty="0">
                <a:solidFill>
                  <a:srgbClr val="024DA1"/>
                </a:solidFill>
                <a:latin typeface="+mj-lt"/>
                <a:cs typeface="Arial" panose="020B0604020202020204" pitchFamily="34" charset="0"/>
              </a:rPr>
              <a:t>EUIPO</a:t>
            </a:r>
            <a:endParaRPr lang="en-IE" sz="1200" b="1" dirty="0">
              <a:solidFill>
                <a:srgbClr val="024DA1"/>
              </a:solidFill>
              <a:latin typeface="+mj-lt"/>
              <a:cs typeface="Arial" panose="020B0604020202020204" pitchFamily="34" charset="0"/>
            </a:endParaRPr>
          </a:p>
          <a:p>
            <a:pPr marL="285743" indent="-285743">
              <a:lnSpc>
                <a:spcPct val="80000"/>
              </a:lnSpc>
              <a:spcBef>
                <a:spcPts val="500"/>
              </a:spcBef>
              <a:spcAft>
                <a:spcPts val="500"/>
              </a:spcAft>
              <a:buFont typeface="Wingdings" panose="05000000000000000000" pitchFamily="2" charset="2"/>
              <a:buChar char="§"/>
            </a:pPr>
            <a:r>
              <a:rPr lang="en-IE" sz="1200" b="1" dirty="0">
                <a:solidFill>
                  <a:srgbClr val="024DA1"/>
                </a:solidFill>
                <a:latin typeface="+mj-lt"/>
                <a:cs typeface="Arial" panose="020B0604020202020204" pitchFamily="34" charset="0"/>
              </a:rPr>
              <a:t>10/12/2021, C-382/21 P, EUIPO v </a:t>
            </a:r>
            <a:r>
              <a:rPr lang="en-IE" sz="1200" b="1" dirty="0" err="1">
                <a:solidFill>
                  <a:srgbClr val="024DA1"/>
                </a:solidFill>
                <a:latin typeface="+mj-lt"/>
                <a:cs typeface="Arial" panose="020B0604020202020204" pitchFamily="34" charset="0"/>
              </a:rPr>
              <a:t>KaiKai</a:t>
            </a:r>
            <a:r>
              <a:rPr lang="en-IE" sz="1200" b="1" dirty="0">
                <a:solidFill>
                  <a:srgbClr val="024DA1"/>
                </a:solidFill>
                <a:latin typeface="+mj-lt"/>
                <a:cs typeface="Arial" panose="020B0604020202020204" pitchFamily="34" charset="0"/>
              </a:rPr>
              <a:t>: </a:t>
            </a:r>
            <a:r>
              <a:rPr lang="en-IE" sz="1200" b="1" i="1" dirty="0">
                <a:solidFill>
                  <a:srgbClr val="024DA1"/>
                </a:solidFill>
                <a:latin typeface="+mj-lt"/>
                <a:cs typeface="Arial" panose="020B0604020202020204" pitchFamily="34" charset="0"/>
              </a:rPr>
              <a:t>appeal upheld</a:t>
            </a:r>
            <a:r>
              <a:rPr lang="en-IE" sz="1200" b="1" dirty="0">
                <a:solidFill>
                  <a:srgbClr val="024DA1"/>
                </a:solidFill>
                <a:latin typeface="+mj-lt"/>
                <a:cs typeface="Arial" panose="020B0604020202020204" pitchFamily="34" charset="0"/>
              </a:rPr>
              <a:t> (27/02/2024)</a:t>
            </a:r>
          </a:p>
          <a:p>
            <a:pPr marL="285743" indent="-285743" algn="just">
              <a:lnSpc>
                <a:spcPct val="80000"/>
              </a:lnSpc>
              <a:spcBef>
                <a:spcPts val="500"/>
              </a:spcBef>
              <a:spcAft>
                <a:spcPts val="500"/>
              </a:spcAft>
              <a:buFont typeface="Wingdings" panose="05000000000000000000" pitchFamily="2" charset="2"/>
              <a:buChar char="§"/>
            </a:pPr>
            <a:r>
              <a:rPr lang="en-IE" sz="1200" b="1" dirty="0">
                <a:solidFill>
                  <a:srgbClr val="024DA1"/>
                </a:solidFill>
                <a:latin typeface="+mj-lt"/>
                <a:cs typeface="Arial" panose="020B0604020202020204" pitchFamily="34" charset="0"/>
              </a:rPr>
              <a:t>07/04/2022, C-801/21 P, EUIPO v Indo European Foods (‘Basmati’): </a:t>
            </a:r>
            <a:br>
              <a:rPr lang="en-IE" sz="1200" b="1" dirty="0">
                <a:solidFill>
                  <a:srgbClr val="024DA1"/>
                </a:solidFill>
                <a:latin typeface="+mj-lt"/>
                <a:cs typeface="Arial" panose="020B0604020202020204" pitchFamily="34" charset="0"/>
              </a:rPr>
            </a:br>
            <a:r>
              <a:rPr lang="en-IE" sz="1200" b="1" i="1" dirty="0">
                <a:solidFill>
                  <a:srgbClr val="024DA1"/>
                </a:solidFill>
                <a:latin typeface="+mj-lt"/>
                <a:cs typeface="Arial" panose="020B0604020202020204" pitchFamily="34" charset="0"/>
              </a:rPr>
              <a:t>appeal dismissed</a:t>
            </a:r>
            <a:r>
              <a:rPr lang="en-IE" sz="1200" b="1" dirty="0">
                <a:solidFill>
                  <a:srgbClr val="024DA1"/>
                </a:solidFill>
                <a:latin typeface="+mj-lt"/>
                <a:cs typeface="Arial" panose="020B0604020202020204" pitchFamily="34" charset="0"/>
              </a:rPr>
              <a:t> (20/06/2024)</a:t>
            </a:r>
          </a:p>
          <a:p>
            <a:pPr marL="285743" indent="-285743" algn="just">
              <a:lnSpc>
                <a:spcPct val="80000"/>
              </a:lnSpc>
              <a:spcBef>
                <a:spcPts val="500"/>
              </a:spcBef>
              <a:spcAft>
                <a:spcPts val="500"/>
              </a:spcAft>
              <a:buFont typeface="Wingdings" panose="05000000000000000000" pitchFamily="2" charset="2"/>
              <a:buChar char="§"/>
            </a:pPr>
            <a:r>
              <a:rPr lang="en-IE" sz="1200" b="1" dirty="0">
                <a:solidFill>
                  <a:srgbClr val="024DA1"/>
                </a:solidFill>
                <a:latin typeface="+mj-lt"/>
                <a:cs typeface="Arial" panose="020B0604020202020204" pitchFamily="34" charset="0"/>
              </a:rPr>
              <a:t>11/07/2023, C-93/23 P, EUIPO v </a:t>
            </a:r>
            <a:r>
              <a:rPr lang="en-IE" sz="1200" b="1" dirty="0" err="1">
                <a:solidFill>
                  <a:srgbClr val="024DA1"/>
                </a:solidFill>
                <a:latin typeface="+mj-lt"/>
                <a:cs typeface="Arial" panose="020B0604020202020204" pitchFamily="34" charset="0"/>
              </a:rPr>
              <a:t>Neoperl</a:t>
            </a:r>
            <a:r>
              <a:rPr lang="en-IE" sz="1200" b="1" dirty="0">
                <a:solidFill>
                  <a:srgbClr val="024DA1"/>
                </a:solidFill>
                <a:latin typeface="+mj-lt"/>
                <a:cs typeface="Arial" panose="020B0604020202020204" pitchFamily="34" charset="0"/>
              </a:rPr>
              <a:t>, </a:t>
            </a:r>
            <a:r>
              <a:rPr lang="en-IE" sz="1200" b="1" i="1" dirty="0">
                <a:solidFill>
                  <a:srgbClr val="024DA1"/>
                </a:solidFill>
                <a:latin typeface="+mj-lt"/>
                <a:cs typeface="Arial" panose="020B0604020202020204" pitchFamily="34" charset="0"/>
              </a:rPr>
              <a:t>appeal upheld</a:t>
            </a:r>
            <a:r>
              <a:rPr lang="en-IE" sz="1200" b="1" dirty="0">
                <a:solidFill>
                  <a:srgbClr val="024DA1"/>
                </a:solidFill>
                <a:latin typeface="+mj-lt"/>
                <a:cs typeface="Arial" panose="020B0604020202020204" pitchFamily="34" charset="0"/>
              </a:rPr>
              <a:t> (23/01/2025)</a:t>
            </a:r>
          </a:p>
          <a:p>
            <a:pPr marL="285743" indent="-285743" algn="just">
              <a:lnSpc>
                <a:spcPct val="80000"/>
              </a:lnSpc>
              <a:spcBef>
                <a:spcPts val="500"/>
              </a:spcBef>
              <a:spcAft>
                <a:spcPts val="500"/>
              </a:spcAft>
              <a:buFont typeface="Wingdings" panose="05000000000000000000" pitchFamily="2" charset="2"/>
              <a:buChar char="§"/>
            </a:pPr>
            <a:r>
              <a:rPr lang="en-IE" sz="1200" b="1" dirty="0">
                <a:solidFill>
                  <a:srgbClr val="024DA1"/>
                </a:solidFill>
                <a:latin typeface="+mj-lt"/>
                <a:cs typeface="Arial" panose="020B0604020202020204" pitchFamily="34" charset="0"/>
              </a:rPr>
              <a:t>16/11/2022, C-337/22 P, EUIPO v Nowhere  (APE TEES) </a:t>
            </a:r>
            <a:r>
              <a:rPr lang="en-IE" sz="1200" b="1" i="1" dirty="0">
                <a:solidFill>
                  <a:srgbClr val="024DA1"/>
                </a:solidFill>
                <a:latin typeface="+mj-lt"/>
                <a:cs typeface="Arial" panose="020B0604020202020204" pitchFamily="34" charset="0"/>
              </a:rPr>
              <a:t>appeal upheld </a:t>
            </a:r>
            <a:r>
              <a:rPr lang="en-IE" sz="1200" b="1" dirty="0">
                <a:solidFill>
                  <a:srgbClr val="024DA1"/>
                </a:solidFill>
                <a:latin typeface="+mj-lt"/>
                <a:cs typeface="Arial" panose="020B0604020202020204" pitchFamily="34" charset="0"/>
              </a:rPr>
              <a:t>(05/02/2026)</a:t>
            </a:r>
          </a:p>
          <a:p>
            <a:pPr marL="285743" indent="-285743" algn="just">
              <a:lnSpc>
                <a:spcPct val="80000"/>
              </a:lnSpc>
              <a:spcBef>
                <a:spcPts val="500"/>
              </a:spcBef>
              <a:spcAft>
                <a:spcPts val="500"/>
              </a:spcAft>
              <a:buFont typeface="Wingdings" panose="05000000000000000000" pitchFamily="2" charset="2"/>
              <a:buChar char="§"/>
            </a:pPr>
            <a:r>
              <a:rPr lang="en-IE" sz="1200" b="1" dirty="0">
                <a:solidFill>
                  <a:srgbClr val="024DA1"/>
                </a:solidFill>
                <a:latin typeface="+mj-lt"/>
                <a:cs typeface="Arial" panose="020B0604020202020204" pitchFamily="34" charset="0"/>
              </a:rPr>
              <a:t>18/11/2025, C-411/25 P, EUIPO v </a:t>
            </a:r>
            <a:r>
              <a:rPr lang="en-IE" sz="1200" b="1" dirty="0" err="1">
                <a:solidFill>
                  <a:srgbClr val="024DA1"/>
                </a:solidFill>
                <a:latin typeface="+mj-lt"/>
                <a:cs typeface="Arial" panose="020B0604020202020204" pitchFamily="34" charset="0"/>
              </a:rPr>
              <a:t>Versiontech</a:t>
            </a:r>
            <a:r>
              <a:rPr lang="en-IE" sz="1200" b="1" dirty="0">
                <a:solidFill>
                  <a:srgbClr val="024DA1"/>
                </a:solidFill>
                <a:latin typeface="+mj-lt"/>
                <a:cs typeface="Arial" panose="020B0604020202020204" pitchFamily="34" charset="0"/>
              </a:rPr>
              <a:t> (pending)</a:t>
            </a:r>
          </a:p>
          <a:p>
            <a:pPr algn="just">
              <a:lnSpc>
                <a:spcPct val="80000"/>
              </a:lnSpc>
              <a:spcBef>
                <a:spcPts val="1200"/>
              </a:spcBef>
              <a:spcAft>
                <a:spcPts val="500"/>
              </a:spcAft>
            </a:pPr>
            <a:r>
              <a:rPr lang="en-IE" sz="1200" b="1" dirty="0">
                <a:solidFill>
                  <a:srgbClr val="024DA1"/>
                </a:solidFill>
                <a:latin typeface="+mj-lt"/>
                <a:cs typeface="Arial" panose="020B0604020202020204" pitchFamily="34" charset="0"/>
              </a:rPr>
              <a:t>Filed by </a:t>
            </a:r>
            <a:r>
              <a:rPr lang="en-IE" sz="1200" b="1" u="sng" dirty="0">
                <a:solidFill>
                  <a:srgbClr val="024DA1"/>
                </a:solidFill>
                <a:latin typeface="+mj-lt"/>
                <a:cs typeface="Arial" panose="020B0604020202020204" pitchFamily="34" charset="0"/>
              </a:rPr>
              <a:t>parties to EUIPO-proceedings</a:t>
            </a:r>
            <a:endParaRPr lang="en-IE" sz="1200" b="1" dirty="0">
              <a:solidFill>
                <a:srgbClr val="024DA1"/>
              </a:solidFill>
              <a:latin typeface="+mj-lt"/>
              <a:cs typeface="Arial" panose="020B0604020202020204" pitchFamily="34" charset="0"/>
            </a:endParaRPr>
          </a:p>
          <a:p>
            <a:pPr marL="285743" indent="-285743" algn="just">
              <a:lnSpc>
                <a:spcPct val="80000"/>
              </a:lnSpc>
              <a:spcBef>
                <a:spcPts val="500"/>
              </a:spcBef>
              <a:spcAft>
                <a:spcPts val="500"/>
              </a:spcAft>
              <a:buFont typeface="Wingdings" panose="05000000000000000000" pitchFamily="2" charset="2"/>
              <a:buChar char="§"/>
            </a:pPr>
            <a:r>
              <a:rPr lang="en-IE" sz="1200" b="1" dirty="0">
                <a:solidFill>
                  <a:srgbClr val="024DA1"/>
                </a:solidFill>
                <a:latin typeface="+mj-lt"/>
                <a:cs typeface="Arial" panose="020B0604020202020204" pitchFamily="34" charset="0"/>
              </a:rPr>
              <a:t>30/01/2023, C-580/</a:t>
            </a:r>
            <a:r>
              <a:rPr lang="en-IE" sz="1200" b="1" dirty="0" err="1">
                <a:solidFill>
                  <a:srgbClr val="024DA1"/>
                </a:solidFill>
                <a:latin typeface="+mj-lt"/>
                <a:cs typeface="Arial" panose="020B0604020202020204" pitchFamily="34" charset="0"/>
              </a:rPr>
              <a:t>22P</a:t>
            </a:r>
            <a:r>
              <a:rPr lang="en-IE" sz="1200" b="1" dirty="0">
                <a:solidFill>
                  <a:srgbClr val="024DA1"/>
                </a:solidFill>
                <a:latin typeface="+mj-lt"/>
                <a:cs typeface="Arial" panose="020B0604020202020204" pitchFamily="34" charset="0"/>
              </a:rPr>
              <a:t>, </a:t>
            </a:r>
            <a:r>
              <a:rPr lang="en-IE" sz="1200" b="1" dirty="0" err="1">
                <a:solidFill>
                  <a:srgbClr val="024DA1"/>
                </a:solidFill>
                <a:latin typeface="+mj-lt"/>
                <a:cs typeface="Arial" panose="020B0604020202020204" pitchFamily="34" charset="0"/>
              </a:rPr>
              <a:t>bonnanwalt</a:t>
            </a:r>
            <a:r>
              <a:rPr lang="en-IE" sz="1200" b="1" dirty="0">
                <a:solidFill>
                  <a:srgbClr val="024DA1"/>
                </a:solidFill>
                <a:latin typeface="+mj-lt"/>
                <a:cs typeface="Arial" panose="020B0604020202020204" pitchFamily="34" charset="0"/>
              </a:rPr>
              <a:t> v EUIPO: </a:t>
            </a:r>
            <a:r>
              <a:rPr lang="en-IE" sz="1200" b="1" i="1" dirty="0">
                <a:solidFill>
                  <a:srgbClr val="024DA1"/>
                </a:solidFill>
                <a:latin typeface="+mj-lt"/>
                <a:cs typeface="Arial" panose="020B0604020202020204" pitchFamily="34" charset="0"/>
              </a:rPr>
              <a:t>appeal upheld</a:t>
            </a:r>
            <a:r>
              <a:rPr lang="en-IE" sz="1200" b="1" dirty="0">
                <a:solidFill>
                  <a:srgbClr val="024DA1"/>
                </a:solidFill>
                <a:latin typeface="+mj-lt"/>
                <a:cs typeface="Arial" panose="020B0604020202020204" pitchFamily="34" charset="0"/>
              </a:rPr>
              <a:t> (30/01/2024)</a:t>
            </a:r>
          </a:p>
          <a:p>
            <a:pPr marL="285743" indent="-285743" algn="just">
              <a:lnSpc>
                <a:spcPct val="80000"/>
              </a:lnSpc>
              <a:spcBef>
                <a:spcPts val="500"/>
              </a:spcBef>
              <a:spcAft>
                <a:spcPts val="500"/>
              </a:spcAft>
              <a:buFont typeface="Wingdings" panose="05000000000000000000" pitchFamily="2" charset="2"/>
              <a:buChar char="§"/>
            </a:pPr>
            <a:r>
              <a:rPr lang="en-IE" sz="1200" b="1" dirty="0">
                <a:solidFill>
                  <a:srgbClr val="024DA1"/>
                </a:solidFill>
                <a:latin typeface="+mj-lt"/>
                <a:cs typeface="Arial" panose="020B0604020202020204" pitchFamily="34" charset="0"/>
              </a:rPr>
              <a:t>08/05/2023, C-776/22 P Ughi e </a:t>
            </a:r>
            <a:r>
              <a:rPr lang="en-IE" sz="1200" b="1" dirty="0" err="1">
                <a:solidFill>
                  <a:srgbClr val="024DA1"/>
                </a:solidFill>
                <a:latin typeface="+mj-lt"/>
                <a:cs typeface="Arial" panose="020B0604020202020204" pitchFamily="34" charset="0"/>
              </a:rPr>
              <a:t>Nunziante</a:t>
            </a:r>
            <a:r>
              <a:rPr lang="en-IE" sz="1200" b="1" dirty="0">
                <a:solidFill>
                  <a:srgbClr val="024DA1"/>
                </a:solidFill>
                <a:latin typeface="+mj-lt"/>
                <a:cs typeface="Arial" panose="020B0604020202020204" pitchFamily="34" charset="0"/>
              </a:rPr>
              <a:t> v EUIPO: </a:t>
            </a:r>
            <a:r>
              <a:rPr lang="en-IE" sz="1200" b="1" i="1" dirty="0">
                <a:solidFill>
                  <a:srgbClr val="024DA1"/>
                </a:solidFill>
                <a:latin typeface="+mj-lt"/>
                <a:cs typeface="Arial" panose="020B0604020202020204" pitchFamily="34" charset="0"/>
              </a:rPr>
              <a:t>appeal upheld</a:t>
            </a:r>
            <a:r>
              <a:rPr lang="en-IE" sz="1200" b="1" dirty="0">
                <a:solidFill>
                  <a:srgbClr val="024DA1"/>
                </a:solidFill>
                <a:latin typeface="+mj-lt"/>
                <a:cs typeface="Arial" panose="020B0604020202020204" pitchFamily="34" charset="0"/>
              </a:rPr>
              <a:t> (04/09/2025)</a:t>
            </a:r>
          </a:p>
          <a:p>
            <a:pPr marL="285743" indent="-285743" algn="just">
              <a:lnSpc>
                <a:spcPct val="80000"/>
              </a:lnSpc>
              <a:spcBef>
                <a:spcPts val="500"/>
              </a:spcBef>
              <a:spcAft>
                <a:spcPts val="500"/>
              </a:spcAft>
              <a:buFont typeface="Wingdings" panose="05000000000000000000" pitchFamily="2" charset="2"/>
              <a:buChar char="§"/>
            </a:pPr>
            <a:r>
              <a:rPr lang="en-IE" sz="1200" b="1" dirty="0">
                <a:solidFill>
                  <a:srgbClr val="024DA1"/>
                </a:solidFill>
                <a:latin typeface="+mj-lt"/>
                <a:cs typeface="Arial" panose="020B0604020202020204" pitchFamily="34" charset="0"/>
              </a:rPr>
              <a:t>18/04/2023, C-751/22 P, Shopify Inc v EUIPO (pending)</a:t>
            </a:r>
          </a:p>
        </p:txBody>
      </p:sp>
      <p:pic>
        <p:nvPicPr>
          <p:cNvPr id="16" name="Picture 2" descr="Image result for court of justice of the european union">
            <a:extLst>
              <a:ext uri="{FF2B5EF4-FFF2-40B4-BE49-F238E27FC236}">
                <a16:creationId xmlns:a16="http://schemas.microsoft.com/office/drawing/2014/main" id="{87AB58CB-A33F-0107-D83C-1A83A13A3C2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62385" y="1369262"/>
            <a:ext cx="1611824" cy="32542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BC0F95E-2922-5301-45A3-8108BAD8A47C}"/>
              </a:ext>
            </a:extLst>
          </p:cNvPr>
          <p:cNvSpPr/>
          <p:nvPr/>
        </p:nvSpPr>
        <p:spPr>
          <a:xfrm>
            <a:off x="7179881" y="4813583"/>
            <a:ext cx="1545616" cy="207749"/>
          </a:xfrm>
          <a:prstGeom prst="rect">
            <a:avLst/>
          </a:prstGeom>
        </p:spPr>
        <p:txBody>
          <a:bodyPr wrap="none">
            <a:spAutoFit/>
          </a:bodyPr>
          <a:lstStyle/>
          <a:p>
            <a:pPr algn="r"/>
            <a:r>
              <a:rPr lang="en-IE" sz="750" dirty="0">
                <a:solidFill>
                  <a:schemeClr val="bg1">
                    <a:lumMod val="50000"/>
                  </a:schemeClr>
                </a:solidFill>
                <a:cs typeface="Arial"/>
              </a:rPr>
              <a:t>Updated </a:t>
            </a:r>
            <a:r>
              <a:rPr lang="en-IE" sz="750">
                <a:solidFill>
                  <a:schemeClr val="bg1">
                    <a:lumMod val="50000"/>
                  </a:schemeClr>
                </a:solidFill>
                <a:cs typeface="Arial"/>
              </a:rPr>
              <a:t>on 30 </a:t>
            </a:r>
            <a:r>
              <a:rPr lang="en-IE" sz="750" dirty="0">
                <a:solidFill>
                  <a:schemeClr val="bg1">
                    <a:lumMod val="50000"/>
                  </a:schemeClr>
                </a:solidFill>
                <a:cs typeface="Arial"/>
              </a:rPr>
              <a:t>September 2026</a:t>
            </a:r>
          </a:p>
        </p:txBody>
      </p:sp>
    </p:spTree>
    <p:extLst>
      <p:ext uri="{BB962C8B-B14F-4D97-AF65-F5344CB8AC3E}">
        <p14:creationId xmlns:p14="http://schemas.microsoft.com/office/powerpoint/2010/main" val="3261454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D4958-DB81-5870-EA7F-5298970BE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7F2A7-79F0-E3E7-F961-5D1EB8D1BD1B}"/>
              </a:ext>
            </a:extLst>
          </p:cNvPr>
          <p:cNvSpPr>
            <a:spLocks noGrp="1"/>
          </p:cNvSpPr>
          <p:nvPr>
            <p:ph type="title" idx="10"/>
          </p:nvPr>
        </p:nvSpPr>
        <p:spPr>
          <a:solidFill>
            <a:schemeClr val="tx2"/>
          </a:solidFill>
        </p:spPr>
        <p:txBody>
          <a:bodyPr/>
          <a:lstStyle/>
          <a:p>
            <a:r>
              <a:rPr lang="en-GB" noProof="0" dirty="0">
                <a:solidFill>
                  <a:srgbClr val="FFFFFF"/>
                </a:solidFill>
                <a:latin typeface="Arial"/>
                <a:ea typeface="Open Sans" panose="020B0606030504020204" pitchFamily="34" charset="0"/>
                <a:cs typeface="Arial"/>
              </a:rPr>
              <a:t>Alternative Dispute Resolution – EUIPO Mediation Centre (EMC)</a:t>
            </a:r>
          </a:p>
        </p:txBody>
      </p:sp>
      <p:pic>
        <p:nvPicPr>
          <p:cNvPr id="3" name="Picture 2" descr="GettyImages-501543616.jpg">
            <a:extLst>
              <a:ext uri="{FF2B5EF4-FFF2-40B4-BE49-F238E27FC236}">
                <a16:creationId xmlns:a16="http://schemas.microsoft.com/office/drawing/2014/main" id="{9011BD5A-2B36-4788-56AD-97E85186C45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2210" y="1121780"/>
            <a:ext cx="8103428" cy="3768274"/>
          </a:xfrm>
          <a:prstGeom prst="rect">
            <a:avLst/>
          </a:prstGeom>
        </p:spPr>
      </p:pic>
      <p:sp>
        <p:nvSpPr>
          <p:cNvPr id="4" name="TextBox 3">
            <a:extLst>
              <a:ext uri="{FF2B5EF4-FFF2-40B4-BE49-F238E27FC236}">
                <a16:creationId xmlns:a16="http://schemas.microsoft.com/office/drawing/2014/main" id="{58BA1751-7C75-59EA-5BE9-28FDDA94CC3B}"/>
              </a:ext>
            </a:extLst>
          </p:cNvPr>
          <p:cNvSpPr txBox="1"/>
          <p:nvPr/>
        </p:nvSpPr>
        <p:spPr>
          <a:xfrm>
            <a:off x="925266" y="3811578"/>
            <a:ext cx="2507238" cy="830997"/>
          </a:xfrm>
          <a:prstGeom prst="rect">
            <a:avLst/>
          </a:prstGeom>
          <a:noFill/>
        </p:spPr>
        <p:txBody>
          <a:bodyPr wrap="square" rtlCol="0">
            <a:spAutoFit/>
          </a:bodyPr>
          <a:lstStyle/>
          <a:p>
            <a:pPr defTabSz="457189"/>
            <a:r>
              <a:rPr lang="en-GB" sz="1600" b="1" dirty="0">
                <a:solidFill>
                  <a:srgbClr val="FFFFFF"/>
                </a:solidFill>
                <a:latin typeface="Arial"/>
                <a:ea typeface="Open Sans Semibold" panose="020B0706030804020204" pitchFamily="34" charset="0"/>
                <a:cs typeface="Arial"/>
              </a:rPr>
              <a:t>Mediation </a:t>
            </a:r>
          </a:p>
          <a:p>
            <a:pPr defTabSz="457189"/>
            <a:r>
              <a:rPr lang="en-GB" sz="1600" b="1" dirty="0">
                <a:solidFill>
                  <a:srgbClr val="FFFFFF"/>
                </a:solidFill>
                <a:latin typeface="Arial"/>
                <a:ea typeface="Open Sans Semibold" panose="020B0706030804020204" pitchFamily="34" charset="0"/>
                <a:cs typeface="Arial"/>
              </a:rPr>
              <a:t>Conciliation </a:t>
            </a:r>
          </a:p>
          <a:p>
            <a:pPr defTabSz="457189"/>
            <a:r>
              <a:rPr lang="en-GB" sz="1600" b="1" dirty="0">
                <a:solidFill>
                  <a:srgbClr val="FFFFFF"/>
                </a:solidFill>
                <a:latin typeface="Arial"/>
                <a:ea typeface="Open Sans Semibold" panose="020B0706030804020204" pitchFamily="34" charset="0"/>
                <a:cs typeface="Arial"/>
              </a:rPr>
              <a:t>Friendly Settlement</a:t>
            </a:r>
          </a:p>
        </p:txBody>
      </p:sp>
    </p:spTree>
    <p:extLst>
      <p:ext uri="{BB962C8B-B14F-4D97-AF65-F5344CB8AC3E}">
        <p14:creationId xmlns:p14="http://schemas.microsoft.com/office/powerpoint/2010/main" val="2685982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2A40-7777-BD16-2984-31E3507BB365}"/>
              </a:ext>
            </a:extLst>
          </p:cNvPr>
          <p:cNvSpPr>
            <a:spLocks noGrp="1"/>
          </p:cNvSpPr>
          <p:nvPr>
            <p:ph type="title"/>
          </p:nvPr>
        </p:nvSpPr>
        <p:spPr/>
        <p:txBody>
          <a:bodyPr>
            <a:noAutofit/>
          </a:bodyPr>
          <a:lstStyle/>
          <a:p>
            <a:r>
              <a:rPr lang="en-IE" noProof="0" dirty="0"/>
              <a:t>The EUIPO Mediation Centre (EMC)</a:t>
            </a:r>
          </a:p>
        </p:txBody>
      </p:sp>
      <p:sp>
        <p:nvSpPr>
          <p:cNvPr id="5" name="Round Single Corner of Rectangle 37">
            <a:extLst>
              <a:ext uri="{FF2B5EF4-FFF2-40B4-BE49-F238E27FC236}">
                <a16:creationId xmlns:a16="http://schemas.microsoft.com/office/drawing/2014/main" id="{60B9B155-0239-7BC3-7765-D0CA06899120}"/>
              </a:ext>
            </a:extLst>
          </p:cNvPr>
          <p:cNvSpPr/>
          <p:nvPr/>
        </p:nvSpPr>
        <p:spPr>
          <a:xfrm flipV="1">
            <a:off x="655405" y="1061534"/>
            <a:ext cx="4689242" cy="3529368"/>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defTabSz="457189">
              <a:defRPr/>
            </a:pPr>
            <a:endParaRPr lang="en-IE" dirty="0">
              <a:solidFill>
                <a:srgbClr val="FFFFFF"/>
              </a:solidFill>
              <a:latin typeface="Arial" panose="020B0604020202020204"/>
            </a:endParaRPr>
          </a:p>
        </p:txBody>
      </p:sp>
      <p:sp>
        <p:nvSpPr>
          <p:cNvPr id="6" name="Content Placeholder 3">
            <a:extLst>
              <a:ext uri="{FF2B5EF4-FFF2-40B4-BE49-F238E27FC236}">
                <a16:creationId xmlns:a16="http://schemas.microsoft.com/office/drawing/2014/main" id="{F0CE1C3F-A9FE-8BBA-B3C3-7EC5F09651F0}"/>
              </a:ext>
            </a:extLst>
          </p:cNvPr>
          <p:cNvSpPr txBox="1">
            <a:spLocks/>
          </p:cNvSpPr>
          <p:nvPr/>
        </p:nvSpPr>
        <p:spPr>
          <a:xfrm>
            <a:off x="675143" y="1107920"/>
            <a:ext cx="4489599" cy="3560426"/>
          </a:xfrm>
          <a:prstGeom prst="rect">
            <a:avLst/>
          </a:prstGeom>
          <a:noFill/>
        </p:spPr>
        <p:txBody>
          <a:bodyPr vert="horz" lIns="68580" tIns="34290" rIns="68580" bIns="34290" rtlCol="0" anchor="ctr">
            <a:noAutofit/>
          </a:bodyPr>
          <a:lstStyle>
            <a:lvl1pPr algn="l" defTabSz="914400" rtl="0" eaLnBrk="1" latinLnBrk="0" hangingPunct="1">
              <a:lnSpc>
                <a:spcPct val="90000"/>
              </a:lnSpc>
              <a:spcBef>
                <a:spcPct val="0"/>
              </a:spcBef>
              <a:buNone/>
              <a:defRPr lang="fr-FR" sz="2800" kern="1200" dirty="0">
                <a:solidFill>
                  <a:schemeClr val="bg1"/>
                </a:solidFill>
                <a:latin typeface="Inpi" pitchFamily="2" charset="0"/>
                <a:ea typeface="+mj-ea"/>
                <a:cs typeface="+mj-cs"/>
              </a:defRPr>
            </a:lvl1pPr>
          </a:lstStyle>
          <a:p>
            <a:pPr marL="0" lvl="1" defTabSz="609555">
              <a:spcBef>
                <a:spcPts val="450"/>
              </a:spcBef>
              <a:spcAft>
                <a:spcPts val="300"/>
              </a:spcAft>
            </a:pPr>
            <a:r>
              <a:rPr lang="en-IE" sz="1500" kern="0" spc="-113" dirty="0">
                <a:solidFill>
                  <a:srgbClr val="164092"/>
                </a:solidFill>
                <a:latin typeface="+mj-lt"/>
                <a:cs typeface="Open Sans" panose="020B0606030504020204" pitchFamily="34" charset="0"/>
              </a:rPr>
              <a:t>Launched in </a:t>
            </a:r>
            <a:r>
              <a:rPr lang="en-IE" sz="1500" b="1" kern="0" spc="-113" dirty="0">
                <a:solidFill>
                  <a:srgbClr val="164092"/>
                </a:solidFill>
                <a:latin typeface="+mj-lt"/>
                <a:cs typeface="Open Sans" panose="020B0606030504020204" pitchFamily="34" charset="0"/>
              </a:rPr>
              <a:t>November 2023  -  </a:t>
            </a:r>
            <a:r>
              <a:rPr lang="en-IE" sz="1500" kern="0" spc="-113" dirty="0">
                <a:solidFill>
                  <a:srgbClr val="164092"/>
                </a:solidFill>
                <a:latin typeface="+mj-lt"/>
                <a:cs typeface="Open Sans" panose="020B0606030504020204" pitchFamily="34" charset="0"/>
              </a:rPr>
              <a:t>The EMC  is managed by the </a:t>
            </a:r>
            <a:r>
              <a:rPr lang="en-IE" sz="1500" b="1" kern="0" spc="-113" dirty="0">
                <a:solidFill>
                  <a:srgbClr val="164092"/>
                </a:solidFill>
                <a:latin typeface="+mj-lt"/>
                <a:cs typeface="Open Sans" panose="020B0606030504020204" pitchFamily="34" charset="0"/>
              </a:rPr>
              <a:t>ADR Service of the Boards of Appeal (BoA) </a:t>
            </a:r>
            <a:r>
              <a:rPr lang="en-IE" sz="1500" kern="0" spc="-113" dirty="0">
                <a:solidFill>
                  <a:srgbClr val="164092"/>
                </a:solidFill>
                <a:latin typeface="+mj-lt"/>
                <a:cs typeface="Open Sans" panose="020B0606030504020204" pitchFamily="34" charset="0"/>
              </a:rPr>
              <a:t>and builds on the BoA’s mediation experience since 2011.</a:t>
            </a:r>
          </a:p>
          <a:p>
            <a:pPr marL="0" lvl="1" defTabSz="609555">
              <a:lnSpc>
                <a:spcPct val="120000"/>
              </a:lnSpc>
              <a:spcBef>
                <a:spcPts val="300"/>
              </a:spcBef>
              <a:spcAft>
                <a:spcPts val="300"/>
              </a:spcAft>
            </a:pPr>
            <a:r>
              <a:rPr lang="en-IE" sz="1350" b="1" kern="0" spc="-113" dirty="0">
                <a:solidFill>
                  <a:srgbClr val="164092"/>
                </a:solidFill>
                <a:latin typeface="+mj-lt"/>
              </a:rPr>
              <a:t>Objective</a:t>
            </a:r>
          </a:p>
          <a:p>
            <a:pPr marL="0" lvl="1" defTabSz="609555">
              <a:lnSpc>
                <a:spcPct val="120000"/>
              </a:lnSpc>
              <a:spcBef>
                <a:spcPts val="300"/>
              </a:spcBef>
              <a:spcAft>
                <a:spcPts val="300"/>
              </a:spcAft>
            </a:pPr>
            <a:r>
              <a:rPr lang="en-IE" sz="1500" kern="0" spc="-113" dirty="0">
                <a:solidFill>
                  <a:srgbClr val="164092"/>
                </a:solidFill>
                <a:latin typeface="+mj-lt"/>
                <a:cs typeface="Open Sans" panose="020B0606030504020204" pitchFamily="34" charset="0"/>
              </a:rPr>
              <a:t>To provide </a:t>
            </a:r>
            <a:r>
              <a:rPr lang="en-IE" sz="1500" b="1" kern="0" spc="-113" dirty="0">
                <a:solidFill>
                  <a:srgbClr val="164092"/>
                </a:solidFill>
                <a:latin typeface="+mj-lt"/>
                <a:cs typeface="Open Sans" panose="020B0606030504020204" pitchFamily="34" charset="0"/>
              </a:rPr>
              <a:t>complementary</a:t>
            </a:r>
            <a:r>
              <a:rPr lang="en-IE" sz="1500" kern="0" spc="-113" dirty="0">
                <a:solidFill>
                  <a:srgbClr val="164092"/>
                </a:solidFill>
                <a:latin typeface="+mj-lt"/>
                <a:cs typeface="Open Sans" panose="020B0606030504020204" pitchFamily="34" charset="0"/>
              </a:rPr>
              <a:t>, </a:t>
            </a:r>
            <a:r>
              <a:rPr lang="en-IE" sz="1500" b="1" kern="0" spc="-113" dirty="0">
                <a:solidFill>
                  <a:srgbClr val="164092"/>
                </a:solidFill>
                <a:latin typeface="+mj-lt"/>
                <a:cs typeface="Open Sans" panose="020B0606030504020204" pitchFamily="34" charset="0"/>
              </a:rPr>
              <a:t>voluntary</a:t>
            </a:r>
            <a:r>
              <a:rPr lang="en-IE" sz="1500" kern="0" spc="-113" dirty="0">
                <a:solidFill>
                  <a:srgbClr val="164092"/>
                </a:solidFill>
                <a:latin typeface="+mj-lt"/>
                <a:cs typeface="Open Sans" panose="020B0606030504020204" pitchFamily="34" charset="0"/>
              </a:rPr>
              <a:t>, </a:t>
            </a:r>
            <a:r>
              <a:rPr lang="en-IE" sz="1500" b="1" kern="0" spc="-113" dirty="0">
                <a:solidFill>
                  <a:srgbClr val="164092"/>
                </a:solidFill>
                <a:latin typeface="+mj-lt"/>
                <a:cs typeface="Open Sans" panose="020B0606030504020204" pitchFamily="34" charset="0"/>
              </a:rPr>
              <a:t>confidential</a:t>
            </a:r>
            <a:r>
              <a:rPr lang="en-IE" sz="1500" kern="0" spc="-113" dirty="0">
                <a:solidFill>
                  <a:srgbClr val="164092"/>
                </a:solidFill>
                <a:latin typeface="+mj-lt"/>
                <a:cs typeface="Open Sans" panose="020B0606030504020204" pitchFamily="34" charset="0"/>
              </a:rPr>
              <a:t> and accessible dispute resolution </a:t>
            </a:r>
            <a:r>
              <a:rPr lang="en-IE" sz="1500" b="1" kern="0" spc="-113" dirty="0">
                <a:solidFill>
                  <a:srgbClr val="164092"/>
                </a:solidFill>
                <a:latin typeface="+mj-lt"/>
                <a:cs typeface="Open Sans" panose="020B0606030504020204" pitchFamily="34" charset="0"/>
              </a:rPr>
              <a:t>options</a:t>
            </a:r>
            <a:r>
              <a:rPr lang="en-IE" sz="1500" kern="0" spc="-113" dirty="0">
                <a:solidFill>
                  <a:srgbClr val="164092"/>
                </a:solidFill>
                <a:latin typeface="+mj-lt"/>
                <a:cs typeface="Open Sans" panose="020B0606030504020204" pitchFamily="34" charset="0"/>
              </a:rPr>
              <a:t> to users so that they can </a:t>
            </a:r>
            <a:r>
              <a:rPr lang="en-IE" sz="1500" b="1" kern="0" spc="-113" dirty="0">
                <a:solidFill>
                  <a:srgbClr val="164092"/>
                </a:solidFill>
                <a:latin typeface="+mj-lt"/>
                <a:cs typeface="Open Sans" panose="020B0606030504020204" pitchFamily="34" charset="0"/>
              </a:rPr>
              <a:t>choose the most appropriate path </a:t>
            </a:r>
            <a:r>
              <a:rPr lang="en-IE" sz="1500" kern="0" spc="-113" dirty="0">
                <a:solidFill>
                  <a:srgbClr val="164092"/>
                </a:solidFill>
                <a:latin typeface="+mj-lt"/>
                <a:cs typeface="Open Sans" panose="020B0606030504020204" pitchFamily="34" charset="0"/>
              </a:rPr>
              <a:t>in the event of an IP dispute.</a:t>
            </a:r>
          </a:p>
          <a:p>
            <a:pPr marL="0" lvl="1" defTabSz="609555">
              <a:lnSpc>
                <a:spcPct val="120000"/>
              </a:lnSpc>
              <a:spcBef>
                <a:spcPts val="300"/>
              </a:spcBef>
              <a:spcAft>
                <a:spcPts val="300"/>
              </a:spcAft>
            </a:pPr>
            <a:r>
              <a:rPr lang="en-IE" sz="1350" b="1" kern="0" spc="-113" dirty="0">
                <a:solidFill>
                  <a:srgbClr val="164092"/>
                </a:solidFill>
                <a:latin typeface="+mj-lt"/>
              </a:rPr>
              <a:t>Legal basis</a:t>
            </a:r>
          </a:p>
          <a:p>
            <a:pPr marL="257168" lvl="1" indent="-257168" defTabSz="609555"/>
            <a:r>
              <a:rPr lang="en-IE" sz="1500" kern="0" spc="-83" dirty="0">
                <a:solidFill>
                  <a:srgbClr val="164092"/>
                </a:solidFill>
                <a:latin typeface="+mj-lt"/>
              </a:rPr>
              <a:t>Article 170 EUTMR </a:t>
            </a:r>
          </a:p>
          <a:p>
            <a:pPr marL="0" lvl="1" defTabSz="609555"/>
            <a:r>
              <a:rPr lang="en-IE" sz="1500" kern="0" spc="-83" dirty="0">
                <a:solidFill>
                  <a:srgbClr val="164092"/>
                </a:solidFill>
                <a:latin typeface="+mj-lt"/>
              </a:rPr>
              <a:t>Decision ADM-23-45 on the Establishment and Operation of the Mediation Centre</a:t>
            </a:r>
            <a:endParaRPr lang="en-IE" sz="1500" b="1" kern="0" dirty="0">
              <a:solidFill>
                <a:srgbClr val="164092"/>
              </a:solidFill>
              <a:latin typeface="+mj-lt"/>
            </a:endParaRPr>
          </a:p>
          <a:p>
            <a:pPr marL="361932" lvl="3" indent="-177791" defTabSz="609555">
              <a:lnSpc>
                <a:spcPct val="120000"/>
              </a:lnSpc>
              <a:spcBef>
                <a:spcPts val="300"/>
              </a:spcBef>
              <a:spcAft>
                <a:spcPts val="300"/>
              </a:spcAft>
            </a:pPr>
            <a:endParaRPr lang="en-IE" sz="1100" kern="0" dirty="0">
              <a:solidFill>
                <a:srgbClr val="183D8C"/>
              </a:solidFill>
              <a:latin typeface="+mj-lt"/>
            </a:endParaRPr>
          </a:p>
        </p:txBody>
      </p:sp>
      <p:pic>
        <p:nvPicPr>
          <p:cNvPr id="7" name="Picture 6">
            <a:extLst>
              <a:ext uri="{FF2B5EF4-FFF2-40B4-BE49-F238E27FC236}">
                <a16:creationId xmlns:a16="http://schemas.microsoft.com/office/drawing/2014/main" id="{A73321AF-80D3-C075-9018-84AEDE267E8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344647" y="1055059"/>
            <a:ext cx="2876391" cy="3529368"/>
          </a:xfrm>
          <a:prstGeom prst="rect">
            <a:avLst/>
          </a:prstGeom>
        </p:spPr>
      </p:pic>
    </p:spTree>
    <p:extLst>
      <p:ext uri="{BB962C8B-B14F-4D97-AF65-F5344CB8AC3E}">
        <p14:creationId xmlns:p14="http://schemas.microsoft.com/office/powerpoint/2010/main" val="237399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C67A9-5AF3-F122-0663-E90EF0448911}"/>
              </a:ext>
            </a:extLst>
          </p:cNvPr>
          <p:cNvSpPr>
            <a:spLocks noGrp="1"/>
          </p:cNvSpPr>
          <p:nvPr>
            <p:ph type="title" idx="10"/>
          </p:nvPr>
        </p:nvSpPr>
        <p:spPr/>
        <p:txBody>
          <a:bodyPr/>
          <a:lstStyle/>
          <a:p>
            <a:r>
              <a:rPr lang="en-GB" noProof="0" dirty="0"/>
              <a:t>ADR volumes</a:t>
            </a:r>
          </a:p>
        </p:txBody>
      </p:sp>
      <p:sp>
        <p:nvSpPr>
          <p:cNvPr id="6" name="Content Placeholder 3">
            <a:extLst>
              <a:ext uri="{FF2B5EF4-FFF2-40B4-BE49-F238E27FC236}">
                <a16:creationId xmlns:a16="http://schemas.microsoft.com/office/drawing/2014/main" id="{B163DE61-84D7-D8AF-4CDE-194BF7A76E1A}"/>
              </a:ext>
            </a:extLst>
          </p:cNvPr>
          <p:cNvSpPr txBox="1">
            <a:spLocks/>
          </p:cNvSpPr>
          <p:nvPr/>
        </p:nvSpPr>
        <p:spPr>
          <a:xfrm>
            <a:off x="6815078" y="2467065"/>
            <a:ext cx="2196910" cy="3766324"/>
          </a:xfrm>
          <a:prstGeom prst="rect">
            <a:avLst/>
          </a:prstGeom>
        </p:spPr>
        <p:txBody>
          <a:bodyPr>
            <a:noAutofit/>
          </a:bodyPr>
          <a:lstStyle>
            <a:lvl1pPr marL="360000" indent="-360000" algn="l" defTabSz="457200" rtl="0" eaLnBrk="1" latinLnBrk="0" hangingPunct="1">
              <a:spcBef>
                <a:spcPts val="0"/>
              </a:spcBef>
              <a:buClr>
                <a:srgbClr val="024DA1"/>
              </a:buClr>
              <a:buFont typeface="Symbol" panose="05050102010706020507" pitchFamily="18" charset="2"/>
              <a:buChar char="·"/>
              <a:defRPr lang="en-US" sz="1300" b="0" kern="1100" spc="-50" dirty="0">
                <a:solidFill>
                  <a:schemeClr val="tx2"/>
                </a:solidFill>
                <a:latin typeface="+mn-lt"/>
                <a:ea typeface="Open Sans" panose="020B0606030504020204" pitchFamily="34" charset="0"/>
                <a:cs typeface="Arial"/>
              </a:defRPr>
            </a:lvl1pPr>
            <a:lvl2pPr marL="720000" indent="-360000" algn="l" defTabSz="457200" rtl="0" eaLnBrk="1" latinLnBrk="0" hangingPunct="1">
              <a:spcBef>
                <a:spcPts val="0"/>
              </a:spcBef>
              <a:buClr>
                <a:srgbClr val="024DA1"/>
              </a:buClr>
              <a:buFont typeface="Arial" panose="020B0604020202020204" pitchFamily="34" charset="0"/>
              <a:buChar char="○"/>
              <a:defRPr lang="en-US" sz="1300" kern="1100" spc="-50" dirty="0">
                <a:solidFill>
                  <a:schemeClr val="tx2"/>
                </a:solidFill>
                <a:latin typeface="+mn-lt"/>
                <a:ea typeface="Open Sans" panose="020B0606030504020204" pitchFamily="34" charset="0"/>
                <a:cs typeface="Arial"/>
              </a:defRPr>
            </a:lvl2pPr>
            <a:lvl3pPr marL="108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3pPr>
            <a:lvl4pPr marL="1440000" indent="-360000" algn="l" defTabSz="457200" rtl="0" eaLnBrk="1" latinLnBrk="0" hangingPunct="1">
              <a:spcBef>
                <a:spcPts val="0"/>
              </a:spcBef>
              <a:buClr>
                <a:srgbClr val="024DA1"/>
              </a:buClr>
              <a:buFont typeface="Symbol" panose="05050102010706020507" pitchFamily="18" charset="2"/>
              <a:buChar char="·"/>
              <a:defRPr sz="1300" kern="1200" spc="-50" baseline="0">
                <a:solidFill>
                  <a:schemeClr val="tx2"/>
                </a:solidFill>
                <a:latin typeface="+mn-lt"/>
                <a:ea typeface="+mn-ea"/>
                <a:cs typeface="+mn-cs"/>
              </a:defRPr>
            </a:lvl4pPr>
            <a:lvl5pPr marL="180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Symbol" panose="05050102010706020507" pitchFamily="18" charset="2"/>
              <a:buNone/>
            </a:pPr>
            <a:endParaRPr lang="en-GB" sz="1400" b="1" spc="-71" noProof="0" dirty="0">
              <a:latin typeface="Arial"/>
            </a:endParaRPr>
          </a:p>
          <a:p>
            <a:pPr marL="0" indent="0">
              <a:buFont typeface="Symbol" panose="05050102010706020507" pitchFamily="18" charset="2"/>
              <a:buNone/>
            </a:pPr>
            <a:endParaRPr lang="en-GB" sz="1400" b="1" spc="-71" noProof="0" dirty="0">
              <a:latin typeface="Arial"/>
            </a:endParaRPr>
          </a:p>
          <a:p>
            <a:pPr marL="0" indent="0">
              <a:buFont typeface="Symbol" panose="05050102010706020507" pitchFamily="18" charset="2"/>
              <a:buNone/>
            </a:pPr>
            <a:endParaRPr lang="en-GB" sz="1800" b="1" spc="-71" noProof="0" dirty="0">
              <a:latin typeface="Arial"/>
            </a:endParaRPr>
          </a:p>
          <a:p>
            <a:pPr marL="0" indent="0">
              <a:buFont typeface="Symbol" panose="05050102010706020507" pitchFamily="18" charset="2"/>
              <a:buNone/>
            </a:pPr>
            <a:endParaRPr lang="en-GB" sz="1800" b="1" spc="-71" noProof="0" dirty="0">
              <a:latin typeface="Arial"/>
            </a:endParaRPr>
          </a:p>
          <a:p>
            <a:pPr marL="0" indent="0">
              <a:buFont typeface="Symbol" panose="05050102010706020507" pitchFamily="18" charset="2"/>
              <a:buNone/>
            </a:pPr>
            <a:endParaRPr lang="en-GB" sz="2100" b="1" spc="-71" noProof="0" dirty="0">
              <a:latin typeface="Arial"/>
            </a:endParaRPr>
          </a:p>
        </p:txBody>
      </p:sp>
      <p:sp>
        <p:nvSpPr>
          <p:cNvPr id="9" name="Rectangle 8">
            <a:extLst>
              <a:ext uri="{FF2B5EF4-FFF2-40B4-BE49-F238E27FC236}">
                <a16:creationId xmlns:a16="http://schemas.microsoft.com/office/drawing/2014/main" id="{66DB80B3-9841-FFFD-737E-48BA584B53D3}"/>
              </a:ext>
            </a:extLst>
          </p:cNvPr>
          <p:cNvSpPr/>
          <p:nvPr/>
        </p:nvSpPr>
        <p:spPr>
          <a:xfrm>
            <a:off x="7449186" y="4813583"/>
            <a:ext cx="1276311" cy="207749"/>
          </a:xfrm>
          <a:prstGeom prst="rect">
            <a:avLst/>
          </a:prstGeom>
        </p:spPr>
        <p:txBody>
          <a:bodyPr wrap="none">
            <a:spAutoFit/>
          </a:bodyPr>
          <a:lstStyle/>
          <a:p>
            <a:pPr algn="r"/>
            <a:r>
              <a:rPr lang="en-IE" sz="750" dirty="0">
                <a:solidFill>
                  <a:schemeClr val="bg1">
                    <a:lumMod val="50000"/>
                  </a:schemeClr>
                </a:solidFill>
                <a:cs typeface="Arial"/>
              </a:rPr>
              <a:t>Data until 1 October 2026</a:t>
            </a:r>
          </a:p>
        </p:txBody>
      </p:sp>
      <p:sp>
        <p:nvSpPr>
          <p:cNvPr id="7" name="Round Single Corner of Rectangle 37">
            <a:extLst>
              <a:ext uri="{FF2B5EF4-FFF2-40B4-BE49-F238E27FC236}">
                <a16:creationId xmlns:a16="http://schemas.microsoft.com/office/drawing/2014/main" id="{9C31B6A1-D43B-3E84-572E-8AE2EC983E34}"/>
              </a:ext>
            </a:extLst>
          </p:cNvPr>
          <p:cNvSpPr/>
          <p:nvPr/>
        </p:nvSpPr>
        <p:spPr>
          <a:xfrm flipV="1">
            <a:off x="6351095" y="1143791"/>
            <a:ext cx="2404543" cy="3170812"/>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FA805367-1CD0-A1D3-116E-DA81469EB0A0}"/>
              </a:ext>
            </a:extLst>
          </p:cNvPr>
          <p:cNvSpPr txBox="1"/>
          <p:nvPr/>
        </p:nvSpPr>
        <p:spPr>
          <a:xfrm>
            <a:off x="6429922" y="1347190"/>
            <a:ext cx="2325716" cy="2739211"/>
          </a:xfrm>
          <a:prstGeom prst="rect">
            <a:avLst/>
          </a:prstGeom>
          <a:noFill/>
          <a:ln w="19050">
            <a:noFill/>
          </a:ln>
        </p:spPr>
        <p:txBody>
          <a:bodyPr wrap="square" rtlCol="0">
            <a:spAutoFit/>
          </a:bodyPr>
          <a:lstStyle/>
          <a:p>
            <a:r>
              <a:rPr lang="en-GB" sz="1400" b="1" noProof="0" dirty="0">
                <a:solidFill>
                  <a:srgbClr val="024DA1"/>
                </a:solidFill>
                <a:latin typeface="+mj-lt"/>
                <a:ea typeface="Open Sans" panose="020B0606030504020204" pitchFamily="34" charset="0"/>
                <a:cs typeface="Open Sans" panose="020B0606030504020204" pitchFamily="34" charset="0"/>
              </a:rPr>
              <a:t>January to date 2026 </a:t>
            </a:r>
          </a:p>
          <a:p>
            <a:endParaRPr lang="en-GB" sz="1400" b="1" noProof="0" dirty="0">
              <a:solidFill>
                <a:srgbClr val="024DA1"/>
              </a:solidFill>
              <a:latin typeface="+mj-lt"/>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1200" noProof="0" dirty="0">
                <a:solidFill>
                  <a:srgbClr val="024DA1"/>
                </a:solidFill>
                <a:latin typeface="+mj-lt"/>
                <a:ea typeface="Open Sans" panose="020B0606030504020204" pitchFamily="34" charset="0"/>
                <a:cs typeface="Open Sans" panose="020B0606030504020204" pitchFamily="34" charset="0"/>
              </a:rPr>
              <a:t>267 ADR proposals</a:t>
            </a:r>
          </a:p>
          <a:p>
            <a:pPr marL="285750" indent="-285750">
              <a:buFont typeface="Arial" panose="020B0604020202020204" pitchFamily="34" charset="0"/>
              <a:buChar char="•"/>
            </a:pPr>
            <a:endParaRPr lang="en-GB" sz="1400" noProof="0" dirty="0">
              <a:solidFill>
                <a:srgbClr val="024DA1"/>
              </a:solidFill>
              <a:latin typeface="+mj-lt"/>
              <a:ea typeface="Open Sans Semibold" panose="020B0706030804020204" pitchFamily="34" charset="0"/>
              <a:cs typeface="Arial"/>
            </a:endParaRPr>
          </a:p>
          <a:p>
            <a:endParaRPr lang="en-GB" sz="1400" b="1" noProof="0" dirty="0">
              <a:solidFill>
                <a:srgbClr val="024DA1"/>
              </a:solidFill>
              <a:latin typeface="+mj-lt"/>
              <a:ea typeface="Open Sans" panose="020B0606030504020204" pitchFamily="34" charset="0"/>
              <a:cs typeface="Open Sans" panose="020B0606030504020204" pitchFamily="34" charset="0"/>
            </a:endParaRPr>
          </a:p>
          <a:p>
            <a:r>
              <a:rPr lang="en-GB" sz="1400" b="1" noProof="0" dirty="0">
                <a:solidFill>
                  <a:srgbClr val="024DA1"/>
                </a:solidFill>
                <a:latin typeface="+mj-lt"/>
                <a:ea typeface="Open Sans" panose="020B0606030504020204" pitchFamily="34" charset="0"/>
                <a:cs typeface="Open Sans" panose="020B0606030504020204" pitchFamily="34" charset="0"/>
              </a:rPr>
              <a:t>Mediation Proposals by origin:</a:t>
            </a:r>
          </a:p>
          <a:p>
            <a:r>
              <a:rPr lang="en-GB" sz="1400" b="1" noProof="0" dirty="0">
                <a:solidFill>
                  <a:srgbClr val="024DA1"/>
                </a:solidFill>
                <a:highlight>
                  <a:srgbClr val="FFFFFF"/>
                </a:highlight>
                <a:latin typeface="+mj-lt"/>
                <a:ea typeface="Open Sans" panose="020B0606030504020204" pitchFamily="34" charset="0"/>
                <a:cs typeface="Open Sans" panose="020B0606030504020204" pitchFamily="34" charset="0"/>
              </a:rPr>
              <a:t>  </a:t>
            </a:r>
          </a:p>
          <a:p>
            <a:pPr marL="285750" indent="-285750">
              <a:buFont typeface="Arial" panose="020B0604020202020204" pitchFamily="34" charset="0"/>
              <a:buChar char="•"/>
            </a:pPr>
            <a:r>
              <a:rPr lang="en-GB" sz="1200" dirty="0">
                <a:solidFill>
                  <a:srgbClr val="024DA1"/>
                </a:solidFill>
                <a:latin typeface="+mj-lt"/>
                <a:ea typeface="Open Sans" panose="020B0606030504020204" pitchFamily="34" charset="0"/>
                <a:cs typeface="Open Sans" panose="020B0606030504020204" pitchFamily="34" charset="0"/>
              </a:rPr>
              <a:t>20</a:t>
            </a:r>
            <a:r>
              <a:rPr lang="en-GB" sz="1200" noProof="0" dirty="0">
                <a:solidFill>
                  <a:srgbClr val="024DA1"/>
                </a:solidFill>
                <a:latin typeface="+mj-lt"/>
                <a:ea typeface="Open Sans" panose="020B0606030504020204" pitchFamily="34" charset="0"/>
                <a:cs typeface="Open Sans" panose="020B0606030504020204" pitchFamily="34" charset="0"/>
              </a:rPr>
              <a:t>% direct request from parties</a:t>
            </a:r>
          </a:p>
          <a:p>
            <a:pPr marL="285750" indent="-285750">
              <a:buFont typeface="Arial" panose="020B0604020202020204" pitchFamily="34" charset="0"/>
              <a:buChar char="•"/>
            </a:pPr>
            <a:r>
              <a:rPr lang="en-GB" sz="1200" noProof="0" dirty="0">
                <a:solidFill>
                  <a:srgbClr val="024DA1"/>
                </a:solidFill>
                <a:latin typeface="+mj-lt"/>
                <a:ea typeface="Open Sans" panose="020B0606030504020204" pitchFamily="34" charset="0"/>
                <a:cs typeface="Open Sans" panose="020B0606030504020204" pitchFamily="34" charset="0"/>
              </a:rPr>
              <a:t>37% from first instance</a:t>
            </a:r>
          </a:p>
          <a:p>
            <a:pPr marL="285750" indent="-285750">
              <a:buFont typeface="Arial" panose="020B0604020202020204" pitchFamily="34" charset="0"/>
              <a:buChar char="•"/>
            </a:pPr>
            <a:r>
              <a:rPr lang="en-GB" sz="1200" noProof="0" dirty="0">
                <a:solidFill>
                  <a:srgbClr val="024DA1"/>
                </a:solidFill>
                <a:latin typeface="+mj-lt"/>
                <a:ea typeface="Open Sans" panose="020B0606030504020204" pitchFamily="34" charset="0"/>
                <a:cs typeface="Open Sans" panose="020B0606030504020204" pitchFamily="34" charset="0"/>
              </a:rPr>
              <a:t>43% from second instance</a:t>
            </a:r>
          </a:p>
          <a:p>
            <a:pPr marL="285750" indent="-285750">
              <a:buFont typeface="Arial" panose="020B0604020202020204" pitchFamily="34" charset="0"/>
              <a:buChar char="•"/>
            </a:pPr>
            <a:endParaRPr lang="en-GB" sz="1400" noProof="0" dirty="0">
              <a:solidFill>
                <a:srgbClr val="024DA1"/>
              </a:solidFill>
              <a:latin typeface="+mj-lt"/>
              <a:ea typeface="Open Sans Semibold" panose="020B0706030804020204" pitchFamily="34" charset="0"/>
              <a:cs typeface="Arial"/>
            </a:endParaRPr>
          </a:p>
        </p:txBody>
      </p:sp>
      <p:pic>
        <p:nvPicPr>
          <p:cNvPr id="13" name="Picture 12">
            <a:extLst>
              <a:ext uri="{FF2B5EF4-FFF2-40B4-BE49-F238E27FC236}">
                <a16:creationId xmlns:a16="http://schemas.microsoft.com/office/drawing/2014/main" id="{B4736575-86F5-8DF6-FE09-BF9DBED384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2210" y="1143791"/>
            <a:ext cx="5585134" cy="3669792"/>
          </a:xfrm>
          <a:prstGeom prst="rect">
            <a:avLst/>
          </a:prstGeom>
        </p:spPr>
      </p:pic>
    </p:spTree>
    <p:extLst>
      <p:ext uri="{BB962C8B-B14F-4D97-AF65-F5344CB8AC3E}">
        <p14:creationId xmlns:p14="http://schemas.microsoft.com/office/powerpoint/2010/main" val="3543872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14986-DC1C-FB18-E958-913BA607527F}"/>
            </a:ext>
          </a:extLst>
        </p:cNvPr>
        <p:cNvGrpSpPr/>
        <p:nvPr/>
      </p:nvGrpSpPr>
      <p:grpSpPr>
        <a:xfrm>
          <a:off x="0" y="0"/>
          <a:ext cx="0" cy="0"/>
          <a:chOff x="0" y="0"/>
          <a:chExt cx="0" cy="0"/>
        </a:xfrm>
      </p:grpSpPr>
      <p:sp>
        <p:nvSpPr>
          <p:cNvPr id="6" name="Rectangle 8">
            <a:extLst>
              <a:ext uri="{FF2B5EF4-FFF2-40B4-BE49-F238E27FC236}">
                <a16:creationId xmlns:a16="http://schemas.microsoft.com/office/drawing/2014/main" id="{C1A70190-D5D2-0382-BBE5-51F045DEE72E}"/>
              </a:ext>
            </a:extLst>
          </p:cNvPr>
          <p:cNvSpPr>
            <a:spLocks/>
          </p:cNvSpPr>
          <p:nvPr/>
        </p:nvSpPr>
        <p:spPr bwMode="auto">
          <a:xfrm>
            <a:off x="652210" y="785028"/>
            <a:ext cx="8103428" cy="270030"/>
          </a:xfrm>
          <a:prstGeom prst="rect">
            <a:avLst/>
          </a:prstGeom>
          <a:solidFill>
            <a:srgbClr val="024DA1"/>
          </a:solidFill>
          <a:ln>
            <a:noFill/>
          </a:ln>
        </p:spPr>
        <p:txBody>
          <a:bodyPr lIns="0" tIns="0" rIns="0" bIns="0" anchor="ctr"/>
          <a:lstStyle/>
          <a:p>
            <a:pPr marL="85725"/>
            <a:r>
              <a:rPr lang="en-GB" sz="1600" b="1" spc="-71" noProof="0" dirty="0">
                <a:solidFill>
                  <a:schemeClr val="bg1"/>
                </a:solidFill>
                <a:latin typeface="Arial"/>
                <a:ea typeface="Open Sans" panose="020B0606030504020204" pitchFamily="34" charset="0"/>
                <a:cs typeface="Arial"/>
              </a:rPr>
              <a:t>Mediations and related </a:t>
            </a:r>
            <a:r>
              <a:rPr lang="en-GB" sz="1600" b="1" spc="-70" noProof="0" dirty="0">
                <a:solidFill>
                  <a:schemeClr val="bg1"/>
                </a:solidFill>
                <a:latin typeface="+mj-lt"/>
                <a:ea typeface="+mj-ea"/>
                <a:cs typeface="+mj-cs"/>
              </a:rPr>
              <a:t>cases</a:t>
            </a:r>
            <a:r>
              <a:rPr lang="en-GB" sz="1600" b="1" spc="-71" noProof="0" dirty="0">
                <a:solidFill>
                  <a:schemeClr val="bg1"/>
                </a:solidFill>
                <a:latin typeface="Arial"/>
                <a:ea typeface="Open Sans" panose="020B0606030504020204" pitchFamily="34" charset="0"/>
                <a:cs typeface="Arial"/>
              </a:rPr>
              <a:t> </a:t>
            </a:r>
            <a:endParaRPr lang="en-GB" sz="1600" b="1" noProof="0" dirty="0">
              <a:solidFill>
                <a:schemeClr val="bg1"/>
              </a:solidFill>
              <a:latin typeface="Arial"/>
              <a:ea typeface="Open Sans" panose="020B0606030504020204" pitchFamily="34" charset="0"/>
              <a:cs typeface="Arial"/>
            </a:endParaRPr>
          </a:p>
        </p:txBody>
      </p:sp>
      <p:cxnSp>
        <p:nvCxnSpPr>
          <p:cNvPr id="8" name="Straight Connector 7">
            <a:extLst>
              <a:ext uri="{FF2B5EF4-FFF2-40B4-BE49-F238E27FC236}">
                <a16:creationId xmlns:a16="http://schemas.microsoft.com/office/drawing/2014/main" id="{A612D750-DB5A-05CE-914E-E3A0958F7743}"/>
              </a:ext>
            </a:extLst>
          </p:cNvPr>
          <p:cNvCxnSpPr>
            <a:cxnSpLocks/>
          </p:cNvCxnSpPr>
          <p:nvPr/>
        </p:nvCxnSpPr>
        <p:spPr>
          <a:xfrm flipV="1">
            <a:off x="5479828" y="1696466"/>
            <a:ext cx="0" cy="2079763"/>
          </a:xfrm>
          <a:prstGeom prst="line">
            <a:avLst/>
          </a:prstGeom>
          <a:ln w="12700">
            <a:solidFill>
              <a:srgbClr val="FF0000"/>
            </a:solidFill>
            <a:prstDash val="dash"/>
            <a:tailEnd type="oval"/>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34F4C514-64CA-A529-F19E-863E3FD9DA0B}"/>
              </a:ext>
            </a:extLst>
          </p:cNvPr>
          <p:cNvSpPr txBox="1"/>
          <p:nvPr/>
        </p:nvSpPr>
        <p:spPr>
          <a:xfrm>
            <a:off x="3621532" y="1555914"/>
            <a:ext cx="1950721" cy="281103"/>
          </a:xfrm>
          <a:prstGeom prst="rect">
            <a:avLst/>
          </a:prstGeom>
          <a:noFill/>
        </p:spPr>
        <p:txBody>
          <a:bodyPr wrap="square">
            <a:spAutoFit/>
          </a:bodyPr>
          <a:lstStyle/>
          <a:p>
            <a:pPr marL="0" marR="0" lvl="1" indent="0" algn="l" defTabSz="609570" rtl="0" eaLnBrk="1" fontAlgn="auto" latinLnBrk="0" hangingPunct="1">
              <a:lnSpc>
                <a:spcPct val="120000"/>
              </a:lnSpc>
              <a:buClrTx/>
              <a:buSzTx/>
              <a:buFontTx/>
              <a:buNone/>
              <a:tabLst/>
              <a:defRPr/>
            </a:pPr>
            <a:r>
              <a:rPr kumimoji="0" lang="en-GB" sz="1100" i="0" u="none" strike="noStrike" kern="1200" cap="none" spc="-90" normalizeH="0" baseline="0" noProof="0" dirty="0">
                <a:ln>
                  <a:noFill/>
                </a:ln>
                <a:solidFill>
                  <a:schemeClr val="tx1">
                    <a:lumMod val="50000"/>
                  </a:schemeClr>
                </a:solidFill>
                <a:effectLst/>
                <a:uLnTx/>
                <a:uFillTx/>
                <a:latin typeface="Open Sans" panose="020B0606030504020204" pitchFamily="34" charset="0"/>
                <a:ea typeface="+mn-ea"/>
                <a:cs typeface="Open Sans" panose="020B0606030504020204" pitchFamily="34" charset="0"/>
              </a:rPr>
              <a:t>Launch of the Mediation Centre</a:t>
            </a:r>
          </a:p>
        </p:txBody>
      </p:sp>
      <p:sp>
        <p:nvSpPr>
          <p:cNvPr id="10" name="TextBox 9">
            <a:extLst>
              <a:ext uri="{FF2B5EF4-FFF2-40B4-BE49-F238E27FC236}">
                <a16:creationId xmlns:a16="http://schemas.microsoft.com/office/drawing/2014/main" id="{9F208CA3-CA1D-0BB4-368F-1CB56131ADDA}"/>
              </a:ext>
            </a:extLst>
          </p:cNvPr>
          <p:cNvSpPr txBox="1"/>
          <p:nvPr/>
        </p:nvSpPr>
        <p:spPr>
          <a:xfrm>
            <a:off x="578746" y="1535147"/>
            <a:ext cx="2113638" cy="484235"/>
          </a:xfrm>
          <a:prstGeom prst="rect">
            <a:avLst/>
          </a:prstGeom>
          <a:noFill/>
        </p:spPr>
        <p:txBody>
          <a:bodyPr wrap="square">
            <a:spAutoFit/>
          </a:bodyPr>
          <a:lstStyle/>
          <a:p>
            <a:pPr marL="0" marR="0" lvl="1" indent="0" algn="l" defTabSz="609570" rtl="0" eaLnBrk="1" fontAlgn="auto" latinLnBrk="0" hangingPunct="1">
              <a:lnSpc>
                <a:spcPct val="120000"/>
              </a:lnSpc>
              <a:buClrTx/>
              <a:buSzTx/>
              <a:buFontTx/>
              <a:buNone/>
              <a:tabLst/>
              <a:defRPr/>
            </a:pPr>
            <a:r>
              <a:rPr lang="en-GB" sz="1100" spc="-90" noProof="0" dirty="0">
                <a:solidFill>
                  <a:schemeClr val="tx1">
                    <a:lumMod val="50000"/>
                  </a:schemeClr>
                </a:solidFill>
                <a:latin typeface="Open Sans" panose="020B0606030504020204" pitchFamily="34" charset="0"/>
                <a:cs typeface="Open Sans" panose="020B0606030504020204" pitchFamily="34" charset="0"/>
              </a:rPr>
              <a:t>Mediation at the Boards of Appeal</a:t>
            </a:r>
          </a:p>
          <a:p>
            <a:pPr marL="0" marR="0" lvl="1" indent="0" algn="l" defTabSz="609570" rtl="0" eaLnBrk="1" fontAlgn="auto" latinLnBrk="0" hangingPunct="1">
              <a:lnSpc>
                <a:spcPct val="120000"/>
              </a:lnSpc>
              <a:buClrTx/>
              <a:buSzTx/>
              <a:buFontTx/>
              <a:buNone/>
              <a:tabLst/>
              <a:defRPr/>
            </a:pPr>
            <a:r>
              <a:rPr kumimoji="0" lang="en-GB" sz="1100" i="0" u="none" strike="noStrike" kern="1200" cap="none" spc="-90" normalizeH="0" baseline="0" noProof="0" dirty="0">
                <a:ln>
                  <a:noFill/>
                </a:ln>
                <a:solidFill>
                  <a:schemeClr val="tx1">
                    <a:lumMod val="50000"/>
                  </a:schemeClr>
                </a:solidFill>
                <a:effectLst/>
                <a:uLnTx/>
                <a:uFillTx/>
                <a:latin typeface="Open Sans" panose="020B0606030504020204" pitchFamily="34" charset="0"/>
                <a:ea typeface="+mn-ea"/>
                <a:cs typeface="Open Sans" panose="020B0606030504020204" pitchFamily="34" charset="0"/>
              </a:rPr>
              <a:t>2</a:t>
            </a:r>
            <a:r>
              <a:rPr kumimoji="0" lang="en-GB" sz="1100" i="0" u="none" strike="noStrike" kern="1200" cap="none" spc="-90" normalizeH="0" baseline="30000" noProof="0" dirty="0">
                <a:ln>
                  <a:noFill/>
                </a:ln>
                <a:solidFill>
                  <a:schemeClr val="tx1">
                    <a:lumMod val="50000"/>
                  </a:schemeClr>
                </a:solidFill>
                <a:effectLst/>
                <a:uLnTx/>
                <a:uFillTx/>
                <a:latin typeface="Open Sans" panose="020B0606030504020204" pitchFamily="34" charset="0"/>
                <a:ea typeface="+mn-ea"/>
                <a:cs typeface="Open Sans" panose="020B0606030504020204" pitchFamily="34" charset="0"/>
              </a:rPr>
              <a:t>nd</a:t>
            </a:r>
            <a:r>
              <a:rPr kumimoji="0" lang="en-GB" sz="1100" i="0" u="none" strike="noStrike" kern="1200" cap="none" spc="-90" normalizeH="0" baseline="0" noProof="0" dirty="0">
                <a:ln>
                  <a:noFill/>
                </a:ln>
                <a:solidFill>
                  <a:schemeClr val="tx1">
                    <a:lumMod val="50000"/>
                  </a:schemeClr>
                </a:solidFill>
                <a:effectLst/>
                <a:uLnTx/>
                <a:uFillTx/>
                <a:latin typeface="Open Sans" panose="020B0606030504020204" pitchFamily="34" charset="0"/>
                <a:ea typeface="+mn-ea"/>
                <a:cs typeface="Open Sans" panose="020B0606030504020204" pitchFamily="34" charset="0"/>
              </a:rPr>
              <a:t> instance</a:t>
            </a:r>
          </a:p>
        </p:txBody>
      </p:sp>
      <p:cxnSp>
        <p:nvCxnSpPr>
          <p:cNvPr id="12" name="Straight Connector 11">
            <a:extLst>
              <a:ext uri="{FF2B5EF4-FFF2-40B4-BE49-F238E27FC236}">
                <a16:creationId xmlns:a16="http://schemas.microsoft.com/office/drawing/2014/main" id="{9005F2AC-63A5-77F8-847F-BB76D86E3152}"/>
              </a:ext>
            </a:extLst>
          </p:cNvPr>
          <p:cNvCxnSpPr>
            <a:cxnSpLocks/>
          </p:cNvCxnSpPr>
          <p:nvPr/>
        </p:nvCxnSpPr>
        <p:spPr>
          <a:xfrm flipH="1" flipV="1">
            <a:off x="810123" y="2032107"/>
            <a:ext cx="16233" cy="1743101"/>
          </a:xfrm>
          <a:prstGeom prst="line">
            <a:avLst/>
          </a:prstGeom>
          <a:ln w="12700">
            <a:solidFill>
              <a:srgbClr val="FF0000"/>
            </a:solidFill>
            <a:prstDash val="dash"/>
            <a:tailEnd type="oval"/>
          </a:ln>
          <a:effectLst/>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A6D10600-5D6A-6C8A-75E0-DB254270879D}"/>
              </a:ext>
            </a:extLst>
          </p:cNvPr>
          <p:cNvSpPr/>
          <p:nvPr/>
        </p:nvSpPr>
        <p:spPr>
          <a:xfrm>
            <a:off x="7449186" y="4813583"/>
            <a:ext cx="1276311" cy="207749"/>
          </a:xfrm>
          <a:prstGeom prst="rect">
            <a:avLst/>
          </a:prstGeom>
        </p:spPr>
        <p:txBody>
          <a:bodyPr wrap="none">
            <a:spAutoFit/>
          </a:bodyPr>
          <a:lstStyle/>
          <a:p>
            <a:pPr algn="r"/>
            <a:r>
              <a:rPr lang="en-IE" sz="750" dirty="0">
                <a:solidFill>
                  <a:schemeClr val="bg1">
                    <a:lumMod val="50000"/>
                  </a:schemeClr>
                </a:solidFill>
                <a:cs typeface="Arial"/>
              </a:rPr>
              <a:t>Data until 1 October 2026</a:t>
            </a:r>
          </a:p>
        </p:txBody>
      </p:sp>
      <p:sp>
        <p:nvSpPr>
          <p:cNvPr id="13" name="Round Single Corner of Rectangle 37">
            <a:extLst>
              <a:ext uri="{FF2B5EF4-FFF2-40B4-BE49-F238E27FC236}">
                <a16:creationId xmlns:a16="http://schemas.microsoft.com/office/drawing/2014/main" id="{24498B3F-5814-4A6D-D0FB-F54D795ACF21}"/>
              </a:ext>
            </a:extLst>
          </p:cNvPr>
          <p:cNvSpPr/>
          <p:nvPr/>
        </p:nvSpPr>
        <p:spPr>
          <a:xfrm flipV="1">
            <a:off x="6811805" y="1241594"/>
            <a:ext cx="1943834" cy="2593019"/>
          </a:xfrm>
          <a:prstGeom prst="round1Rect">
            <a:avLst>
              <a:gd name="adj" fmla="val 22088"/>
            </a:avLst>
          </a:prstGeom>
          <a:solidFill>
            <a:srgbClr val="E6ECF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D7F4BCF4-8647-0559-B2FE-837407F4B902}"/>
              </a:ext>
            </a:extLst>
          </p:cNvPr>
          <p:cNvSpPr txBox="1"/>
          <p:nvPr/>
        </p:nvSpPr>
        <p:spPr>
          <a:xfrm>
            <a:off x="6931729" y="1266190"/>
            <a:ext cx="1943834" cy="2593018"/>
          </a:xfrm>
          <a:prstGeom prst="rect">
            <a:avLst/>
          </a:prstGeom>
          <a:noFill/>
          <a:ln w="19050">
            <a:noFill/>
          </a:ln>
        </p:spPr>
        <p:txBody>
          <a:bodyPr wrap="square" rtlCol="0">
            <a:spAutoFit/>
          </a:bodyPr>
          <a:lstStyle/>
          <a:p>
            <a:r>
              <a:rPr lang="en-GB" sz="1350" noProof="0" dirty="0">
                <a:solidFill>
                  <a:srgbClr val="024DA1"/>
                </a:solidFill>
                <a:latin typeface="+mj-lt"/>
                <a:ea typeface="Open Sans" panose="020B0606030504020204" pitchFamily="34" charset="0"/>
                <a:cs typeface="Open Sans" panose="020B0606030504020204" pitchFamily="34" charset="0"/>
              </a:rPr>
              <a:t>Resolving </a:t>
            </a:r>
            <a:r>
              <a:rPr lang="en-GB" sz="1350" b="1" noProof="0" dirty="0">
                <a:solidFill>
                  <a:srgbClr val="024DA1"/>
                </a:solidFill>
                <a:latin typeface="+mj-lt"/>
                <a:ea typeface="Open Sans" panose="020B0606030504020204" pitchFamily="34" charset="0"/>
                <a:cs typeface="Open Sans" panose="020B0606030504020204" pitchFamily="34" charset="0"/>
              </a:rPr>
              <a:t>multiple</a:t>
            </a:r>
            <a:r>
              <a:rPr lang="en-GB" sz="1350" noProof="0" dirty="0">
                <a:solidFill>
                  <a:srgbClr val="024DA1"/>
                </a:solidFill>
                <a:latin typeface="+mj-lt"/>
                <a:ea typeface="Open Sans" panose="020B0606030504020204" pitchFamily="34" charset="0"/>
                <a:cs typeface="Open Sans" panose="020B0606030504020204" pitchFamily="34" charset="0"/>
              </a:rPr>
              <a:t> interconnected disputes within a </a:t>
            </a:r>
            <a:r>
              <a:rPr lang="en-GB" sz="1350" b="1" noProof="0" dirty="0">
                <a:solidFill>
                  <a:srgbClr val="024DA1"/>
                </a:solidFill>
                <a:latin typeface="+mj-lt"/>
                <a:ea typeface="Open Sans" panose="020B0606030504020204" pitchFamily="34" charset="0"/>
                <a:cs typeface="Open Sans" panose="020B0606030504020204" pitchFamily="34" charset="0"/>
              </a:rPr>
              <a:t>single process </a:t>
            </a:r>
          </a:p>
          <a:p>
            <a:endParaRPr lang="en-GB" sz="1350" noProof="0" dirty="0">
              <a:solidFill>
                <a:srgbClr val="024DA1"/>
              </a:solidFill>
              <a:latin typeface="+mj-lt"/>
              <a:ea typeface="Open Sans Semibold" panose="020B0706030804020204" pitchFamily="34" charset="0"/>
              <a:cs typeface="Arial"/>
            </a:endParaRPr>
          </a:p>
          <a:p>
            <a:endParaRPr lang="en-GB" sz="1350" b="1" noProof="0" dirty="0">
              <a:solidFill>
                <a:srgbClr val="024DA1"/>
              </a:solidFill>
              <a:latin typeface="+mj-lt"/>
              <a:ea typeface="Open Sans" panose="020B0606030504020204" pitchFamily="34" charset="0"/>
              <a:cs typeface="Open Sans" panose="020B0606030504020204" pitchFamily="34" charset="0"/>
            </a:endParaRPr>
          </a:p>
          <a:p>
            <a:endParaRPr lang="en-GB" sz="1350" b="1" noProof="0" dirty="0">
              <a:solidFill>
                <a:srgbClr val="024DA1"/>
              </a:solidFill>
              <a:latin typeface="+mj-lt"/>
              <a:ea typeface="Open Sans" panose="020B0606030504020204" pitchFamily="34" charset="0"/>
              <a:cs typeface="Open Sans" panose="020B0606030504020204" pitchFamily="34" charset="0"/>
            </a:endParaRPr>
          </a:p>
          <a:p>
            <a:r>
              <a:rPr lang="en-GB" sz="1350" b="1" noProof="0" dirty="0">
                <a:solidFill>
                  <a:srgbClr val="024DA1"/>
                </a:solidFill>
                <a:latin typeface="+mj-lt"/>
                <a:ea typeface="Open Sans" panose="020B0606030504020204" pitchFamily="34" charset="0"/>
                <a:cs typeface="Open Sans" panose="020B0606030504020204" pitchFamily="34" charset="0"/>
              </a:rPr>
              <a:t>70%</a:t>
            </a:r>
            <a:r>
              <a:rPr lang="en-GB" sz="1350" noProof="0" dirty="0">
                <a:solidFill>
                  <a:srgbClr val="024DA1"/>
                </a:solidFill>
                <a:latin typeface="+mj-lt"/>
                <a:ea typeface="Open Sans" panose="020B0606030504020204" pitchFamily="34" charset="0"/>
                <a:cs typeface="Open Sans" panose="020B0606030504020204" pitchFamily="34" charset="0"/>
              </a:rPr>
              <a:t> Settlement rate</a:t>
            </a:r>
          </a:p>
          <a:p>
            <a:endParaRPr lang="en-GB" sz="1350" noProof="0" dirty="0">
              <a:solidFill>
                <a:srgbClr val="024DA1"/>
              </a:solidFill>
              <a:latin typeface="+mj-lt"/>
              <a:ea typeface="Open Sans" panose="020B0606030504020204" pitchFamily="34" charset="0"/>
              <a:cs typeface="Open Sans" panose="020B0606030504020204" pitchFamily="34" charset="0"/>
            </a:endParaRPr>
          </a:p>
          <a:p>
            <a:r>
              <a:rPr lang="en-GB" sz="1350" b="1" dirty="0">
                <a:solidFill>
                  <a:srgbClr val="024DA1"/>
                </a:solidFill>
                <a:latin typeface="+mj-lt"/>
                <a:ea typeface="Open Sans" panose="020B0606030504020204" pitchFamily="34" charset="0"/>
                <a:cs typeface="Open Sans" panose="020B0606030504020204" pitchFamily="34" charset="0"/>
              </a:rPr>
              <a:t>94</a:t>
            </a:r>
            <a:r>
              <a:rPr lang="en-GB" sz="1350" b="1" noProof="0" dirty="0">
                <a:solidFill>
                  <a:srgbClr val="024DA1"/>
                </a:solidFill>
                <a:latin typeface="+mj-lt"/>
                <a:ea typeface="Open Sans" panose="020B0606030504020204" pitchFamily="34" charset="0"/>
                <a:cs typeface="Open Sans" panose="020B0606030504020204" pitchFamily="34" charset="0"/>
              </a:rPr>
              <a:t>% </a:t>
            </a:r>
            <a:r>
              <a:rPr lang="en-GB" sz="1350" noProof="0" dirty="0">
                <a:solidFill>
                  <a:srgbClr val="024DA1"/>
                </a:solidFill>
                <a:latin typeface="+mj-lt"/>
                <a:ea typeface="Open Sans" panose="020B0606030504020204" pitchFamily="34" charset="0"/>
                <a:cs typeface="Open Sans" panose="020B0606030504020204" pitchFamily="34" charset="0"/>
              </a:rPr>
              <a:t>User satisfaction post-mediation</a:t>
            </a:r>
          </a:p>
          <a:p>
            <a:pPr marL="285750" indent="-285750">
              <a:buFont typeface="Arial" panose="020B0604020202020204" pitchFamily="34" charset="0"/>
              <a:buChar char="•"/>
            </a:pPr>
            <a:endParaRPr lang="en-GB" sz="1400" noProof="0" dirty="0">
              <a:solidFill>
                <a:srgbClr val="024DA1"/>
              </a:solidFill>
              <a:latin typeface="Arial"/>
              <a:ea typeface="Open Sans Semibold" panose="020B0706030804020204" pitchFamily="34" charset="0"/>
              <a:cs typeface="Arial"/>
            </a:endParaRPr>
          </a:p>
        </p:txBody>
      </p:sp>
      <p:pic>
        <p:nvPicPr>
          <p:cNvPr id="18" name="Picture 17">
            <a:extLst>
              <a:ext uri="{FF2B5EF4-FFF2-40B4-BE49-F238E27FC236}">
                <a16:creationId xmlns:a16="http://schemas.microsoft.com/office/drawing/2014/main" id="{24AAEFEE-F3F0-93D4-3467-2202077B29F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610" y="1241594"/>
            <a:ext cx="6159596" cy="3617831"/>
          </a:xfrm>
          <a:prstGeom prst="rect">
            <a:avLst/>
          </a:prstGeom>
        </p:spPr>
      </p:pic>
    </p:spTree>
    <p:extLst>
      <p:ext uri="{BB962C8B-B14F-4D97-AF65-F5344CB8AC3E}">
        <p14:creationId xmlns:p14="http://schemas.microsoft.com/office/powerpoint/2010/main" val="3984045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E6D31BAC-A108-6B21-1228-81C272AFC4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38FDB76-5DB4-B6B5-9848-599C9659D65A}"/>
              </a:ext>
            </a:extLst>
          </p:cNvPr>
          <p:cNvSpPr txBox="1">
            <a:spLocks/>
          </p:cNvSpPr>
          <p:nvPr/>
        </p:nvSpPr>
        <p:spPr>
          <a:xfrm>
            <a:off x="616654" y="2203061"/>
            <a:ext cx="7795278" cy="400441"/>
          </a:xfrm>
          <a:prstGeom prst="rect">
            <a:avLst/>
          </a:prstGeom>
          <a:noFill/>
        </p:spPr>
        <p:txBody>
          <a:bodyPr anchor="b">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lvl="0">
              <a:defRPr/>
            </a:pPr>
            <a:r>
              <a:rPr lang="en-GB" sz="2400" spc="-150" dirty="0">
                <a:solidFill>
                  <a:srgbClr val="024DA1"/>
                </a:solidFill>
                <a:ea typeface="Open Sans Semibold" panose="020B0706030804020204" pitchFamily="34" charset="0"/>
                <a:cs typeface="Arial"/>
              </a:rPr>
              <a:t>Boards of Appeal Action Plan 2026-2030</a:t>
            </a:r>
          </a:p>
        </p:txBody>
      </p:sp>
      <p:pic>
        <p:nvPicPr>
          <p:cNvPr id="2" name="Picture 1">
            <a:hlinkClick r:id="rId3"/>
            <a:extLst>
              <a:ext uri="{FF2B5EF4-FFF2-40B4-BE49-F238E27FC236}">
                <a16:creationId xmlns:a16="http://schemas.microsoft.com/office/drawing/2014/main" id="{DC2B7D21-DF26-492E-9B88-82FDBC9EBE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19799" y="593958"/>
            <a:ext cx="2887979" cy="3742632"/>
          </a:xfrm>
          <a:prstGeom prst="rect">
            <a:avLst/>
          </a:prstGeom>
        </p:spPr>
      </p:pic>
    </p:spTree>
    <p:extLst>
      <p:ext uri="{BB962C8B-B14F-4D97-AF65-F5344CB8AC3E}">
        <p14:creationId xmlns:p14="http://schemas.microsoft.com/office/powerpoint/2010/main" val="2926962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E0D3FB2D-C104-7984-23F2-23BF1CFFB3FD}"/>
              </a:ext>
            </a:extLst>
          </p:cNvPr>
          <p:cNvGraphicFramePr/>
          <p:nvPr>
            <p:extLst>
              <p:ext uri="{D42A27DB-BD31-4B8C-83A1-F6EECF244321}">
                <p14:modId xmlns:p14="http://schemas.microsoft.com/office/powerpoint/2010/main" val="4081113635"/>
              </p:ext>
            </p:extLst>
          </p:nvPr>
        </p:nvGraphicFramePr>
        <p:xfrm>
          <a:off x="1088945" y="1154624"/>
          <a:ext cx="7229959" cy="33289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val 14">
            <a:extLst>
              <a:ext uri="{FF2B5EF4-FFF2-40B4-BE49-F238E27FC236}">
                <a16:creationId xmlns:a16="http://schemas.microsoft.com/office/drawing/2014/main" id="{686015F6-ACB9-AD92-7EE9-94CBBA0D32BC}"/>
              </a:ext>
            </a:extLst>
          </p:cNvPr>
          <p:cNvSpPr/>
          <p:nvPr/>
        </p:nvSpPr>
        <p:spPr>
          <a:xfrm>
            <a:off x="3682391" y="2096219"/>
            <a:ext cx="2043066" cy="1323053"/>
          </a:xfrm>
          <a:prstGeom prst="ellipse">
            <a:avLst/>
          </a:prstGeom>
          <a:noFill/>
          <a:ln w="38100">
            <a:noFill/>
          </a:ln>
          <a:effectLst>
            <a:outerShdw sx="1000" sy="1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IE" sz="1600" b="1" dirty="0">
                <a:solidFill>
                  <a:srgbClr val="024DA1"/>
                </a:solidFill>
              </a:rPr>
              <a:t>One Stop IP Dispute Resolution Hub </a:t>
            </a:r>
          </a:p>
        </p:txBody>
      </p:sp>
      <p:pic>
        <p:nvPicPr>
          <p:cNvPr id="8" name="Picture 7">
            <a:extLst>
              <a:ext uri="{FF2B5EF4-FFF2-40B4-BE49-F238E27FC236}">
                <a16:creationId xmlns:a16="http://schemas.microsoft.com/office/drawing/2014/main" id="{64825B11-BD1B-7A28-AC5C-D3B84BE7900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668439" y="1722260"/>
            <a:ext cx="2070970" cy="2070970"/>
          </a:xfrm>
          <a:prstGeom prst="rect">
            <a:avLst/>
          </a:prstGeom>
        </p:spPr>
      </p:pic>
      <p:sp>
        <p:nvSpPr>
          <p:cNvPr id="6" name="Title 5">
            <a:extLst>
              <a:ext uri="{FF2B5EF4-FFF2-40B4-BE49-F238E27FC236}">
                <a16:creationId xmlns:a16="http://schemas.microsoft.com/office/drawing/2014/main" id="{CD8F2582-5A7D-7AFB-21DB-E249B8C3F557}"/>
              </a:ext>
            </a:extLst>
          </p:cNvPr>
          <p:cNvSpPr>
            <a:spLocks noGrp="1"/>
          </p:cNvSpPr>
          <p:nvPr>
            <p:ph type="title"/>
          </p:nvPr>
        </p:nvSpPr>
        <p:spPr/>
        <p:txBody>
          <a:bodyPr>
            <a:noAutofit/>
          </a:bodyPr>
          <a:lstStyle/>
          <a:p>
            <a:r>
              <a:rPr lang="en-IE" noProof="0" dirty="0"/>
              <a:t>Vision</a:t>
            </a:r>
          </a:p>
        </p:txBody>
      </p:sp>
    </p:spTree>
    <p:extLst>
      <p:ext uri="{BB962C8B-B14F-4D97-AF65-F5344CB8AC3E}">
        <p14:creationId xmlns:p14="http://schemas.microsoft.com/office/powerpoint/2010/main" val="1250712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F6B60-E850-8732-808D-940D00B5D2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DC6A5-1176-B48E-8895-1C8896AA14E1}"/>
              </a:ext>
            </a:extLst>
          </p:cNvPr>
          <p:cNvSpPr>
            <a:spLocks noGrp="1"/>
          </p:cNvSpPr>
          <p:nvPr>
            <p:ph type="title"/>
          </p:nvPr>
        </p:nvSpPr>
        <p:spPr/>
        <p:txBody>
          <a:bodyPr>
            <a:normAutofit fontScale="90000"/>
          </a:bodyPr>
          <a:lstStyle/>
          <a:p>
            <a:br>
              <a:rPr lang="en-IE" noProof="0" dirty="0"/>
            </a:br>
            <a:r>
              <a:rPr lang="en-IE" sz="1800" noProof="0" dirty="0"/>
              <a:t>Artificial intelligence and new Boards of Appeal Action Plan</a:t>
            </a:r>
            <a:br>
              <a:rPr lang="en-IE" noProof="0" dirty="0"/>
            </a:br>
            <a:endParaRPr lang="en-IE" noProof="0" dirty="0"/>
          </a:p>
        </p:txBody>
      </p:sp>
      <p:sp>
        <p:nvSpPr>
          <p:cNvPr id="3" name="Content Placeholder 2">
            <a:extLst>
              <a:ext uri="{FF2B5EF4-FFF2-40B4-BE49-F238E27FC236}">
                <a16:creationId xmlns:a16="http://schemas.microsoft.com/office/drawing/2014/main" id="{43B696C8-6E81-340A-50F7-371B654C855E}"/>
              </a:ext>
            </a:extLst>
          </p:cNvPr>
          <p:cNvSpPr>
            <a:spLocks noGrp="1"/>
          </p:cNvSpPr>
          <p:nvPr>
            <p:ph sz="quarter" idx="4294967295"/>
          </p:nvPr>
        </p:nvSpPr>
        <p:spPr>
          <a:xfrm>
            <a:off x="652210" y="1169854"/>
            <a:ext cx="7670800" cy="3340100"/>
          </a:xfrm>
        </p:spPr>
        <p:txBody>
          <a:bodyPr>
            <a:normAutofit/>
          </a:bodyPr>
          <a:lstStyle/>
          <a:p>
            <a:pPr marL="0" indent="0">
              <a:buNone/>
            </a:pPr>
            <a:endParaRPr lang="en-IE" sz="1400" dirty="0"/>
          </a:p>
          <a:p>
            <a:pPr marL="285743" indent="-285743" algn="just" defTabSz="457189">
              <a:lnSpc>
                <a:spcPct val="110000"/>
              </a:lnSpc>
              <a:buSzPts val="1400"/>
              <a:buFont typeface="Wingdings" panose="05000000000000000000" pitchFamily="2" charset="2"/>
              <a:buChar char="§"/>
            </a:pPr>
            <a:r>
              <a:rPr lang="en-IE" sz="1600" b="1" dirty="0">
                <a:solidFill>
                  <a:srgbClr val="024DA1"/>
                </a:solidFill>
              </a:rPr>
              <a:t>Adoption </a:t>
            </a:r>
            <a:r>
              <a:rPr lang="en-IE" sz="1600" dirty="0">
                <a:solidFill>
                  <a:srgbClr val="024DA1"/>
                </a:solidFill>
              </a:rPr>
              <a:t>and leadership of </a:t>
            </a:r>
            <a:r>
              <a:rPr lang="en-IE" sz="1600" b="1" dirty="0">
                <a:solidFill>
                  <a:srgbClr val="024DA1"/>
                </a:solidFill>
              </a:rPr>
              <a:t>artificial intelligence</a:t>
            </a:r>
            <a:r>
              <a:rPr lang="en-IE" sz="1600" dirty="0">
                <a:solidFill>
                  <a:srgbClr val="024DA1"/>
                </a:solidFill>
              </a:rPr>
              <a:t> </a:t>
            </a:r>
            <a:r>
              <a:rPr lang="en-IE" sz="1600" b="1" dirty="0">
                <a:solidFill>
                  <a:srgbClr val="024DA1"/>
                </a:solidFill>
              </a:rPr>
              <a:t>(‘AI’) in decision-drafting </a:t>
            </a:r>
          </a:p>
          <a:p>
            <a:pPr marL="285743" indent="-285743" algn="just" defTabSz="457189">
              <a:lnSpc>
                <a:spcPct val="80000"/>
              </a:lnSpc>
              <a:buSzPts val="1400"/>
              <a:buFont typeface="Wingdings" panose="05000000000000000000" pitchFamily="2" charset="2"/>
              <a:buChar char="§"/>
            </a:pPr>
            <a:endParaRPr lang="en-IE" sz="1600" dirty="0">
              <a:solidFill>
                <a:srgbClr val="024DA1"/>
              </a:solidFill>
            </a:endParaRPr>
          </a:p>
          <a:p>
            <a:pPr marL="285743" indent="-285743" algn="just" defTabSz="457189">
              <a:lnSpc>
                <a:spcPct val="80000"/>
              </a:lnSpc>
              <a:buSzPts val="1400"/>
              <a:buFont typeface="Wingdings" panose="05000000000000000000" pitchFamily="2" charset="2"/>
              <a:buChar char="§"/>
            </a:pPr>
            <a:r>
              <a:rPr lang="en-IE" sz="1600" dirty="0">
                <a:solidFill>
                  <a:srgbClr val="024DA1"/>
                </a:solidFill>
              </a:rPr>
              <a:t>Engage with </a:t>
            </a:r>
            <a:r>
              <a:rPr lang="en-IE" sz="1600" b="1" dirty="0">
                <a:solidFill>
                  <a:srgbClr val="024DA1"/>
                </a:solidFill>
              </a:rPr>
              <a:t>selected AI initiatives,</a:t>
            </a:r>
            <a:r>
              <a:rPr lang="en-IE" sz="1600" dirty="0">
                <a:solidFill>
                  <a:srgbClr val="024DA1"/>
                </a:solidFill>
              </a:rPr>
              <a:t> enhancing </a:t>
            </a:r>
            <a:r>
              <a:rPr lang="en-IE" sz="1600" b="1" dirty="0">
                <a:solidFill>
                  <a:srgbClr val="024DA1"/>
                </a:solidFill>
              </a:rPr>
              <a:t>search</a:t>
            </a:r>
            <a:r>
              <a:rPr lang="en-IE" sz="1600" dirty="0">
                <a:solidFill>
                  <a:srgbClr val="024DA1"/>
                </a:solidFill>
              </a:rPr>
              <a:t>, </a:t>
            </a:r>
            <a:r>
              <a:rPr lang="en-IE" sz="1600" b="1" dirty="0">
                <a:solidFill>
                  <a:srgbClr val="024DA1"/>
                </a:solidFill>
              </a:rPr>
              <a:t>effective drafting assistance </a:t>
            </a:r>
            <a:r>
              <a:rPr lang="en-IE" sz="1600" dirty="0">
                <a:solidFill>
                  <a:srgbClr val="024DA1"/>
                </a:solidFill>
              </a:rPr>
              <a:t>and </a:t>
            </a:r>
            <a:r>
              <a:rPr lang="en-IE" sz="1600" b="1" dirty="0">
                <a:solidFill>
                  <a:srgbClr val="024DA1"/>
                </a:solidFill>
              </a:rPr>
              <a:t>consistency of decision drafting </a:t>
            </a:r>
            <a:r>
              <a:rPr lang="en-IE" sz="1600" dirty="0">
                <a:solidFill>
                  <a:srgbClr val="024DA1"/>
                </a:solidFill>
              </a:rPr>
              <a:t>while safeguarding </a:t>
            </a:r>
            <a:r>
              <a:rPr lang="en-IE" sz="1600" b="1" dirty="0">
                <a:solidFill>
                  <a:srgbClr val="024DA1"/>
                </a:solidFill>
              </a:rPr>
              <a:t>judicial independence </a:t>
            </a:r>
            <a:r>
              <a:rPr lang="en-IE" sz="1600" dirty="0">
                <a:solidFill>
                  <a:srgbClr val="024DA1"/>
                </a:solidFill>
              </a:rPr>
              <a:t>and </a:t>
            </a:r>
            <a:r>
              <a:rPr lang="en-IE" sz="1600" b="1" dirty="0">
                <a:solidFill>
                  <a:srgbClr val="024DA1"/>
                </a:solidFill>
              </a:rPr>
              <a:t>fundamental procedural rights</a:t>
            </a:r>
            <a:r>
              <a:rPr lang="en-IE" sz="1600" dirty="0">
                <a:solidFill>
                  <a:srgbClr val="024DA1"/>
                </a:solidFill>
              </a:rPr>
              <a:t> </a:t>
            </a:r>
          </a:p>
          <a:p>
            <a:pPr marL="285743" indent="-285743" algn="just" defTabSz="457189">
              <a:lnSpc>
                <a:spcPct val="80000"/>
              </a:lnSpc>
              <a:buSzPts val="1400"/>
              <a:buFont typeface="Wingdings" panose="05000000000000000000" pitchFamily="2" charset="2"/>
              <a:buChar char="§"/>
            </a:pPr>
            <a:endParaRPr lang="en-IE" sz="1600" dirty="0">
              <a:solidFill>
                <a:srgbClr val="024DA1"/>
              </a:solidFill>
            </a:endParaRPr>
          </a:p>
          <a:p>
            <a:pPr marL="285743" indent="-285743" algn="just" defTabSz="457189">
              <a:lnSpc>
                <a:spcPct val="80000"/>
              </a:lnSpc>
              <a:buSzPts val="1400"/>
              <a:buFont typeface="Wingdings" panose="05000000000000000000" pitchFamily="2" charset="2"/>
              <a:buChar char="§"/>
            </a:pPr>
            <a:r>
              <a:rPr lang="en-IE" sz="1600" dirty="0">
                <a:solidFill>
                  <a:srgbClr val="024DA1"/>
                </a:solidFill>
              </a:rPr>
              <a:t>Become a </a:t>
            </a:r>
            <a:r>
              <a:rPr lang="en-IE" sz="1600" b="1" dirty="0">
                <a:solidFill>
                  <a:srgbClr val="024DA1"/>
                </a:solidFill>
              </a:rPr>
              <a:t>reference point on the use of AI for the appeal bodies of the national and regional IPOs </a:t>
            </a:r>
            <a:r>
              <a:rPr lang="en-IE" sz="1600" dirty="0">
                <a:solidFill>
                  <a:srgbClr val="024DA1"/>
                </a:solidFill>
              </a:rPr>
              <a:t>and </a:t>
            </a:r>
            <a:r>
              <a:rPr lang="en-IE" sz="1600" b="1" dirty="0">
                <a:solidFill>
                  <a:srgbClr val="024DA1"/>
                </a:solidFill>
              </a:rPr>
              <a:t>for the national IP courts</a:t>
            </a:r>
            <a:endParaRPr lang="en-IE" sz="1600" dirty="0">
              <a:solidFill>
                <a:srgbClr val="024DA1"/>
              </a:solidFill>
            </a:endParaRPr>
          </a:p>
          <a:p>
            <a:pPr marL="285743" indent="-285743" algn="just" defTabSz="457189">
              <a:lnSpc>
                <a:spcPct val="80000"/>
              </a:lnSpc>
              <a:buSzPts val="1400"/>
              <a:buFont typeface="Wingdings" panose="05000000000000000000" pitchFamily="2" charset="2"/>
              <a:buChar char="§"/>
            </a:pPr>
            <a:endParaRPr lang="en-IE" sz="1600" dirty="0">
              <a:solidFill>
                <a:srgbClr val="024DA1"/>
              </a:solidFill>
            </a:endParaRPr>
          </a:p>
          <a:p>
            <a:pPr marL="285743" indent="-285743" algn="just" defTabSz="457189">
              <a:lnSpc>
                <a:spcPct val="80000"/>
              </a:lnSpc>
              <a:buSzPts val="1400"/>
              <a:buFont typeface="Wingdings" panose="05000000000000000000" pitchFamily="2" charset="2"/>
              <a:buChar char="§"/>
            </a:pPr>
            <a:r>
              <a:rPr lang="en-IE" sz="1600" b="1" dirty="0">
                <a:solidFill>
                  <a:srgbClr val="024DA1"/>
                </a:solidFill>
              </a:rPr>
              <a:t>Human-centric</a:t>
            </a:r>
            <a:r>
              <a:rPr lang="en-IE" sz="1600" dirty="0">
                <a:solidFill>
                  <a:srgbClr val="024DA1"/>
                </a:solidFill>
              </a:rPr>
              <a:t> approach to AI </a:t>
            </a:r>
          </a:p>
          <a:p>
            <a:pPr marL="285743" indent="-285743" algn="just" defTabSz="457189">
              <a:lnSpc>
                <a:spcPct val="80000"/>
              </a:lnSpc>
              <a:buSzPts val="1400"/>
              <a:buFont typeface="Wingdings" panose="05000000000000000000" pitchFamily="2" charset="2"/>
              <a:buChar char="§"/>
            </a:pPr>
            <a:endParaRPr lang="en-IE" sz="1600" dirty="0">
              <a:solidFill>
                <a:srgbClr val="024DA1"/>
              </a:solidFill>
            </a:endParaRPr>
          </a:p>
          <a:p>
            <a:pPr marL="285743" indent="-285743" algn="just" defTabSz="457189">
              <a:lnSpc>
                <a:spcPct val="80000"/>
              </a:lnSpc>
              <a:buSzPts val="1400"/>
              <a:buFont typeface="Wingdings" panose="05000000000000000000" pitchFamily="2" charset="2"/>
              <a:buChar char="§"/>
            </a:pPr>
            <a:r>
              <a:rPr lang="en-IE" sz="1600" dirty="0">
                <a:solidFill>
                  <a:srgbClr val="024DA1"/>
                </a:solidFill>
              </a:rPr>
              <a:t>Commitment to </a:t>
            </a:r>
            <a:r>
              <a:rPr lang="en-IE" sz="1600" b="1" dirty="0">
                <a:solidFill>
                  <a:srgbClr val="024DA1"/>
                </a:solidFill>
              </a:rPr>
              <a:t>ethical </a:t>
            </a:r>
            <a:r>
              <a:rPr lang="en-IE" sz="1600" dirty="0">
                <a:solidFill>
                  <a:srgbClr val="024DA1"/>
                </a:solidFill>
              </a:rPr>
              <a:t>and </a:t>
            </a:r>
            <a:r>
              <a:rPr lang="en-IE" sz="1600" b="1" dirty="0">
                <a:solidFill>
                  <a:srgbClr val="024DA1"/>
                </a:solidFill>
              </a:rPr>
              <a:t>responsible AI</a:t>
            </a:r>
          </a:p>
        </p:txBody>
      </p:sp>
    </p:spTree>
    <p:extLst>
      <p:ext uri="{BB962C8B-B14F-4D97-AF65-F5344CB8AC3E}">
        <p14:creationId xmlns:p14="http://schemas.microsoft.com/office/powerpoint/2010/main" val="844456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33ad7052d48_0_672"/>
          <p:cNvSpPr txBox="1"/>
          <p:nvPr/>
        </p:nvSpPr>
        <p:spPr>
          <a:xfrm>
            <a:off x="386954" y="411957"/>
            <a:ext cx="8103600" cy="262800"/>
          </a:xfrm>
          <a:prstGeom prst="rect">
            <a:avLst/>
          </a:prstGeom>
          <a:noFill/>
          <a:ln>
            <a:noFill/>
          </a:ln>
        </p:spPr>
        <p:txBody>
          <a:bodyPr spcFirstLastPara="1" wrap="square" lIns="91425" tIns="45700" rIns="91425" bIns="45700" anchor="t" anchorCtr="0">
            <a:noAutofit/>
          </a:bodyPr>
          <a:lstStyle/>
          <a:p>
            <a:pPr>
              <a:lnSpc>
                <a:spcPct val="90000"/>
              </a:lnSpc>
              <a:buClr>
                <a:schemeClr val="dk1"/>
              </a:buClr>
              <a:buSzPts val="3300"/>
            </a:pPr>
            <a:endParaRPr lang="en-IE" sz="3300" dirty="0">
              <a:solidFill>
                <a:srgbClr val="00144F"/>
              </a:solidFill>
              <a:latin typeface="Arial"/>
              <a:ea typeface="Arial"/>
              <a:cs typeface="Arial"/>
              <a:sym typeface="Arial"/>
            </a:endParaRPr>
          </a:p>
        </p:txBody>
      </p:sp>
      <p:sp>
        <p:nvSpPr>
          <p:cNvPr id="2" name="Content Placeholder 7">
            <a:extLst>
              <a:ext uri="{FF2B5EF4-FFF2-40B4-BE49-F238E27FC236}">
                <a16:creationId xmlns:a16="http://schemas.microsoft.com/office/drawing/2014/main" id="{CE13BD48-B002-8A4E-65DA-9F3229591C97}"/>
              </a:ext>
            </a:extLst>
          </p:cNvPr>
          <p:cNvSpPr txBox="1">
            <a:spLocks/>
          </p:cNvSpPr>
          <p:nvPr/>
        </p:nvSpPr>
        <p:spPr>
          <a:xfrm>
            <a:off x="3089832" y="1056721"/>
            <a:ext cx="5665367" cy="3866994"/>
          </a:xfrm>
          <a:prstGeom prst="rect">
            <a:avLst/>
          </a:prstGeom>
          <a:noFill/>
          <a:ln>
            <a:noFill/>
          </a:ln>
        </p:spPr>
        <p:txBody>
          <a:bodyPr spcFirstLastPara="1" wrap="square" lIns="72000" tIns="36000" rIns="72000" bIns="36000" anchor="t" anchorCtr="0">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43" indent="-285743" algn="just" defTabSz="457189">
              <a:lnSpc>
                <a:spcPct val="120000"/>
              </a:lnSpc>
              <a:buClr>
                <a:srgbClr val="024DA1"/>
              </a:buClr>
              <a:buFont typeface="Wingdings" panose="05000000000000000000" pitchFamily="2" charset="2"/>
              <a:buChar char="§"/>
            </a:pPr>
            <a:r>
              <a:rPr lang="en-IE" sz="1500" kern="1100" spc="-50" dirty="0">
                <a:solidFill>
                  <a:srgbClr val="024DA1"/>
                </a:solidFill>
                <a:latin typeface="+mj-lt"/>
                <a:ea typeface="Open Sans" panose="020B0606030504020204" pitchFamily="34" charset="0"/>
              </a:rPr>
              <a:t>Reinforce quality of decisions by </a:t>
            </a:r>
            <a:r>
              <a:rPr lang="en-IE" sz="1500" b="1" kern="1100" spc="-50" dirty="0">
                <a:solidFill>
                  <a:srgbClr val="024DA1"/>
                </a:solidFill>
                <a:latin typeface="+mj-lt"/>
                <a:ea typeface="Open Sans" panose="020B0606030504020204" pitchFamily="34" charset="0"/>
              </a:rPr>
              <a:t>using a clearer and more concise language</a:t>
            </a:r>
          </a:p>
          <a:p>
            <a:pPr marL="285743" indent="-285743" algn="just" defTabSz="457189">
              <a:lnSpc>
                <a:spcPct val="120000"/>
              </a:lnSpc>
              <a:buClr>
                <a:srgbClr val="024DA1"/>
              </a:buClr>
              <a:buFont typeface="Wingdings" panose="05000000000000000000" pitchFamily="2" charset="2"/>
              <a:buChar char="§"/>
            </a:pPr>
            <a:r>
              <a:rPr lang="en-IE" sz="1500" kern="1100" spc="-50" dirty="0">
                <a:solidFill>
                  <a:srgbClr val="024DA1"/>
                </a:solidFill>
                <a:latin typeface="+mj-lt"/>
                <a:ea typeface="Open Sans" panose="020B0606030504020204" pitchFamily="34" charset="0"/>
              </a:rPr>
              <a:t>Review Boards of Appeal Rules of Procedure, appeal working instructions and practices, with the aim of </a:t>
            </a:r>
            <a:r>
              <a:rPr lang="en-IE" sz="1500" b="1" kern="1100" spc="-50" dirty="0">
                <a:solidFill>
                  <a:srgbClr val="024DA1"/>
                </a:solidFill>
                <a:latin typeface="+mj-lt"/>
                <a:ea typeface="Open Sans" panose="020B0606030504020204" pitchFamily="34" charset="0"/>
              </a:rPr>
              <a:t>simplifying proceedings </a:t>
            </a:r>
            <a:r>
              <a:rPr lang="en-IE" sz="1500" kern="1100" spc="-50" dirty="0">
                <a:solidFill>
                  <a:srgbClr val="024DA1"/>
                </a:solidFill>
                <a:latin typeface="+mj-lt"/>
                <a:ea typeface="Open Sans" panose="020B0606030504020204" pitchFamily="34" charset="0"/>
              </a:rPr>
              <a:t>and thus reducing procedural burden for parties</a:t>
            </a:r>
          </a:p>
          <a:p>
            <a:pPr marL="285743" indent="-285743" algn="just" defTabSz="457189">
              <a:lnSpc>
                <a:spcPct val="120000"/>
              </a:lnSpc>
              <a:buClr>
                <a:srgbClr val="024DA1"/>
              </a:buClr>
              <a:buFont typeface="Wingdings" panose="05000000000000000000" pitchFamily="2" charset="2"/>
              <a:buChar char="§"/>
            </a:pPr>
            <a:r>
              <a:rPr lang="en-IE" sz="1500" kern="1100" spc="-50" dirty="0">
                <a:solidFill>
                  <a:srgbClr val="024DA1"/>
                </a:solidFill>
                <a:latin typeface="+mj-lt"/>
                <a:ea typeface="Open Sans" panose="020B0606030504020204" pitchFamily="34" charset="0"/>
              </a:rPr>
              <a:t>Commission a study on the optimal characteristics of high-quality decisions </a:t>
            </a:r>
          </a:p>
          <a:p>
            <a:pPr marL="285743" indent="-285743" algn="just" defTabSz="457189">
              <a:lnSpc>
                <a:spcPct val="120000"/>
              </a:lnSpc>
              <a:buClr>
                <a:srgbClr val="024DA1"/>
              </a:buClr>
              <a:buFont typeface="Wingdings" panose="05000000000000000000" pitchFamily="2" charset="2"/>
              <a:buChar char="§"/>
            </a:pPr>
            <a:r>
              <a:rPr lang="en-IE" sz="1500" kern="1100" spc="-50" dirty="0">
                <a:solidFill>
                  <a:srgbClr val="024DA1"/>
                </a:solidFill>
                <a:latin typeface="+mj-lt"/>
                <a:ea typeface="Open Sans" panose="020B0606030504020204" pitchFamily="34" charset="0"/>
              </a:rPr>
              <a:t>Ensure </a:t>
            </a:r>
            <a:r>
              <a:rPr lang="en-IE" sz="1500" b="1" kern="1100" spc="-50" dirty="0">
                <a:solidFill>
                  <a:srgbClr val="024DA1"/>
                </a:solidFill>
                <a:latin typeface="+mj-lt"/>
                <a:ea typeface="Open Sans" panose="020B0606030504020204" pitchFamily="34" charset="0"/>
              </a:rPr>
              <a:t>efficient handling </a:t>
            </a:r>
            <a:r>
              <a:rPr lang="en-IE" sz="1500" kern="1100" spc="-50" dirty="0">
                <a:solidFill>
                  <a:srgbClr val="024DA1"/>
                </a:solidFill>
                <a:latin typeface="+mj-lt"/>
                <a:ea typeface="Open Sans" panose="020B0606030504020204" pitchFamily="34" charset="0"/>
              </a:rPr>
              <a:t>of appeals</a:t>
            </a:r>
          </a:p>
          <a:p>
            <a:pPr marL="285743" indent="-285743" algn="just" defTabSz="457189">
              <a:lnSpc>
                <a:spcPct val="120000"/>
              </a:lnSpc>
              <a:buClr>
                <a:srgbClr val="024DA1"/>
              </a:buClr>
              <a:buFont typeface="Wingdings" panose="05000000000000000000" pitchFamily="2" charset="2"/>
              <a:buChar char="§"/>
            </a:pPr>
            <a:r>
              <a:rPr lang="en-IE" sz="1500" kern="1100" spc="-50" dirty="0">
                <a:solidFill>
                  <a:srgbClr val="024DA1"/>
                </a:solidFill>
                <a:latin typeface="+mj-lt"/>
                <a:ea typeface="Open Sans" panose="020B0606030504020204" pitchFamily="34" charset="0"/>
              </a:rPr>
              <a:t>Identify </a:t>
            </a:r>
            <a:r>
              <a:rPr lang="en-IE" sz="1500" b="1" kern="1100" spc="-50" dirty="0">
                <a:solidFill>
                  <a:srgbClr val="024DA1"/>
                </a:solidFill>
                <a:latin typeface="+mj-lt"/>
                <a:ea typeface="Open Sans" panose="020B0606030504020204" pitchFamily="34" charset="0"/>
              </a:rPr>
              <a:t>at an early stage </a:t>
            </a:r>
            <a:r>
              <a:rPr lang="en-IE" sz="1500" kern="1100" spc="-50" dirty="0">
                <a:solidFill>
                  <a:srgbClr val="024DA1"/>
                </a:solidFill>
                <a:latin typeface="+mj-lt"/>
                <a:ea typeface="Open Sans" panose="020B0606030504020204" pitchFamily="34" charset="0"/>
              </a:rPr>
              <a:t>the best way to resolve an appeal case:</a:t>
            </a:r>
          </a:p>
          <a:p>
            <a:pPr marL="285743" indent="-285743" algn="just" defTabSz="457189">
              <a:buClr>
                <a:srgbClr val="024DA1"/>
              </a:buClr>
              <a:buFont typeface="Wingdings" panose="05000000000000000000" pitchFamily="2" charset="2"/>
              <a:buChar char="§"/>
            </a:pPr>
            <a:endParaRPr lang="en-IE" sz="1500"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1500"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1500" kern="1100" spc="-50" dirty="0">
              <a:solidFill>
                <a:srgbClr val="00B050"/>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1500"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1500"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1500"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1500" kern="1100" spc="-50" dirty="0">
              <a:solidFill>
                <a:srgbClr val="024DA1"/>
              </a:solidFill>
              <a:latin typeface="+mj-lt"/>
              <a:ea typeface="Open Sans" panose="020B0606030504020204" pitchFamily="34" charset="0"/>
            </a:endParaRPr>
          </a:p>
          <a:p>
            <a:pPr marL="285743" indent="-285743" algn="just" defTabSz="457189">
              <a:lnSpc>
                <a:spcPct val="110000"/>
              </a:lnSpc>
              <a:buClr>
                <a:srgbClr val="024DA1"/>
              </a:buClr>
              <a:buSzTx/>
              <a:buFont typeface="Wingdings" panose="05000000000000000000" pitchFamily="2" charset="2"/>
              <a:buChar char="§"/>
              <a:defRPr/>
            </a:pPr>
            <a:r>
              <a:rPr lang="en-IE" sz="1500" kern="1100" spc="-50" dirty="0">
                <a:solidFill>
                  <a:srgbClr val="024DA1"/>
                </a:solidFill>
                <a:latin typeface="+mj-lt"/>
                <a:ea typeface="Open Sans" panose="020B0606030504020204" pitchFamily="34" charset="0"/>
              </a:rPr>
              <a:t>Investigate </a:t>
            </a:r>
            <a:r>
              <a:rPr lang="en-IE" sz="1500" b="1" kern="1100" spc="-50" dirty="0">
                <a:solidFill>
                  <a:srgbClr val="024DA1"/>
                </a:solidFill>
                <a:latin typeface="+mj-lt"/>
                <a:ea typeface="Open Sans" panose="020B0606030504020204" pitchFamily="34" charset="0"/>
              </a:rPr>
              <a:t>use of AI: </a:t>
            </a:r>
            <a:r>
              <a:rPr lang="en-IE" sz="1500" kern="1100" spc="-50" dirty="0">
                <a:solidFill>
                  <a:srgbClr val="024DA1"/>
                </a:solidFill>
                <a:latin typeface="+mj-lt"/>
                <a:ea typeface="Open Sans" panose="020B0606030504020204" pitchFamily="34" charset="0"/>
              </a:rPr>
              <a:t>to support decision drafting, increase consistency, and enhance user experience</a:t>
            </a:r>
          </a:p>
          <a:p>
            <a:pPr marL="285743" indent="-285743" algn="just" defTabSz="457189">
              <a:lnSpc>
                <a:spcPct val="110000"/>
              </a:lnSpc>
              <a:buClr>
                <a:srgbClr val="024DA1"/>
              </a:buClr>
              <a:buSzTx/>
              <a:buFont typeface="Wingdings" panose="05000000000000000000" pitchFamily="2" charset="2"/>
              <a:buChar char="§"/>
              <a:defRPr/>
            </a:pPr>
            <a:r>
              <a:rPr lang="en-IE" sz="1500" kern="1100" spc="-50" dirty="0">
                <a:solidFill>
                  <a:srgbClr val="024DA1"/>
                </a:solidFill>
                <a:latin typeface="+mj-lt"/>
                <a:ea typeface="Open Sans" panose="020B0606030504020204" pitchFamily="34" charset="0"/>
              </a:rPr>
              <a:t>Introduce User Feedback on Decisions (related to Key Action </a:t>
            </a:r>
            <a:r>
              <a:rPr lang="en-IE" sz="1500" i="1" u="sng" kern="1100" spc="-50" dirty="0">
                <a:solidFill>
                  <a:srgbClr val="024DA1"/>
                </a:solidFill>
                <a:latin typeface="+mj-lt"/>
                <a:ea typeface="Open Sans" panose="020B0606030504020204" pitchFamily="34" charset="0"/>
              </a:rPr>
              <a:t>Strengthen dialogue with users and their associations</a:t>
            </a:r>
            <a:r>
              <a:rPr lang="en-IE" sz="1500" kern="1100" spc="-50" dirty="0">
                <a:solidFill>
                  <a:srgbClr val="024DA1"/>
                </a:solidFill>
                <a:latin typeface="+mj-lt"/>
                <a:ea typeface="Open Sans" panose="020B0606030504020204" pitchFamily="34" charset="0"/>
              </a:rPr>
              <a:t>)</a:t>
            </a:r>
            <a:endParaRPr lang="en-IE" sz="1500"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1600" kern="1100" spc="-50" dirty="0">
              <a:solidFill>
                <a:srgbClr val="024DA1"/>
              </a:solidFill>
              <a:latin typeface="+mn-lt"/>
              <a:ea typeface="Open Sans" panose="020B0606030504020204" pitchFamily="34" charset="0"/>
            </a:endParaRPr>
          </a:p>
          <a:p>
            <a:pPr>
              <a:buFontTx/>
              <a:buChar char="-"/>
            </a:pPr>
            <a:endParaRPr lang="en-IE" sz="1600" dirty="0"/>
          </a:p>
          <a:p>
            <a:pPr>
              <a:buFontTx/>
              <a:buChar char="-"/>
            </a:pPr>
            <a:endParaRPr lang="en-IE" sz="1600" dirty="0"/>
          </a:p>
          <a:p>
            <a:pPr>
              <a:buFontTx/>
              <a:buChar char="-"/>
            </a:pPr>
            <a:endParaRPr lang="en-IE" sz="1600" dirty="0"/>
          </a:p>
        </p:txBody>
      </p:sp>
      <p:sp>
        <p:nvSpPr>
          <p:cNvPr id="6" name="Google Shape;37;p2">
            <a:extLst>
              <a:ext uri="{FF2B5EF4-FFF2-40B4-BE49-F238E27FC236}">
                <a16:creationId xmlns:a16="http://schemas.microsoft.com/office/drawing/2014/main" id="{76F3CC9B-B6D1-DAF5-7F43-A78B5D169D8C}"/>
              </a:ext>
            </a:extLst>
          </p:cNvPr>
          <p:cNvSpPr txBox="1">
            <a:spLocks/>
          </p:cNvSpPr>
          <p:nvPr/>
        </p:nvSpPr>
        <p:spPr>
          <a:xfrm>
            <a:off x="651600" y="792000"/>
            <a:ext cx="8103600" cy="262800"/>
          </a:xfrm>
          <a:prstGeom prst="rect">
            <a:avLst/>
          </a:prstGeom>
          <a:solidFill>
            <a:schemeClr val="dk2"/>
          </a:solidFill>
          <a:ln>
            <a:noFill/>
          </a:ln>
        </p:spPr>
        <p:txBody>
          <a:bodyPr spcFirstLastPara="1" vert="horz" wrap="square" lIns="91425" tIns="45700" rIns="91425" bIns="45700" rtlCol="0" anchor="ctr" anchorCtr="0">
            <a:noAutofit/>
          </a:bodyPr>
          <a:lstStyle>
            <a:defPPr marR="0" lvl="0" algn="l" rtl="0">
              <a:lnSpc>
                <a:spcPct val="100000"/>
              </a:lnSpc>
              <a:spcBef>
                <a:spcPts val="0"/>
              </a:spcBef>
              <a:spcAft>
                <a:spcPts val="0"/>
              </a:spcAft>
            </a:defPPr>
            <a:lvl1pPr lvl="0">
              <a:spcBef>
                <a:spcPts val="0"/>
              </a:spcBef>
              <a:spcAft>
                <a:spcPts val="0"/>
              </a:spcAft>
              <a:buClr>
                <a:schemeClr val="lt1"/>
              </a:buClr>
              <a:buSzPts val="1800"/>
              <a:buNone/>
              <a:defRPr sz="1600" b="1" spc="-70" baseline="0">
                <a:solidFill>
                  <a:schemeClr val="bg1"/>
                </a:solidFill>
                <a:latin typeface="+mj-lt"/>
                <a:ea typeface="+mj-ea"/>
                <a:cs typeface="+mj-cs"/>
              </a:defRPr>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a:r>
              <a:rPr lang="en-IE" dirty="0"/>
              <a:t>Enhancing Quality and Trust while safeguarding independence </a:t>
            </a:r>
          </a:p>
        </p:txBody>
      </p:sp>
      <p:sp>
        <p:nvSpPr>
          <p:cNvPr id="9" name="Content Placeholder 7">
            <a:extLst>
              <a:ext uri="{FF2B5EF4-FFF2-40B4-BE49-F238E27FC236}">
                <a16:creationId xmlns:a16="http://schemas.microsoft.com/office/drawing/2014/main" id="{99C99EB5-E41A-1DFD-D732-7C1C3AAF2A7C}"/>
              </a:ext>
            </a:extLst>
          </p:cNvPr>
          <p:cNvSpPr txBox="1">
            <a:spLocks/>
          </p:cNvSpPr>
          <p:nvPr/>
        </p:nvSpPr>
        <p:spPr>
          <a:xfrm>
            <a:off x="651600" y="1821600"/>
            <a:ext cx="2214000" cy="1090800"/>
          </a:xfrm>
          <a:prstGeom prst="rect">
            <a:avLst/>
          </a:prstGeom>
          <a:noFill/>
          <a:ln w="38100" cap="flat" cmpd="sng">
            <a:solidFill>
              <a:schemeClr val="accent1"/>
            </a:solidFill>
            <a:prstDash val="solid"/>
            <a:round/>
            <a:headEnd type="none" w="sm" len="sm"/>
            <a:tailEnd type="none" w="sm" len="sm"/>
          </a:ln>
        </p:spPr>
        <p:txBody>
          <a:bodyPr spcFirstLastPara="1" wrap="square" lIns="72000" tIns="72000" rIns="72000" bIns="72000" anchor="ctr" anchorCtr="0">
            <a:noAutofit/>
          </a:bodyPr>
          <a:lstStyle>
            <a:defPPr marR="0" lvl="0" algn="l" rtl="0">
              <a:lnSpc>
                <a:spcPct val="100000"/>
              </a:lnSpc>
              <a:spcBef>
                <a:spcPts val="0"/>
              </a:spcBef>
              <a:spcAft>
                <a:spcPts val="0"/>
              </a:spcAft>
              <a:defRPr/>
            </a:defPPr>
            <a:lvl1pPr marL="0" indent="0" algn="ctr">
              <a:buNone/>
              <a:defRPr sz="1300" b="1">
                <a:solidFill>
                  <a:schemeClr val="dk1"/>
                </a:solidFil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a:buClr>
                <a:schemeClr val="accent1">
                  <a:lumMod val="75000"/>
                </a:schemeClr>
              </a:buClr>
            </a:pPr>
            <a:r>
              <a:rPr lang="en-IE" sz="1600" kern="1100" spc="-50" dirty="0">
                <a:solidFill>
                  <a:srgbClr val="024DA1"/>
                </a:solidFill>
                <a:ea typeface="Open Sans" panose="020B0606030504020204" pitchFamily="34" charset="0"/>
              </a:rPr>
              <a:t>Key Action:</a:t>
            </a:r>
          </a:p>
          <a:p>
            <a:pPr>
              <a:buClr>
                <a:schemeClr val="accent1">
                  <a:lumMod val="75000"/>
                </a:schemeClr>
              </a:buClr>
            </a:pPr>
            <a:r>
              <a:rPr lang="en-IE" sz="1600" kern="1100" spc="-50" dirty="0">
                <a:solidFill>
                  <a:srgbClr val="024DA1"/>
                </a:solidFill>
                <a:ea typeface="Open Sans" panose="020B0606030504020204" pitchFamily="34" charset="0"/>
              </a:rPr>
              <a:t>Quality assurance </a:t>
            </a:r>
            <a:br>
              <a:rPr lang="en-IE" sz="1600" kern="1100" spc="-50" dirty="0">
                <a:solidFill>
                  <a:srgbClr val="024DA1"/>
                </a:solidFill>
                <a:ea typeface="Open Sans" panose="020B0606030504020204" pitchFamily="34" charset="0"/>
              </a:rPr>
            </a:br>
            <a:r>
              <a:rPr lang="en-IE" sz="1600" b="0" kern="1100" spc="-50" dirty="0">
                <a:solidFill>
                  <a:srgbClr val="024DA1"/>
                </a:solidFill>
                <a:ea typeface="Open Sans" panose="020B0606030504020204" pitchFamily="34" charset="0"/>
              </a:rPr>
              <a:t>and</a:t>
            </a:r>
            <a:r>
              <a:rPr lang="en-IE" sz="1600" kern="1100" spc="-50" dirty="0">
                <a:solidFill>
                  <a:srgbClr val="024DA1"/>
                </a:solidFill>
                <a:ea typeface="Open Sans" panose="020B0606030504020204" pitchFamily="34" charset="0"/>
              </a:rPr>
              <a:t> holistic</a:t>
            </a:r>
            <a:r>
              <a:rPr lang="en-IE" sz="1600" b="0" kern="1100" spc="-50" dirty="0">
                <a:solidFill>
                  <a:srgbClr val="024DA1"/>
                </a:solidFill>
                <a:ea typeface="Open Sans" panose="020B0606030504020204" pitchFamily="34" charset="0"/>
              </a:rPr>
              <a:t> </a:t>
            </a:r>
            <a:r>
              <a:rPr lang="en-IE" sz="1600" kern="1100" spc="-50" dirty="0">
                <a:solidFill>
                  <a:srgbClr val="024DA1"/>
                </a:solidFill>
                <a:ea typeface="Open Sans" panose="020B0606030504020204" pitchFamily="34" charset="0"/>
              </a:rPr>
              <a:t>case management</a:t>
            </a:r>
            <a:endParaRPr lang="en-IE" sz="1600" dirty="0"/>
          </a:p>
        </p:txBody>
      </p:sp>
      <p:graphicFrame>
        <p:nvGraphicFramePr>
          <p:cNvPr id="14" name="Diagram 13">
            <a:extLst>
              <a:ext uri="{FF2B5EF4-FFF2-40B4-BE49-F238E27FC236}">
                <a16:creationId xmlns:a16="http://schemas.microsoft.com/office/drawing/2014/main" id="{3DE839F8-703E-C60B-E295-11DCFE7CCC4E}"/>
              </a:ext>
            </a:extLst>
          </p:cNvPr>
          <p:cNvGraphicFramePr/>
          <p:nvPr>
            <p:extLst>
              <p:ext uri="{D42A27DB-BD31-4B8C-83A1-F6EECF244321}">
                <p14:modId xmlns:p14="http://schemas.microsoft.com/office/powerpoint/2010/main" val="3732971842"/>
              </p:ext>
            </p:extLst>
          </p:nvPr>
        </p:nvGraphicFramePr>
        <p:xfrm>
          <a:off x="3089833" y="2893826"/>
          <a:ext cx="5274763" cy="91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3216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85FFE316-CB80-BF7F-1D3A-B5E9FBDAEA31}"/>
            </a:ext>
          </a:extLst>
        </p:cNvPr>
        <p:cNvGrpSpPr/>
        <p:nvPr/>
      </p:nvGrpSpPr>
      <p:grpSpPr>
        <a:xfrm>
          <a:off x="0" y="0"/>
          <a:ext cx="0" cy="0"/>
          <a:chOff x="0" y="0"/>
          <a:chExt cx="0" cy="0"/>
        </a:xfrm>
      </p:grpSpPr>
      <p:sp>
        <p:nvSpPr>
          <p:cNvPr id="283" name="Google Shape;283;g33ad7052d48_0_672">
            <a:extLst>
              <a:ext uri="{FF2B5EF4-FFF2-40B4-BE49-F238E27FC236}">
                <a16:creationId xmlns:a16="http://schemas.microsoft.com/office/drawing/2014/main" id="{E54A6B5E-FC0F-7798-17D4-0F69108A888A}"/>
              </a:ext>
            </a:extLst>
          </p:cNvPr>
          <p:cNvSpPr txBox="1"/>
          <p:nvPr/>
        </p:nvSpPr>
        <p:spPr>
          <a:xfrm>
            <a:off x="386954" y="411957"/>
            <a:ext cx="8370000" cy="604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300"/>
              <a:buFont typeface="Arial"/>
              <a:buNone/>
            </a:pPr>
            <a:endParaRPr lang="en-IE" sz="3300" noProof="0" dirty="0">
              <a:solidFill>
                <a:srgbClr val="00144F"/>
              </a:solidFill>
              <a:latin typeface="Arial"/>
              <a:ea typeface="Arial"/>
              <a:cs typeface="Arial"/>
              <a:sym typeface="Arial"/>
            </a:endParaRPr>
          </a:p>
        </p:txBody>
      </p:sp>
      <p:sp>
        <p:nvSpPr>
          <p:cNvPr id="2" name="Content Placeholder 7">
            <a:extLst>
              <a:ext uri="{FF2B5EF4-FFF2-40B4-BE49-F238E27FC236}">
                <a16:creationId xmlns:a16="http://schemas.microsoft.com/office/drawing/2014/main" id="{3D9A5E64-1A12-AE26-AFAB-A25AF373BA0E}"/>
              </a:ext>
            </a:extLst>
          </p:cNvPr>
          <p:cNvSpPr txBox="1">
            <a:spLocks/>
          </p:cNvSpPr>
          <p:nvPr/>
        </p:nvSpPr>
        <p:spPr>
          <a:xfrm>
            <a:off x="3547240" y="1195200"/>
            <a:ext cx="5070007" cy="3866400"/>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50" indent="-285750" algn="just" defTabSz="457200">
              <a:buClr>
                <a:srgbClr val="024DA1"/>
              </a:buClr>
              <a:buFont typeface="Wingdings" panose="05000000000000000000" pitchFamily="2" charset="2"/>
              <a:buChar char="§"/>
            </a:pPr>
            <a:r>
              <a:rPr lang="en-IE" sz="1600" kern="1100" spc="-50" noProof="0" dirty="0">
                <a:solidFill>
                  <a:schemeClr val="tx2"/>
                </a:solidFill>
                <a:latin typeface="+mn-lt"/>
                <a:ea typeface="Open Sans" panose="020B0606030504020204" pitchFamily="34" charset="0"/>
              </a:rPr>
              <a:t>New </a:t>
            </a:r>
            <a:r>
              <a:rPr lang="en-IE" sz="1600" b="1" kern="1100" spc="-50" noProof="0" dirty="0">
                <a:solidFill>
                  <a:schemeClr val="tx2"/>
                </a:solidFill>
                <a:latin typeface="+mn-lt"/>
                <a:ea typeface="Open Sans" panose="020B0606030504020204" pitchFamily="34" charset="0"/>
              </a:rPr>
              <a:t>Case-Law Analysis Tracking System (CATS)</a:t>
            </a:r>
            <a:endParaRPr lang="en-IE" sz="1600" kern="1100" spc="-50" noProof="0" dirty="0">
              <a:solidFill>
                <a:schemeClr val="tx2"/>
              </a:solidFill>
              <a:latin typeface="+mn-lt"/>
              <a:ea typeface="Open Sans" panose="020B0606030504020204" pitchFamily="34" charset="0"/>
            </a:endParaRPr>
          </a:p>
          <a:p>
            <a:pPr marL="285750" indent="-285750" algn="just" defTabSz="457200">
              <a:buClr>
                <a:srgbClr val="024DA1"/>
              </a:buClr>
              <a:buFont typeface="Wingdings" panose="05000000000000000000" pitchFamily="2" charset="2"/>
              <a:buChar char="§"/>
            </a:pPr>
            <a:endParaRPr lang="en-IE" sz="1600" b="1" kern="1100" spc="-50" noProof="0" dirty="0">
              <a:solidFill>
                <a:schemeClr val="tx2"/>
              </a:solidFill>
              <a:latin typeface="+mn-lt"/>
              <a:ea typeface="Open Sans" panose="020B0606030504020204" pitchFamily="34" charset="0"/>
            </a:endParaRPr>
          </a:p>
          <a:p>
            <a:pPr marL="285750" indent="-285750" algn="just" defTabSz="457200">
              <a:buClr>
                <a:srgbClr val="024DA1"/>
              </a:buClr>
              <a:buFont typeface="Wingdings" panose="05000000000000000000" pitchFamily="2" charset="2"/>
              <a:buChar char="§"/>
            </a:pPr>
            <a:r>
              <a:rPr lang="en-IE" sz="1600" b="1" kern="1100" spc="-50" noProof="0" dirty="0">
                <a:solidFill>
                  <a:schemeClr val="tx2"/>
                </a:solidFill>
                <a:latin typeface="+mn-lt"/>
                <a:ea typeface="Open Sans" panose="020B0606030504020204" pitchFamily="34" charset="0"/>
              </a:rPr>
              <a:t>Identify trends </a:t>
            </a:r>
            <a:r>
              <a:rPr lang="en-IE" sz="1600" kern="1100" spc="-50" noProof="0" dirty="0">
                <a:solidFill>
                  <a:schemeClr val="tx2"/>
                </a:solidFill>
                <a:latin typeface="+mn-lt"/>
                <a:ea typeface="Open Sans" panose="020B0606030504020204" pitchFamily="34" charset="0"/>
              </a:rPr>
              <a:t>in the Boards of Appeal, General Court, and Court of Justice case law. As a second phase, once Case Law View is fully operational, to include national case law (linked with Key Action </a:t>
            </a:r>
            <a:r>
              <a:rPr lang="en-IE" sz="1600" i="1" u="sng" kern="1100" spc="-50" noProof="0" dirty="0">
                <a:solidFill>
                  <a:schemeClr val="tx2"/>
                </a:solidFill>
                <a:latin typeface="+mn-lt"/>
                <a:ea typeface="Open Sans" panose="020B0606030504020204" pitchFamily="34" charset="0"/>
              </a:rPr>
              <a:t>Move from eSearch Case Law to Case Law View</a:t>
            </a:r>
            <a:r>
              <a:rPr lang="en-IE" sz="1600" kern="1100" spc="-50" noProof="0" dirty="0">
                <a:solidFill>
                  <a:schemeClr val="tx2"/>
                </a:solidFill>
                <a:latin typeface="+mn-lt"/>
                <a:ea typeface="Open Sans" panose="020B0606030504020204" pitchFamily="34" charset="0"/>
              </a:rPr>
              <a:t>) </a:t>
            </a:r>
          </a:p>
          <a:p>
            <a:pPr algn="just" defTabSz="457200">
              <a:buClr>
                <a:srgbClr val="024DA1"/>
              </a:buClr>
            </a:pPr>
            <a:endParaRPr lang="en-IE" sz="1600" kern="1100" spc="-50" noProof="0" dirty="0">
              <a:solidFill>
                <a:schemeClr val="tx2"/>
              </a:solidFill>
              <a:latin typeface="+mn-lt"/>
              <a:ea typeface="Open Sans" panose="020B0606030504020204" pitchFamily="34" charset="0"/>
            </a:endParaRPr>
          </a:p>
          <a:p>
            <a:pPr marL="285750" indent="-285750" algn="just" defTabSz="457200">
              <a:buClr>
                <a:srgbClr val="024DA1"/>
              </a:buClr>
              <a:buFont typeface="Wingdings" panose="05000000000000000000" pitchFamily="2" charset="2"/>
              <a:buChar char="§"/>
            </a:pPr>
            <a:r>
              <a:rPr lang="en-IE" sz="1600" kern="1100" spc="-50" noProof="0" dirty="0">
                <a:solidFill>
                  <a:schemeClr val="tx2"/>
                </a:solidFill>
                <a:latin typeface="+mn-lt"/>
                <a:ea typeface="Open Sans" panose="020B0606030504020204" pitchFamily="34" charset="0"/>
              </a:rPr>
              <a:t>Also looking at the </a:t>
            </a:r>
            <a:r>
              <a:rPr lang="en-IE" sz="1600" b="1" kern="1100" spc="-50" noProof="0" dirty="0">
                <a:solidFill>
                  <a:schemeClr val="tx2"/>
                </a:solidFill>
                <a:latin typeface="+mn-lt"/>
                <a:ea typeface="Open Sans" panose="020B0606030504020204" pitchFamily="34" charset="0"/>
              </a:rPr>
              <a:t>Boards of Appeal case law research reports </a:t>
            </a:r>
            <a:r>
              <a:rPr lang="en-IE" sz="1600" kern="1100" spc="-50" noProof="0" dirty="0">
                <a:solidFill>
                  <a:schemeClr val="tx2"/>
                </a:solidFill>
                <a:latin typeface="+mn-lt"/>
                <a:ea typeface="Open Sans" panose="020B0606030504020204" pitchFamily="34" charset="0"/>
              </a:rPr>
              <a:t>and </a:t>
            </a:r>
            <a:r>
              <a:rPr lang="en-IE" sz="1600" b="1" kern="1100" spc="-50" noProof="0" dirty="0">
                <a:solidFill>
                  <a:schemeClr val="tx2"/>
                </a:solidFill>
                <a:latin typeface="+mn-lt"/>
                <a:ea typeface="Open Sans" panose="020B0606030504020204" pitchFamily="34" charset="0"/>
              </a:rPr>
              <a:t>EU</a:t>
            </a:r>
            <a:r>
              <a:rPr lang="en-IE" sz="1600" kern="1100" spc="-50" noProof="0" dirty="0">
                <a:solidFill>
                  <a:schemeClr val="tx2"/>
                </a:solidFill>
                <a:latin typeface="+mn-lt"/>
                <a:ea typeface="Open Sans" panose="020B0606030504020204" pitchFamily="34" charset="0"/>
              </a:rPr>
              <a:t> </a:t>
            </a:r>
            <a:r>
              <a:rPr lang="en-IE" sz="1600" b="1" kern="1100" spc="-50" noProof="0" dirty="0">
                <a:solidFill>
                  <a:schemeClr val="tx2"/>
                </a:solidFill>
                <a:latin typeface="+mn-lt"/>
                <a:ea typeface="Open Sans" panose="020B0606030504020204" pitchFamily="34" charset="0"/>
              </a:rPr>
              <a:t>Common Practices</a:t>
            </a:r>
          </a:p>
          <a:p>
            <a:pPr marL="285750" indent="-285750" algn="just" defTabSz="457200">
              <a:buClr>
                <a:srgbClr val="024DA1"/>
              </a:buClr>
              <a:buFont typeface="Wingdings" panose="05000000000000000000" pitchFamily="2" charset="2"/>
              <a:buChar char="§"/>
            </a:pPr>
            <a:endParaRPr lang="en-IE" sz="1600" b="1" kern="1100" spc="-50" noProof="0" dirty="0">
              <a:solidFill>
                <a:schemeClr val="tx2"/>
              </a:solidFill>
              <a:latin typeface="+mn-lt"/>
              <a:ea typeface="Open Sans" panose="020B0606030504020204" pitchFamily="34" charset="0"/>
            </a:endParaRPr>
          </a:p>
          <a:p>
            <a:pPr marL="285750" indent="-285750" algn="just" defTabSz="457200">
              <a:buClr>
                <a:srgbClr val="024DA1"/>
              </a:buClr>
              <a:buFont typeface="Wingdings" panose="05000000000000000000" pitchFamily="2" charset="2"/>
              <a:buChar char="§"/>
            </a:pPr>
            <a:r>
              <a:rPr lang="en-IE" sz="1600" b="1" kern="1100" spc="-50" noProof="0" dirty="0">
                <a:solidFill>
                  <a:schemeClr val="tx2"/>
                </a:solidFill>
                <a:ea typeface="Open Sans" panose="020B0606030504020204" pitchFamily="34" charset="0"/>
              </a:rPr>
              <a:t>Flag legal areas </a:t>
            </a:r>
            <a:r>
              <a:rPr lang="en-IE" sz="1600" kern="1100" spc="-50" noProof="0" dirty="0">
                <a:solidFill>
                  <a:schemeClr val="tx2"/>
                </a:solidFill>
                <a:ea typeface="Open Sans" panose="020B0606030504020204" pitchFamily="34" charset="0"/>
              </a:rPr>
              <a:t>of particular importance to identify potential Grand Board cases and preliminary ruling requests by the national IP courts (related to Key Action </a:t>
            </a:r>
            <a:r>
              <a:rPr lang="en-IE" sz="1600" i="1" u="sng" kern="1100" spc="-50" noProof="0" dirty="0">
                <a:solidFill>
                  <a:schemeClr val="tx2"/>
                </a:solidFill>
                <a:ea typeface="Open Sans" panose="020B0606030504020204" pitchFamily="34" charset="0"/>
              </a:rPr>
              <a:t>Convert the IP Judges Network into an IP Judges Community</a:t>
            </a:r>
            <a:r>
              <a:rPr lang="en-IE" sz="1600" kern="1100" spc="-50" noProof="0" dirty="0">
                <a:solidFill>
                  <a:schemeClr val="tx2"/>
                </a:solidFill>
                <a:ea typeface="Open Sans" panose="020B0606030504020204" pitchFamily="34" charset="0"/>
              </a:rPr>
              <a:t>) and inform the entire IP Community</a:t>
            </a:r>
          </a:p>
          <a:p>
            <a:pPr algn="just" defTabSz="457200">
              <a:buClr>
                <a:srgbClr val="024DA1"/>
              </a:buClr>
            </a:pPr>
            <a:endParaRPr lang="en-IE" sz="1600" b="1" kern="1100" spc="-50" noProof="0" dirty="0">
              <a:solidFill>
                <a:schemeClr val="tx2"/>
              </a:solidFill>
              <a:latin typeface="+mn-lt"/>
              <a:ea typeface="Open Sans" panose="020B0606030504020204" pitchFamily="34" charset="0"/>
            </a:endParaRPr>
          </a:p>
          <a:p>
            <a:pPr marL="285750" indent="-285750" algn="just" defTabSz="457200">
              <a:buClr>
                <a:srgbClr val="024DA1"/>
              </a:buClr>
              <a:buFont typeface="Wingdings" panose="05000000000000000000" pitchFamily="2" charset="2"/>
              <a:buChar char="§"/>
            </a:pPr>
            <a:r>
              <a:rPr lang="en-IE" sz="1600" b="1" kern="1100" spc="-50" noProof="0" dirty="0">
                <a:solidFill>
                  <a:schemeClr val="tx2"/>
                </a:solidFill>
                <a:latin typeface="+mn-lt"/>
                <a:ea typeface="Open Sans" panose="020B0606030504020204" pitchFamily="34" charset="0"/>
              </a:rPr>
              <a:t>Share information </a:t>
            </a:r>
            <a:r>
              <a:rPr lang="en-IE" sz="1600" kern="1100" spc="-50" noProof="0" dirty="0">
                <a:solidFill>
                  <a:schemeClr val="tx2"/>
                </a:solidFill>
                <a:latin typeface="+mn-lt"/>
                <a:ea typeface="Open Sans" panose="020B0606030504020204" pitchFamily="34" charset="0"/>
              </a:rPr>
              <a:t>with other EUIPO departments and with national and regional IPOs, national IP courts and users</a:t>
            </a:r>
          </a:p>
          <a:p>
            <a:pPr marL="285750" indent="-285750" algn="just" defTabSz="457200">
              <a:buClr>
                <a:srgbClr val="024DA1"/>
              </a:buClr>
              <a:buFont typeface="Wingdings" panose="05000000000000000000" pitchFamily="2" charset="2"/>
              <a:buChar char="§"/>
            </a:pPr>
            <a:endParaRPr lang="en-IE" sz="1600" kern="1100" spc="-50" noProof="0" dirty="0">
              <a:solidFill>
                <a:schemeClr val="tx2"/>
              </a:solidFill>
              <a:latin typeface="+mn-lt"/>
              <a:ea typeface="Open Sans" panose="020B0606030504020204" pitchFamily="34" charset="0"/>
            </a:endParaRPr>
          </a:p>
          <a:p>
            <a:pPr marL="285750" indent="-285750" algn="just" defTabSz="457200">
              <a:buClr>
                <a:srgbClr val="024DA1"/>
              </a:buClr>
              <a:buFont typeface="Wingdings" panose="05000000000000000000" pitchFamily="2" charset="2"/>
              <a:buChar char="§"/>
            </a:pPr>
            <a:r>
              <a:rPr lang="en-IE" sz="1600" b="1" kern="1100" spc="-50" noProof="0" dirty="0">
                <a:solidFill>
                  <a:schemeClr val="tx2"/>
                </a:solidFill>
                <a:ea typeface="Open Sans" panose="020B0606030504020204" pitchFamily="34" charset="0"/>
              </a:rPr>
              <a:t>Explore use of AI </a:t>
            </a:r>
            <a:r>
              <a:rPr lang="en-IE" sz="1600" kern="1100" spc="-50" noProof="0" dirty="0">
                <a:solidFill>
                  <a:schemeClr val="tx2"/>
                </a:solidFill>
                <a:ea typeface="Open Sans" panose="020B0606030504020204" pitchFamily="34" charset="0"/>
              </a:rPr>
              <a:t>to support the CATS model</a:t>
            </a:r>
          </a:p>
          <a:p>
            <a:pPr algn="just" defTabSz="457200">
              <a:buClr>
                <a:srgbClr val="024DA1"/>
              </a:buClr>
            </a:pPr>
            <a:endParaRPr lang="en-IE" sz="1200" kern="1100" spc="-50" noProof="0" dirty="0">
              <a:solidFill>
                <a:srgbClr val="024DA1"/>
              </a:solidFill>
              <a:latin typeface="+mn-lt"/>
              <a:ea typeface="Open Sans" panose="020B0606030504020204" pitchFamily="34" charset="0"/>
            </a:endParaRPr>
          </a:p>
          <a:p>
            <a:pPr marL="285750" indent="-285750" algn="just" defTabSz="457200">
              <a:buClr>
                <a:srgbClr val="024DA1"/>
              </a:buClr>
              <a:buFont typeface="Wingdings" panose="05000000000000000000" pitchFamily="2" charset="2"/>
              <a:buChar char="§"/>
            </a:pPr>
            <a:endParaRPr lang="en-IE" sz="1100" kern="1100" spc="-50" noProof="0" dirty="0">
              <a:solidFill>
                <a:srgbClr val="024DA1"/>
              </a:solidFill>
              <a:latin typeface="+mn-lt"/>
              <a:ea typeface="Open Sans" panose="020B0606030504020204" pitchFamily="34" charset="0"/>
            </a:endParaRPr>
          </a:p>
          <a:p>
            <a:pPr>
              <a:buFontTx/>
              <a:buChar char="-"/>
            </a:pPr>
            <a:endParaRPr lang="en-IE" sz="1100" noProof="0" dirty="0"/>
          </a:p>
          <a:p>
            <a:pPr>
              <a:buFontTx/>
              <a:buChar char="-"/>
            </a:pPr>
            <a:endParaRPr lang="en-IE" sz="1100" noProof="0" dirty="0"/>
          </a:p>
          <a:p>
            <a:pPr>
              <a:buFontTx/>
              <a:buChar char="-"/>
            </a:pPr>
            <a:endParaRPr lang="en-IE" sz="1100" noProof="0" dirty="0"/>
          </a:p>
        </p:txBody>
      </p:sp>
      <p:sp>
        <p:nvSpPr>
          <p:cNvPr id="10" name="Google Shape;37;p2">
            <a:extLst>
              <a:ext uri="{FF2B5EF4-FFF2-40B4-BE49-F238E27FC236}">
                <a16:creationId xmlns:a16="http://schemas.microsoft.com/office/drawing/2014/main" id="{0B00BCB5-4C84-5A02-139A-B399A4EDB70D}"/>
              </a:ext>
            </a:extLst>
          </p:cNvPr>
          <p:cNvSpPr txBox="1">
            <a:spLocks noGrp="1"/>
          </p:cNvSpPr>
          <p:nvPr>
            <p:ph type="title"/>
          </p:nvPr>
        </p:nvSpPr>
        <p:spPr>
          <a:xfrm>
            <a:off x="652463" y="792000"/>
            <a:ext cx="8102600" cy="261938"/>
          </a:xfrm>
          <a:prstGeom prst="rect">
            <a:avLst/>
          </a:prstGeom>
          <a:solidFill>
            <a:schemeClr val="tx2"/>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800"/>
              <a:buFont typeface="Arial"/>
              <a:buNone/>
              <a:defRPr sz="16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85725" defTabSz="457200"/>
            <a:r>
              <a:rPr lang="en-IE" dirty="0">
                <a:solidFill>
                  <a:schemeClr val="bg1"/>
                </a:solidFill>
                <a:latin typeface="+mj-lt"/>
                <a:ea typeface="+mj-ea"/>
                <a:cs typeface="+mj-cs"/>
              </a:rPr>
              <a:t>Enhancing Quality and Trust while safeguarding Independence</a:t>
            </a:r>
          </a:p>
        </p:txBody>
      </p:sp>
      <p:pic>
        <p:nvPicPr>
          <p:cNvPr id="5" name="Picture 4">
            <a:extLst>
              <a:ext uri="{FF2B5EF4-FFF2-40B4-BE49-F238E27FC236}">
                <a16:creationId xmlns:a16="http://schemas.microsoft.com/office/drawing/2014/main" id="{00CC4F83-7342-05DD-3D03-AA6EE52D21B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26753" y="1907629"/>
            <a:ext cx="2911172" cy="1615964"/>
          </a:xfrm>
          <a:prstGeom prst="rect">
            <a:avLst/>
          </a:prstGeom>
        </p:spPr>
      </p:pic>
    </p:spTree>
    <p:extLst>
      <p:ext uri="{BB962C8B-B14F-4D97-AF65-F5344CB8AC3E}">
        <p14:creationId xmlns:p14="http://schemas.microsoft.com/office/powerpoint/2010/main" val="1290100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 name="Content Placeholder 7">
            <a:extLst>
              <a:ext uri="{FF2B5EF4-FFF2-40B4-BE49-F238E27FC236}">
                <a16:creationId xmlns:a16="http://schemas.microsoft.com/office/drawing/2014/main" id="{CE13BD48-B002-8A4E-65DA-9F3229591C97}"/>
              </a:ext>
            </a:extLst>
          </p:cNvPr>
          <p:cNvSpPr txBox="1">
            <a:spLocks/>
          </p:cNvSpPr>
          <p:nvPr/>
        </p:nvSpPr>
        <p:spPr>
          <a:xfrm>
            <a:off x="3020401" y="1252800"/>
            <a:ext cx="5734800" cy="3373734"/>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43" indent="-285743" algn="just" defTabSz="457189">
              <a:spcAft>
                <a:spcPts val="900"/>
              </a:spcAft>
              <a:buClr>
                <a:srgbClr val="024DA1"/>
              </a:buClr>
              <a:buFont typeface="Wingdings" panose="05000000000000000000" pitchFamily="2" charset="2"/>
              <a:buChar char="§"/>
            </a:pPr>
            <a:r>
              <a:rPr lang="en-IE" sz="1430" kern="1100" spc="-50" dirty="0">
                <a:solidFill>
                  <a:srgbClr val="024DA1"/>
                </a:solidFill>
                <a:latin typeface="+mj-lt"/>
                <a:ea typeface="Open Sans" panose="020B0606030504020204" pitchFamily="34" charset="0"/>
              </a:rPr>
              <a:t>Revision of the Consistency Circle workflow and Terms of Reference to enhance efficiency</a:t>
            </a:r>
            <a:endParaRPr lang="en-IE" sz="1430" b="1" kern="1100" spc="-50" dirty="0">
              <a:solidFill>
                <a:srgbClr val="024DA1"/>
              </a:solidFill>
              <a:latin typeface="+mj-lt"/>
              <a:ea typeface="Open Sans" panose="020B0606030504020204" pitchFamily="34" charset="0"/>
            </a:endParaRPr>
          </a:p>
          <a:p>
            <a:pPr marL="285743" indent="-285743" algn="just" defTabSz="457189">
              <a:spcAft>
                <a:spcPts val="900"/>
              </a:spcAft>
              <a:buClr>
                <a:srgbClr val="024DA1"/>
              </a:buClr>
              <a:buFont typeface="Wingdings" panose="05000000000000000000" pitchFamily="2" charset="2"/>
              <a:buChar char="§"/>
            </a:pPr>
            <a:r>
              <a:rPr lang="en-IE" sz="1430" kern="1100" spc="-50" dirty="0">
                <a:solidFill>
                  <a:srgbClr val="024DA1"/>
                </a:solidFill>
                <a:latin typeface="+mj-lt"/>
                <a:ea typeface="Open Sans" panose="020B0606030504020204" pitchFamily="34" charset="0"/>
              </a:rPr>
              <a:t>Draft </a:t>
            </a:r>
            <a:r>
              <a:rPr lang="en-IE" sz="1430" b="1" kern="1100" spc="-50" dirty="0">
                <a:solidFill>
                  <a:srgbClr val="024DA1"/>
                </a:solidFill>
                <a:latin typeface="+mj-lt"/>
                <a:ea typeface="Open Sans" panose="020B0606030504020204" pitchFamily="34" charset="0"/>
              </a:rPr>
              <a:t>new</a:t>
            </a:r>
            <a:r>
              <a:rPr lang="en-IE" sz="1430" kern="1100" spc="-50" dirty="0">
                <a:solidFill>
                  <a:srgbClr val="024DA1"/>
                </a:solidFill>
                <a:latin typeface="+mj-lt"/>
                <a:ea typeface="Open Sans" panose="020B0606030504020204" pitchFamily="34" charset="0"/>
              </a:rPr>
              <a:t> and </a:t>
            </a:r>
            <a:r>
              <a:rPr lang="en-IE" sz="1430" b="1" kern="1100" spc="-50" dirty="0">
                <a:solidFill>
                  <a:srgbClr val="024DA1"/>
                </a:solidFill>
                <a:latin typeface="+mj-lt"/>
                <a:ea typeface="Open Sans" panose="020B0606030504020204" pitchFamily="34" charset="0"/>
              </a:rPr>
              <a:t>update</a:t>
            </a:r>
            <a:r>
              <a:rPr lang="en-IE" sz="1430" kern="1100" spc="-50" dirty="0">
                <a:solidFill>
                  <a:srgbClr val="024DA1"/>
                </a:solidFill>
                <a:latin typeface="+mj-lt"/>
                <a:ea typeface="Open Sans" panose="020B0606030504020204" pitchFamily="34" charset="0"/>
              </a:rPr>
              <a:t> existing Boards of Appeal case-law research reports</a:t>
            </a:r>
          </a:p>
          <a:p>
            <a:pPr marL="285743" indent="-285743" algn="just" defTabSz="457189">
              <a:spcAft>
                <a:spcPts val="900"/>
              </a:spcAft>
              <a:buClr>
                <a:srgbClr val="024DA1"/>
              </a:buClr>
              <a:buFont typeface="Wingdings" panose="05000000000000000000" pitchFamily="2" charset="2"/>
              <a:buChar char="§"/>
            </a:pPr>
            <a:r>
              <a:rPr lang="en-IE" sz="1430" b="1" kern="1100" spc="-50" dirty="0">
                <a:solidFill>
                  <a:srgbClr val="024DA1"/>
                </a:solidFill>
                <a:latin typeface="+mj-lt"/>
                <a:ea typeface="Open Sans" panose="020B0606030504020204" pitchFamily="34" charset="0"/>
              </a:rPr>
              <a:t>Promote</a:t>
            </a:r>
            <a:r>
              <a:rPr lang="en-IE" sz="1430" kern="1100" spc="-50" dirty="0">
                <a:solidFill>
                  <a:srgbClr val="024DA1"/>
                </a:solidFill>
                <a:latin typeface="+mj-lt"/>
                <a:ea typeface="Open Sans" panose="020B0606030504020204" pitchFamily="34" charset="0"/>
              </a:rPr>
              <a:t> case-law research reports with the EU IP Network</a:t>
            </a:r>
          </a:p>
          <a:p>
            <a:pPr marL="285743" indent="-285743" algn="just" defTabSz="457189">
              <a:spcAft>
                <a:spcPts val="900"/>
              </a:spcAft>
              <a:buClr>
                <a:srgbClr val="024DA1"/>
              </a:buClr>
              <a:buFont typeface="Wingdings" panose="05000000000000000000" pitchFamily="2" charset="2"/>
              <a:buChar char="§"/>
            </a:pPr>
            <a:r>
              <a:rPr lang="en-IE" sz="1430" kern="1100" spc="-50" dirty="0">
                <a:solidFill>
                  <a:srgbClr val="024DA1"/>
                </a:solidFill>
                <a:latin typeface="+mj-lt"/>
                <a:ea typeface="Open Sans" panose="020B0606030504020204" pitchFamily="34" charset="0"/>
              </a:rPr>
              <a:t>Interaction with </a:t>
            </a:r>
            <a:r>
              <a:rPr lang="en-IE" sz="1430" b="1" kern="1100" spc="-50" dirty="0">
                <a:solidFill>
                  <a:srgbClr val="024DA1"/>
                </a:solidFill>
                <a:latin typeface="+mj-lt"/>
                <a:ea typeface="Open Sans" panose="020B0606030504020204" pitchFamily="34" charset="0"/>
              </a:rPr>
              <a:t>users </a:t>
            </a:r>
            <a:r>
              <a:rPr lang="en-IE" sz="1430" kern="1100" spc="-50" dirty="0">
                <a:solidFill>
                  <a:srgbClr val="024DA1"/>
                </a:solidFill>
                <a:latin typeface="+mj-lt"/>
                <a:ea typeface="Open Sans" panose="020B0606030504020204" pitchFamily="34" charset="0"/>
              </a:rPr>
              <a:t>on possible new topics for the  </a:t>
            </a:r>
            <a:br>
              <a:rPr lang="en-IE" sz="1430" kern="1100" spc="-50" dirty="0">
                <a:solidFill>
                  <a:srgbClr val="024DA1"/>
                </a:solidFill>
                <a:latin typeface="+mj-lt"/>
                <a:ea typeface="Open Sans" panose="020B0606030504020204" pitchFamily="34" charset="0"/>
              </a:rPr>
            </a:br>
            <a:r>
              <a:rPr lang="en-IE" sz="1430" kern="1100" spc="-50" dirty="0">
                <a:solidFill>
                  <a:srgbClr val="024DA1"/>
                </a:solidFill>
                <a:latin typeface="+mj-lt"/>
                <a:ea typeface="Open Sans" panose="020B0606030504020204" pitchFamily="34" charset="0"/>
              </a:rPr>
              <a:t>case-law research reports (related to Key Action </a:t>
            </a:r>
            <a:r>
              <a:rPr lang="en-IE" sz="1430" i="1" u="sng" kern="1100" spc="-50" dirty="0">
                <a:solidFill>
                  <a:srgbClr val="024DA1"/>
                </a:solidFill>
                <a:latin typeface="+mj-lt"/>
                <a:ea typeface="Open Sans" panose="020B0606030504020204" pitchFamily="34" charset="0"/>
              </a:rPr>
              <a:t>Strengthen dialogue with users and their associations</a:t>
            </a:r>
            <a:r>
              <a:rPr lang="en-IE" sz="1430" kern="1100" spc="-50" dirty="0">
                <a:solidFill>
                  <a:srgbClr val="024DA1"/>
                </a:solidFill>
                <a:latin typeface="+mj-lt"/>
                <a:ea typeface="Open Sans" panose="020B0606030504020204" pitchFamily="34" charset="0"/>
              </a:rPr>
              <a:t>)</a:t>
            </a:r>
          </a:p>
        </p:txBody>
      </p:sp>
      <p:grpSp>
        <p:nvGrpSpPr>
          <p:cNvPr id="11" name="Group 10">
            <a:extLst>
              <a:ext uri="{FF2B5EF4-FFF2-40B4-BE49-F238E27FC236}">
                <a16:creationId xmlns:a16="http://schemas.microsoft.com/office/drawing/2014/main" id="{32F911EF-6F73-EA03-D596-26F89F4EB0C2}"/>
              </a:ext>
            </a:extLst>
          </p:cNvPr>
          <p:cNvGrpSpPr/>
          <p:nvPr/>
        </p:nvGrpSpPr>
        <p:grpSpPr>
          <a:xfrm>
            <a:off x="651599" y="1821600"/>
            <a:ext cx="2214001" cy="1090800"/>
            <a:chOff x="2523211" y="1320074"/>
            <a:chExt cx="2024650" cy="1130571"/>
          </a:xfrm>
        </p:grpSpPr>
        <p:sp>
          <p:nvSpPr>
            <p:cNvPr id="12" name="Rectangle 11">
              <a:extLst>
                <a:ext uri="{FF2B5EF4-FFF2-40B4-BE49-F238E27FC236}">
                  <a16:creationId xmlns:a16="http://schemas.microsoft.com/office/drawing/2014/main" id="{AD3FDBFE-84F3-5F7F-98FC-17CA703C80AE}"/>
                </a:ext>
              </a:extLst>
            </p:cNvPr>
            <p:cNvSpPr/>
            <p:nvPr/>
          </p:nvSpPr>
          <p:spPr>
            <a:xfrm>
              <a:off x="2523211" y="1320074"/>
              <a:ext cx="2024649" cy="1130571"/>
            </a:xfrm>
            <a:prstGeom prst="rect">
              <a:avLst/>
            </a:prstGeom>
            <a:noFill/>
            <a:ln w="38100" cap="flat" cmpd="sng" algn="ctr">
              <a:solidFill>
                <a:schemeClr val="accent1"/>
              </a:solidFill>
              <a:prstDash val="solid"/>
              <a:round/>
              <a:headEnd type="none" w="sm" len="sm"/>
              <a:tailEnd type="none" w="sm" len="sm"/>
            </a:ln>
            <a:effectLst/>
          </p:spPr>
          <p:style>
            <a:lnRef idx="2">
              <a:scrgbClr r="0" g="0" b="0"/>
            </a:lnRef>
            <a:fillRef idx="1">
              <a:scrgbClr r="0" g="0" b="0"/>
            </a:fillRef>
            <a:effectRef idx="0">
              <a:scrgbClr r="0" g="0" b="0"/>
            </a:effectRef>
            <a:fontRef idx="minor">
              <a:schemeClr val="lt1"/>
            </a:fontRef>
          </p:style>
          <p:txBody>
            <a:bodyPr vert="horz" lIns="72000" tIns="72000" rIns="72000" bIns="72000" anchor="ctr" anchorCtr="0">
              <a:noAutofit/>
            </a:bodyPr>
            <a:lstStyle/>
            <a:p>
              <a:endParaRPr lang="en-IE" dirty="0"/>
            </a:p>
          </p:txBody>
        </p:sp>
        <p:sp>
          <p:nvSpPr>
            <p:cNvPr id="13" name="TextBox 12">
              <a:extLst>
                <a:ext uri="{FF2B5EF4-FFF2-40B4-BE49-F238E27FC236}">
                  <a16:creationId xmlns:a16="http://schemas.microsoft.com/office/drawing/2014/main" id="{C8B23DF5-53EB-F9DE-252A-919BBC7D8491}"/>
                </a:ext>
              </a:extLst>
            </p:cNvPr>
            <p:cNvSpPr txBox="1"/>
            <p:nvPr/>
          </p:nvSpPr>
          <p:spPr>
            <a:xfrm>
              <a:off x="2523212" y="1320074"/>
              <a:ext cx="2024649" cy="1130571"/>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72000" tIns="72000" rIns="72000" bIns="72000" numCol="1" spcCol="1270" anchor="ctr" anchorCtr="0">
              <a:noAutofit/>
            </a:bodyPr>
            <a:lstStyle/>
            <a:p>
              <a:pPr algn="ctr" defTabSz="533387">
                <a:spcBef>
                  <a:spcPct val="0"/>
                </a:spcBef>
                <a:buClr>
                  <a:srgbClr val="4E77B2">
                    <a:lumMod val="75000"/>
                  </a:srgbClr>
                </a:buClr>
              </a:pPr>
              <a:r>
                <a:rPr lang="en-IE" sz="1600" b="1" kern="1100" spc="-50" dirty="0">
                  <a:solidFill>
                    <a:srgbClr val="024DA1"/>
                  </a:solidFill>
                  <a:latin typeface="+mj-lt"/>
                  <a:ea typeface="Open Sans" panose="020B0606030504020204" pitchFamily="34" charset="0"/>
                  <a:sym typeface="Arial"/>
                </a:rPr>
                <a:t>Key Action: </a:t>
              </a:r>
            </a:p>
            <a:p>
              <a:pPr algn="ctr" defTabSz="533387">
                <a:spcBef>
                  <a:spcPct val="0"/>
                </a:spcBef>
                <a:buClr>
                  <a:srgbClr val="4E77B2">
                    <a:lumMod val="75000"/>
                  </a:srgbClr>
                </a:buClr>
              </a:pPr>
              <a:r>
                <a:rPr lang="en-IE" sz="1600" b="1" kern="1100" spc="-50" dirty="0">
                  <a:solidFill>
                    <a:srgbClr val="024DA1"/>
                  </a:solidFill>
                  <a:latin typeface="+mj-lt"/>
                  <a:ea typeface="Open Sans" panose="020B0606030504020204" pitchFamily="34" charset="0"/>
                  <a:sym typeface="Arial"/>
                </a:rPr>
                <a:t>Maintain and exploit </a:t>
              </a:r>
              <a:r>
                <a:rPr lang="en-IE" sz="1600" kern="1100" spc="-50" dirty="0">
                  <a:solidFill>
                    <a:srgbClr val="024DA1"/>
                  </a:solidFill>
                  <a:latin typeface="+mj-lt"/>
                  <a:ea typeface="Open Sans" panose="020B0606030504020204" pitchFamily="34" charset="0"/>
                  <a:sym typeface="Arial"/>
                </a:rPr>
                <a:t>the impact of </a:t>
              </a:r>
              <a:r>
                <a:rPr lang="en-IE" sz="1600" b="1" kern="1100" spc="-50" dirty="0">
                  <a:solidFill>
                    <a:srgbClr val="024DA1"/>
                  </a:solidFill>
                  <a:latin typeface="+mj-lt"/>
                  <a:ea typeface="Open Sans" panose="020B0606030504020204" pitchFamily="34" charset="0"/>
                  <a:sym typeface="Arial"/>
                </a:rPr>
                <a:t>Consistency Circles</a:t>
              </a:r>
            </a:p>
          </p:txBody>
        </p:sp>
      </p:grpSp>
      <p:sp>
        <p:nvSpPr>
          <p:cNvPr id="8" name="Google Shape;37;p2">
            <a:extLst>
              <a:ext uri="{FF2B5EF4-FFF2-40B4-BE49-F238E27FC236}">
                <a16:creationId xmlns:a16="http://schemas.microsoft.com/office/drawing/2014/main" id="{919F8D81-B3F4-47C8-6C80-8BCEFA5B5017}"/>
              </a:ext>
            </a:extLst>
          </p:cNvPr>
          <p:cNvSpPr txBox="1">
            <a:spLocks noGrp="1"/>
          </p:cNvSpPr>
          <p:nvPr>
            <p:ph type="title"/>
          </p:nvPr>
        </p:nvSpPr>
        <p:spPr>
          <a:xfrm>
            <a:off x="651600" y="792000"/>
            <a:ext cx="8103600" cy="262800"/>
          </a:xfrm>
          <a:prstGeom prst="rect">
            <a:avLst/>
          </a:prstGeom>
          <a:solidFill>
            <a:schemeClr val="dk2"/>
          </a:solidFill>
          <a:ln>
            <a:noFill/>
          </a:ln>
        </p:spPr>
        <p:txBody>
          <a:bodyPr spcFirstLastPara="1" vert="horz" wrap="square" lIns="91425" tIns="45700" rIns="91425" bIns="45700"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800"/>
              <a:buFont typeface="Arial"/>
              <a:buNone/>
              <a:defRPr sz="16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IE" dirty="0">
                <a:solidFill>
                  <a:schemeClr val="bg1"/>
                </a:solidFill>
                <a:latin typeface="+mj-lt"/>
                <a:ea typeface="+mj-ea"/>
                <a:cs typeface="+mj-cs"/>
              </a:rPr>
              <a:t>Enhancing Quality and Trust while safeguarding Independence</a:t>
            </a:r>
          </a:p>
        </p:txBody>
      </p:sp>
    </p:spTree>
    <p:extLst>
      <p:ext uri="{BB962C8B-B14F-4D97-AF65-F5344CB8AC3E}">
        <p14:creationId xmlns:p14="http://schemas.microsoft.com/office/powerpoint/2010/main" val="1440430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E682-CB6F-C758-2479-237B80088B84}"/>
              </a:ext>
            </a:extLst>
          </p:cNvPr>
          <p:cNvSpPr>
            <a:spLocks noGrp="1"/>
          </p:cNvSpPr>
          <p:nvPr>
            <p:ph type="title" idx="10"/>
          </p:nvPr>
        </p:nvSpPr>
        <p:spPr/>
        <p:txBody>
          <a:bodyPr/>
          <a:lstStyle/>
          <a:p>
            <a:r>
              <a:rPr lang="en-IE" dirty="0">
                <a:sym typeface="Arial"/>
              </a:rPr>
              <a:t>Consistency Circles (CC) </a:t>
            </a:r>
          </a:p>
        </p:txBody>
      </p:sp>
      <p:sp>
        <p:nvSpPr>
          <p:cNvPr id="4" name="Text Placeholder 3">
            <a:extLst>
              <a:ext uri="{FF2B5EF4-FFF2-40B4-BE49-F238E27FC236}">
                <a16:creationId xmlns:a16="http://schemas.microsoft.com/office/drawing/2014/main" id="{1838C910-8FF4-DF6C-59E7-4A94BF2C4BD6}"/>
              </a:ext>
            </a:extLst>
          </p:cNvPr>
          <p:cNvSpPr>
            <a:spLocks noGrp="1"/>
          </p:cNvSpPr>
          <p:nvPr>
            <p:ph type="body" sz="quarter" idx="13"/>
          </p:nvPr>
        </p:nvSpPr>
        <p:spPr/>
        <p:txBody>
          <a:bodyPr/>
          <a:lstStyle/>
          <a:p>
            <a:endParaRPr lang="en-US" dirty="0"/>
          </a:p>
          <a:p>
            <a:endParaRPr lang="en-IE" dirty="0"/>
          </a:p>
        </p:txBody>
      </p:sp>
      <p:sp>
        <p:nvSpPr>
          <p:cNvPr id="10" name="Rectangle 9">
            <a:extLst>
              <a:ext uri="{FF2B5EF4-FFF2-40B4-BE49-F238E27FC236}">
                <a16:creationId xmlns:a16="http://schemas.microsoft.com/office/drawing/2014/main" id="{4DBDF9F7-0881-8731-9732-00D751C8E1A2}"/>
              </a:ext>
            </a:extLst>
          </p:cNvPr>
          <p:cNvSpPr/>
          <p:nvPr/>
        </p:nvSpPr>
        <p:spPr>
          <a:xfrm>
            <a:off x="3466642" y="1155252"/>
            <a:ext cx="5301126" cy="1569660"/>
          </a:xfrm>
          <a:prstGeom prst="rect">
            <a:avLst/>
          </a:prstGeom>
          <a:noFill/>
        </p:spPr>
        <p:txBody>
          <a:bodyPr wrap="square">
            <a:spAutoFit/>
          </a:bodyPr>
          <a:lstStyle/>
          <a:p>
            <a:pPr marL="342900" indent="-342900">
              <a:buFont typeface="Wingdings" panose="05000000000000000000" pitchFamily="2" charset="2"/>
              <a:buChar char="§"/>
            </a:pPr>
            <a:r>
              <a:rPr lang="en-US" sz="1600" dirty="0">
                <a:solidFill>
                  <a:srgbClr val="024DA1"/>
                </a:solidFill>
                <a:cs typeface="Arial"/>
              </a:rPr>
              <a:t>CC Absolute Grounds</a:t>
            </a:r>
          </a:p>
          <a:p>
            <a:pPr marL="342900" indent="-342900">
              <a:buFont typeface="Wingdings" panose="05000000000000000000" pitchFamily="2" charset="2"/>
              <a:buChar char="§"/>
            </a:pPr>
            <a:r>
              <a:rPr lang="en-US" sz="1600" dirty="0">
                <a:solidFill>
                  <a:srgbClr val="024DA1"/>
                </a:solidFill>
                <a:cs typeface="Arial"/>
              </a:rPr>
              <a:t>CC Relative Grounds</a:t>
            </a:r>
          </a:p>
          <a:p>
            <a:pPr marL="342900" indent="-342900">
              <a:buFont typeface="Wingdings" panose="05000000000000000000" pitchFamily="2" charset="2"/>
              <a:buChar char="§"/>
            </a:pPr>
            <a:r>
              <a:rPr lang="en-US" sz="1600" dirty="0">
                <a:solidFill>
                  <a:srgbClr val="024DA1"/>
                </a:solidFill>
                <a:cs typeface="Arial"/>
              </a:rPr>
              <a:t>CC Goods and Services</a:t>
            </a:r>
          </a:p>
          <a:p>
            <a:pPr marL="342900" indent="-342900">
              <a:buFont typeface="Wingdings" panose="05000000000000000000" pitchFamily="2" charset="2"/>
              <a:buChar char="§"/>
            </a:pPr>
            <a:r>
              <a:rPr lang="en-US" sz="1600" dirty="0">
                <a:solidFill>
                  <a:srgbClr val="024DA1"/>
                </a:solidFill>
                <a:cs typeface="Arial"/>
              </a:rPr>
              <a:t>CC Designs</a:t>
            </a:r>
          </a:p>
          <a:p>
            <a:pPr marL="342900" indent="-342900">
              <a:buFont typeface="Wingdings" panose="05000000000000000000" pitchFamily="2" charset="2"/>
              <a:buChar char="§"/>
            </a:pPr>
            <a:r>
              <a:rPr lang="en-US" sz="1600" dirty="0">
                <a:solidFill>
                  <a:srgbClr val="024DA1"/>
                </a:solidFill>
                <a:cs typeface="Arial"/>
              </a:rPr>
              <a:t>CC Procedure and Registry</a:t>
            </a:r>
          </a:p>
          <a:p>
            <a:pPr marL="342900" indent="-342900">
              <a:buFont typeface="Wingdings" panose="05000000000000000000" pitchFamily="2" charset="2"/>
              <a:buChar char="§"/>
            </a:pPr>
            <a:r>
              <a:rPr lang="en-US" sz="1600" dirty="0">
                <a:solidFill>
                  <a:srgbClr val="024DA1"/>
                </a:solidFill>
                <a:cs typeface="Arial"/>
              </a:rPr>
              <a:t>CC Geographical Indications</a:t>
            </a:r>
          </a:p>
        </p:txBody>
      </p:sp>
      <p:pic>
        <p:nvPicPr>
          <p:cNvPr id="11" name="Picture 10" descr="http://sharedox.prod.oami.eu/share/proxy/alfresco/api/node/workspace/SpacesStore/6f1148d0-a4c3-4f2f-bfc2-7dfea3a41154/content/thumbnails/imgpreview?c=force&amp;lastModified=imgpreview%3A1508164126227">
            <a:extLst>
              <a:ext uri="{FF2B5EF4-FFF2-40B4-BE49-F238E27FC236}">
                <a16:creationId xmlns:a16="http://schemas.microsoft.com/office/drawing/2014/main" id="{E47E2201-B3BC-6712-F946-CBF8C5017711}"/>
              </a:ext>
            </a:extLst>
          </p:cNvPr>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652210" y="1207177"/>
            <a:ext cx="2658135" cy="1517735"/>
          </a:xfrm>
          <a:prstGeom prst="roundRect">
            <a:avLst>
              <a:gd name="adj" fmla="val 8594"/>
            </a:avLst>
          </a:prstGeom>
          <a:solidFill>
            <a:srgbClr val="FFFFFF">
              <a:shade val="85000"/>
            </a:srgbClr>
          </a:solidFill>
          <a:ln>
            <a:noFill/>
          </a:ln>
          <a:effectLst/>
        </p:spPr>
      </p:pic>
      <p:sp>
        <p:nvSpPr>
          <p:cNvPr id="13" name="TextBox 12">
            <a:extLst>
              <a:ext uri="{FF2B5EF4-FFF2-40B4-BE49-F238E27FC236}">
                <a16:creationId xmlns:a16="http://schemas.microsoft.com/office/drawing/2014/main" id="{FB58617B-2534-956D-6EBA-572182CF60F8}"/>
              </a:ext>
            </a:extLst>
          </p:cNvPr>
          <p:cNvSpPr txBox="1"/>
          <p:nvPr/>
        </p:nvSpPr>
        <p:spPr>
          <a:xfrm>
            <a:off x="664340" y="3121196"/>
            <a:ext cx="8103428" cy="1323439"/>
          </a:xfrm>
          <a:prstGeom prst="rect">
            <a:avLst/>
          </a:prstGeom>
          <a:noFill/>
        </p:spPr>
        <p:txBody>
          <a:bodyPr wrap="square">
            <a:spAutoFit/>
          </a:bodyPr>
          <a:lstStyle/>
          <a:p>
            <a:r>
              <a:rPr lang="en-US" sz="1600" b="1" dirty="0">
                <a:solidFill>
                  <a:srgbClr val="024DA1"/>
                </a:solidFill>
              </a:rPr>
              <a:t>→ </a:t>
            </a:r>
            <a:r>
              <a:rPr lang="en-US" sz="1600" dirty="0">
                <a:solidFill>
                  <a:srgbClr val="024DA1"/>
                </a:solidFill>
              </a:rPr>
              <a:t>identify </a:t>
            </a:r>
            <a:r>
              <a:rPr lang="en-US" sz="1600" b="1" dirty="0">
                <a:solidFill>
                  <a:srgbClr val="024DA1"/>
                </a:solidFill>
              </a:rPr>
              <a:t>case-law trends</a:t>
            </a:r>
            <a:r>
              <a:rPr lang="en-US" sz="1600" dirty="0">
                <a:solidFill>
                  <a:srgbClr val="024DA1"/>
                </a:solidFill>
              </a:rPr>
              <a:t> and detect possible </a:t>
            </a:r>
            <a:r>
              <a:rPr lang="en-US" sz="1600" b="1" dirty="0">
                <a:solidFill>
                  <a:srgbClr val="024DA1"/>
                </a:solidFill>
              </a:rPr>
              <a:t>divergences</a:t>
            </a:r>
          </a:p>
          <a:p>
            <a:r>
              <a:rPr lang="en-US" sz="1600" dirty="0">
                <a:solidFill>
                  <a:srgbClr val="024DA1"/>
                </a:solidFill>
              </a:rPr>
              <a:t>→ ensure a transparent (non-binding) legal debate and a collaborative review of case-law</a:t>
            </a:r>
          </a:p>
          <a:p>
            <a:r>
              <a:rPr lang="en-US" sz="1600" dirty="0">
                <a:solidFill>
                  <a:srgbClr val="024DA1"/>
                </a:solidFill>
              </a:rPr>
              <a:t>→ support consistency, quality, predictability of BoA decisions and proceedings practice</a:t>
            </a:r>
          </a:p>
          <a:p>
            <a:r>
              <a:rPr lang="en-US" sz="1600" dirty="0">
                <a:solidFill>
                  <a:srgbClr val="024DA1"/>
                </a:solidFill>
              </a:rPr>
              <a:t>→ support to Grand Board</a:t>
            </a:r>
          </a:p>
        </p:txBody>
      </p:sp>
    </p:spTree>
    <p:extLst>
      <p:ext uri="{BB962C8B-B14F-4D97-AF65-F5344CB8AC3E}">
        <p14:creationId xmlns:p14="http://schemas.microsoft.com/office/powerpoint/2010/main" val="4192806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0430C-DEEF-6C37-6061-EAC3BD9DD4C0}"/>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6F548B8-CD7E-9CAC-36DF-044D5328F5E6}"/>
              </a:ext>
            </a:extLst>
          </p:cNvPr>
          <p:cNvSpPr txBox="1"/>
          <p:nvPr/>
        </p:nvSpPr>
        <p:spPr>
          <a:xfrm>
            <a:off x="630536" y="4804946"/>
            <a:ext cx="8103427" cy="338554"/>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IE" sz="800" b="0" i="0" u="none" strike="noStrike" kern="1200" cap="none" spc="0" normalizeH="0" baseline="0" noProof="0" dirty="0">
                <a:ln>
                  <a:noFill/>
                </a:ln>
                <a:solidFill>
                  <a:srgbClr val="706F73">
                    <a:lumMod val="75000"/>
                  </a:srgbClr>
                </a:solidFill>
                <a:effectLst/>
                <a:uLnTx/>
                <a:uFillTx/>
                <a:latin typeface="Arial" panose="020B0604020202020204"/>
                <a:ea typeface="+mn-ea"/>
                <a:cs typeface="+mn-cs"/>
              </a:rPr>
              <a:t>These reports are the result of discussions within the Consistency Circles and the General Consistency Meeting of the Boards of Appeal and reflect the views at the given date. They are working documents and should not be considered to have any binding effect on the Boards of Appeal.</a:t>
            </a:r>
          </a:p>
        </p:txBody>
      </p:sp>
      <p:sp>
        <p:nvSpPr>
          <p:cNvPr id="15" name="Title 1">
            <a:extLst>
              <a:ext uri="{FF2B5EF4-FFF2-40B4-BE49-F238E27FC236}">
                <a16:creationId xmlns:a16="http://schemas.microsoft.com/office/drawing/2014/main" id="{65C21C58-62F3-4590-DBDC-1FF2E3AE20A5}"/>
              </a:ext>
            </a:extLst>
          </p:cNvPr>
          <p:cNvSpPr txBox="1">
            <a:spLocks/>
          </p:cNvSpPr>
          <p:nvPr/>
        </p:nvSpPr>
        <p:spPr>
          <a:xfrm>
            <a:off x="652210" y="793273"/>
            <a:ext cx="8103428" cy="261786"/>
          </a:xfrm>
          <a:prstGeom prst="rect">
            <a:avLst/>
          </a:prstGeom>
          <a:solidFill>
            <a:schemeClr val="tx2"/>
          </a:solidFill>
          <a:ln>
            <a:noFill/>
          </a:ln>
        </p:spPr>
        <p:txBody>
          <a:bodyPr vert="horz" lIns="91440" tIns="45720" rIns="91440" bIns="45720" rtlCol="0" anchor="ctr">
            <a:noAutofit/>
          </a:bodyPr>
          <a:lstStyle>
            <a:lvl1pPr>
              <a:spcBef>
                <a:spcPct val="0"/>
              </a:spcBef>
              <a:buNone/>
              <a:defRPr sz="1600" b="1" spc="-70" baseline="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IE" sz="1600" b="1" i="0" u="none" strike="noStrike" kern="1200" cap="none" spc="-70" normalizeH="0" baseline="0" noProof="0" dirty="0">
                <a:ln>
                  <a:noFill/>
                </a:ln>
                <a:solidFill>
                  <a:srgbClr val="FFFFFF"/>
                </a:solidFill>
                <a:effectLst/>
                <a:uLnTx/>
                <a:uFillTx/>
                <a:latin typeface="Arial (Headings)"/>
              </a:rPr>
              <a:t>Case-law Research </a:t>
            </a:r>
            <a:r>
              <a:rPr lang="en-IE" noProof="0" dirty="0">
                <a:solidFill>
                  <a:srgbClr val="FFFFFF"/>
                </a:solidFill>
                <a:latin typeface="Arial (Headings)"/>
              </a:rPr>
              <a:t>R</a:t>
            </a:r>
            <a:r>
              <a:rPr kumimoji="0" lang="en-IE" sz="1600" b="1" i="0" u="none" strike="noStrike" kern="1200" cap="none" spc="-70" normalizeH="0" baseline="0" noProof="0" dirty="0">
                <a:ln>
                  <a:noFill/>
                </a:ln>
                <a:solidFill>
                  <a:srgbClr val="FFFFFF"/>
                </a:solidFill>
                <a:effectLst/>
                <a:uLnTx/>
                <a:uFillTx/>
                <a:latin typeface="Arial (Headings)"/>
              </a:rPr>
              <a:t>eports / Consistency Circles</a:t>
            </a:r>
          </a:p>
        </p:txBody>
      </p:sp>
      <p:pic>
        <p:nvPicPr>
          <p:cNvPr id="8" name="Picture 7">
            <a:extLst>
              <a:ext uri="{FF2B5EF4-FFF2-40B4-BE49-F238E27FC236}">
                <a16:creationId xmlns:a16="http://schemas.microsoft.com/office/drawing/2014/main" id="{E0057AC3-6E33-901E-53B4-A8C2E413D5A0}"/>
              </a:ext>
            </a:extLst>
          </p:cNvPr>
          <p:cNvPicPr>
            <a:picLocks noChangeAspect="1"/>
          </p:cNvPicPr>
          <p:nvPr/>
        </p:nvPicPr>
        <p:blipFill>
          <a:blip r:embed="rId3"/>
          <a:stretch>
            <a:fillRect/>
          </a:stretch>
        </p:blipFill>
        <p:spPr>
          <a:xfrm>
            <a:off x="666161" y="1148432"/>
            <a:ext cx="3029373" cy="1695687"/>
          </a:xfrm>
          <a:prstGeom prst="rect">
            <a:avLst/>
          </a:prstGeom>
        </p:spPr>
      </p:pic>
      <p:sp>
        <p:nvSpPr>
          <p:cNvPr id="9" name="TextBox 8">
            <a:extLst>
              <a:ext uri="{FF2B5EF4-FFF2-40B4-BE49-F238E27FC236}">
                <a16:creationId xmlns:a16="http://schemas.microsoft.com/office/drawing/2014/main" id="{CB4C3AA8-E5D4-1E29-C040-6D7ED5647190}"/>
              </a:ext>
            </a:extLst>
          </p:cNvPr>
          <p:cNvSpPr txBox="1"/>
          <p:nvPr/>
        </p:nvSpPr>
        <p:spPr>
          <a:xfrm>
            <a:off x="3839355" y="1171550"/>
            <a:ext cx="4907538" cy="1877437"/>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a:ln>
                  <a:noFill/>
                </a:ln>
                <a:solidFill>
                  <a:srgbClr val="6E8E3B"/>
                </a:solidFill>
                <a:effectLst/>
                <a:uLnTx/>
                <a:uFillTx/>
              </a:rPr>
              <a:t>Latest reports published (35 in total)</a:t>
            </a:r>
          </a:p>
          <a:p>
            <a:pPr marL="0" marR="0" lvl="0" indent="0" defTabSz="914400" eaLnBrk="1" fontAlgn="auto" latinLnBrk="0" hangingPunct="1">
              <a:lnSpc>
                <a:spcPct val="100000"/>
              </a:lnSpc>
              <a:spcBef>
                <a:spcPts val="0"/>
              </a:spcBef>
              <a:spcAft>
                <a:spcPts val="0"/>
              </a:spcAft>
              <a:buClrTx/>
              <a:buSzTx/>
              <a:buFontTx/>
              <a:buNone/>
              <a:tabLst/>
              <a:defRPr/>
            </a:pPr>
            <a:endParaRPr kumimoji="0" lang="en-IE" sz="800" b="1" i="0" u="none" strike="noStrike" kern="0" cap="none" spc="0" normalizeH="0" baseline="0" noProof="0" dirty="0">
              <a:ln>
                <a:noFill/>
              </a:ln>
              <a:solidFill>
                <a:srgbClr val="6E8E3B"/>
              </a:solidFill>
              <a:effectLst/>
              <a:uLnTx/>
              <a:uFillTx/>
            </a:endParaRPr>
          </a:p>
          <a:p>
            <a:pPr marL="285750" lvl="0" indent="-285750" defTabSz="914400">
              <a:buFont typeface="Arial" panose="020B0604020202020204" pitchFamily="34" charset="0"/>
              <a:buChar char="•"/>
              <a:defRPr/>
            </a:pPr>
            <a:r>
              <a:rPr lang="en-US" sz="1500" kern="0" dirty="0">
                <a:solidFill>
                  <a:srgbClr val="024DA1"/>
                </a:solidFill>
              </a:rPr>
              <a:t>Signs describing the subject matter of goods and services</a:t>
            </a:r>
          </a:p>
          <a:p>
            <a:pPr marL="285750" lvl="0" indent="-285750" defTabSz="914400">
              <a:buFont typeface="Arial" panose="020B0604020202020204" pitchFamily="34" charset="0"/>
              <a:buChar char="•"/>
              <a:defRPr/>
            </a:pPr>
            <a:r>
              <a:rPr lang="en-US" sz="1500" kern="0" dirty="0">
                <a:solidFill>
                  <a:srgbClr val="024DA1"/>
                </a:solidFill>
              </a:rPr>
              <a:t>Defining the scope of the indications of goods and services in trade mark specifications</a:t>
            </a:r>
          </a:p>
          <a:p>
            <a:pPr marL="285750" lvl="0" indent="-285750" defTabSz="914400">
              <a:buFont typeface="Arial" panose="020B0604020202020204" pitchFamily="34" charset="0"/>
              <a:buChar char="•"/>
              <a:defRPr/>
            </a:pPr>
            <a:r>
              <a:rPr lang="en-US" sz="1500" kern="0" dirty="0">
                <a:solidFill>
                  <a:srgbClr val="024DA1"/>
                </a:solidFill>
              </a:rPr>
              <a:t>Invalidity of a design dictated by its technical function pursuant to Article 9(1) EUDR (update)</a:t>
            </a:r>
            <a:endParaRPr kumimoji="0" lang="en-IE" sz="1500" b="0" i="0" u="none" strike="noStrike" kern="0" cap="none" spc="0" normalizeH="0" baseline="0" noProof="0" dirty="0">
              <a:ln>
                <a:noFill/>
              </a:ln>
              <a:solidFill>
                <a:srgbClr val="024DA1"/>
              </a:solidFill>
              <a:effectLst/>
              <a:uLnTx/>
              <a:uFillTx/>
            </a:endParaRPr>
          </a:p>
        </p:txBody>
      </p:sp>
      <p:sp>
        <p:nvSpPr>
          <p:cNvPr id="11" name="TextBox 10">
            <a:extLst>
              <a:ext uri="{FF2B5EF4-FFF2-40B4-BE49-F238E27FC236}">
                <a16:creationId xmlns:a16="http://schemas.microsoft.com/office/drawing/2014/main" id="{A5DE0E4C-BE5F-CBA1-1E2B-16F8678FB09F}"/>
              </a:ext>
            </a:extLst>
          </p:cNvPr>
          <p:cNvSpPr txBox="1"/>
          <p:nvPr/>
        </p:nvSpPr>
        <p:spPr>
          <a:xfrm>
            <a:off x="3832011" y="3117482"/>
            <a:ext cx="4907538" cy="954107"/>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E" sz="1800" b="1" i="0" u="none" strike="noStrike" kern="0" cap="none" spc="0" normalizeH="0" baseline="0" noProof="0" dirty="0">
                <a:ln>
                  <a:noFill/>
                </a:ln>
                <a:solidFill>
                  <a:srgbClr val="6E8E3B"/>
                </a:solidFill>
                <a:effectLst/>
                <a:uLnTx/>
                <a:uFillTx/>
              </a:rPr>
              <a:t>New topics in the pipeline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IE" sz="800" b="1" i="0" u="none" strike="noStrike" kern="0" cap="none" spc="0" normalizeH="0" baseline="0" noProof="0" dirty="0">
              <a:ln>
                <a:noFill/>
              </a:ln>
              <a:solidFill>
                <a:srgbClr val="6E8E3B"/>
              </a:solidFill>
              <a:effectLst/>
              <a:uLnTx/>
              <a:uFillTx/>
            </a:endParaRPr>
          </a:p>
          <a:p>
            <a:pPr marL="285750" lvl="0" indent="-285750" defTabSz="914400">
              <a:buFont typeface="Arial" panose="020B0604020202020204" pitchFamily="34" charset="0"/>
              <a:buChar char="•"/>
              <a:defRPr/>
            </a:pPr>
            <a:r>
              <a:rPr lang="en-US" sz="1500" kern="0" dirty="0">
                <a:solidFill>
                  <a:srgbClr val="024DA1"/>
                </a:solidFill>
              </a:rPr>
              <a:t>Family of marks</a:t>
            </a:r>
          </a:p>
          <a:p>
            <a:pPr marL="285750" lvl="0" indent="-285750" defTabSz="914400">
              <a:buFont typeface="Arial" panose="020B0604020202020204" pitchFamily="34" charset="0"/>
              <a:buChar char="•"/>
              <a:defRPr/>
            </a:pPr>
            <a:r>
              <a:rPr lang="en-US" sz="1500" kern="0" dirty="0">
                <a:solidFill>
                  <a:srgbClr val="024DA1"/>
                </a:solidFill>
              </a:rPr>
              <a:t>Evocation of geographical indications</a:t>
            </a:r>
            <a:endParaRPr kumimoji="0" lang="en-IE" sz="1500" b="0" i="0" u="none" strike="noStrike" kern="0" cap="none" spc="0" normalizeH="0" baseline="0" noProof="0" dirty="0">
              <a:ln>
                <a:noFill/>
              </a:ln>
              <a:solidFill>
                <a:srgbClr val="024DA1"/>
              </a:solidFill>
              <a:effectLst/>
              <a:uLnTx/>
              <a:uFillTx/>
            </a:endParaRPr>
          </a:p>
        </p:txBody>
      </p:sp>
      <p:pic>
        <p:nvPicPr>
          <p:cNvPr id="13" name="Picture 4">
            <a:extLst>
              <a:ext uri="{FF2B5EF4-FFF2-40B4-BE49-F238E27FC236}">
                <a16:creationId xmlns:a16="http://schemas.microsoft.com/office/drawing/2014/main" id="{04364327-0BDA-DDEA-6B1E-6B800361E0C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6161" y="3011756"/>
            <a:ext cx="1384243" cy="1283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922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3" name="TextBox 2">
            <a:extLst>
              <a:ext uri="{FF2B5EF4-FFF2-40B4-BE49-F238E27FC236}">
                <a16:creationId xmlns:a16="http://schemas.microsoft.com/office/drawing/2014/main" id="{218B08AC-C00D-FE99-51F3-24182008644B}"/>
              </a:ext>
            </a:extLst>
          </p:cNvPr>
          <p:cNvSpPr txBox="1"/>
          <p:nvPr/>
        </p:nvSpPr>
        <p:spPr>
          <a:xfrm>
            <a:off x="3020400" y="1123200"/>
            <a:ext cx="5666400" cy="3427861"/>
          </a:xfrm>
          <a:prstGeom prst="rect">
            <a:avLst/>
          </a:prstGeom>
          <a:noFill/>
        </p:spPr>
        <p:txBody>
          <a:bodyPr wrap="square" lIns="90000" anchor="t">
            <a:spAutoFit/>
          </a:bodyPr>
          <a:lstStyle/>
          <a:p>
            <a:pPr marL="285743" indent="-285743" algn="just" defTabSz="457189">
              <a:spcAft>
                <a:spcPts val="1200"/>
              </a:spcAft>
              <a:buClr>
                <a:srgbClr val="024DA1"/>
              </a:buClr>
              <a:buFont typeface="Wingdings" panose="05000000000000000000" pitchFamily="2" charset="2"/>
              <a:buChar char="§"/>
            </a:pPr>
            <a:r>
              <a:rPr lang="en-IE" sz="1425" kern="1100" spc="-50" dirty="0">
                <a:solidFill>
                  <a:srgbClr val="024DA1"/>
                </a:solidFill>
                <a:ea typeface="Open Sans" panose="020B0606030504020204" pitchFamily="34" charset="0"/>
              </a:rPr>
              <a:t>Establish a </a:t>
            </a:r>
            <a:r>
              <a:rPr lang="en-IE" sz="1425" b="1" kern="1100" spc="-50" dirty="0">
                <a:solidFill>
                  <a:srgbClr val="024DA1"/>
                </a:solidFill>
                <a:ea typeface="Open Sans" panose="020B0606030504020204" pitchFamily="34" charset="0"/>
              </a:rPr>
              <a:t>Mediation Community </a:t>
            </a:r>
            <a:r>
              <a:rPr lang="en-IE" sz="1425" kern="1100" spc="-50" dirty="0">
                <a:solidFill>
                  <a:srgbClr val="024DA1"/>
                </a:solidFill>
                <a:ea typeface="Open Sans" panose="020B0606030504020204" pitchFamily="34" charset="0"/>
              </a:rPr>
              <a:t>with national and regional IPOs </a:t>
            </a:r>
            <a:br>
              <a:rPr lang="en-IE" sz="1425" kern="1100" spc="-50" dirty="0">
                <a:solidFill>
                  <a:srgbClr val="024DA1"/>
                </a:solidFill>
                <a:ea typeface="Open Sans" panose="020B0606030504020204" pitchFamily="34" charset="0"/>
              </a:rPr>
            </a:br>
            <a:r>
              <a:rPr lang="en-IE" sz="1425" kern="1100" spc="-50" dirty="0">
                <a:solidFill>
                  <a:srgbClr val="024DA1"/>
                </a:solidFill>
                <a:ea typeface="Open Sans" panose="020B0606030504020204" pitchFamily="34" charset="0"/>
              </a:rPr>
              <a:t>and IP courts</a:t>
            </a:r>
            <a:endParaRPr lang="en-IE" sz="1425" kern="1100" spc="-50" dirty="0">
              <a:solidFill>
                <a:srgbClr val="00B050"/>
              </a:solidFill>
              <a:ea typeface="Open Sans" panose="020B0606030504020204" pitchFamily="34" charset="0"/>
            </a:endParaRPr>
          </a:p>
          <a:p>
            <a:pPr marL="285743" indent="-285743" algn="just" defTabSz="457189">
              <a:spcAft>
                <a:spcPts val="1200"/>
              </a:spcAft>
              <a:buClr>
                <a:srgbClr val="024DA1"/>
              </a:buClr>
              <a:buFont typeface="Wingdings" panose="05000000000000000000" pitchFamily="2" charset="2"/>
              <a:buChar char="§"/>
            </a:pPr>
            <a:r>
              <a:rPr lang="en-IE" sz="1425" kern="1100" spc="-50" dirty="0">
                <a:solidFill>
                  <a:srgbClr val="024DA1"/>
                </a:solidFill>
                <a:ea typeface="Open Sans" panose="020B0606030504020204" pitchFamily="34" charset="0"/>
              </a:rPr>
              <a:t>Make mediation </a:t>
            </a:r>
            <a:r>
              <a:rPr lang="en-IE" sz="1425" b="1" kern="1100" spc="-50" dirty="0">
                <a:solidFill>
                  <a:srgbClr val="024DA1"/>
                </a:solidFill>
                <a:ea typeface="Open Sans" panose="020B0606030504020204" pitchFamily="34" charset="0"/>
              </a:rPr>
              <a:t>available in the entire EU IP Community</a:t>
            </a:r>
            <a:endParaRPr lang="en-IE" sz="1425" kern="1100" spc="-50" dirty="0">
              <a:solidFill>
                <a:srgbClr val="024DA1"/>
              </a:solidFill>
              <a:ea typeface="Open Sans" panose="020B0606030504020204" pitchFamily="34" charset="0"/>
            </a:endParaRPr>
          </a:p>
          <a:p>
            <a:pPr marL="285743" indent="-285743" algn="just" defTabSz="457189">
              <a:spcAft>
                <a:spcPts val="1200"/>
              </a:spcAft>
              <a:buClr>
                <a:srgbClr val="024DA1"/>
              </a:buClr>
              <a:buFont typeface="Wingdings" panose="05000000000000000000" pitchFamily="2" charset="2"/>
              <a:buChar char="§"/>
            </a:pPr>
            <a:r>
              <a:rPr lang="en-IE" sz="1425" kern="1100" spc="-50" dirty="0">
                <a:solidFill>
                  <a:srgbClr val="024DA1"/>
                </a:solidFill>
                <a:ea typeface="Open Sans" panose="020B0606030504020204" pitchFamily="34" charset="0"/>
              </a:rPr>
              <a:t>Provide </a:t>
            </a:r>
            <a:r>
              <a:rPr lang="en-IE" sz="1425" b="1" kern="1100" spc="-50" dirty="0">
                <a:solidFill>
                  <a:srgbClr val="024DA1"/>
                </a:solidFill>
                <a:ea typeface="Open Sans" panose="020B0606030504020204" pitchFamily="34" charset="0"/>
              </a:rPr>
              <a:t>global and sustainable solutions </a:t>
            </a:r>
            <a:r>
              <a:rPr lang="en-IE" sz="1425" kern="1100" spc="-50" dirty="0">
                <a:solidFill>
                  <a:srgbClr val="024DA1"/>
                </a:solidFill>
                <a:ea typeface="Open Sans" panose="020B0606030504020204" pitchFamily="34" charset="0"/>
              </a:rPr>
              <a:t>to IP disputes contributing to innovation and growth</a:t>
            </a:r>
          </a:p>
          <a:p>
            <a:pPr marL="285743" indent="-285743" algn="just" defTabSz="457189">
              <a:spcAft>
                <a:spcPts val="1200"/>
              </a:spcAft>
              <a:buClr>
                <a:srgbClr val="024DA1"/>
              </a:buClr>
              <a:buFont typeface="Wingdings" panose="05000000000000000000" pitchFamily="2" charset="2"/>
              <a:buChar char="§"/>
            </a:pPr>
            <a:r>
              <a:rPr lang="en-IE" sz="1425" kern="1100" spc="-50" dirty="0">
                <a:solidFill>
                  <a:srgbClr val="024DA1"/>
                </a:solidFill>
                <a:ea typeface="Open Sans" panose="020B0606030504020204" pitchFamily="34" charset="0"/>
              </a:rPr>
              <a:t>Develop a </a:t>
            </a:r>
            <a:r>
              <a:rPr lang="en-IE" sz="1425" b="1" kern="1100" spc="-50" dirty="0">
                <a:solidFill>
                  <a:srgbClr val="024DA1"/>
                </a:solidFill>
                <a:ea typeface="Open Sans" panose="020B0606030504020204" pitchFamily="34" charset="0"/>
              </a:rPr>
              <a:t>system to identify related cases </a:t>
            </a:r>
            <a:r>
              <a:rPr lang="en-IE" sz="1425" kern="1100" spc="-50" dirty="0">
                <a:solidFill>
                  <a:srgbClr val="024DA1"/>
                </a:solidFill>
                <a:ea typeface="Open Sans" panose="020B0606030504020204" pitchFamily="34" charset="0"/>
              </a:rPr>
              <a:t>at EU and national level </a:t>
            </a:r>
          </a:p>
          <a:p>
            <a:pPr marL="285743" indent="-285743" algn="just" defTabSz="457189">
              <a:spcAft>
                <a:spcPts val="1200"/>
              </a:spcAft>
              <a:buClr>
                <a:srgbClr val="024DA1"/>
              </a:buClr>
              <a:buFont typeface="Wingdings" panose="05000000000000000000" pitchFamily="2" charset="2"/>
              <a:buChar char="§"/>
            </a:pPr>
            <a:r>
              <a:rPr lang="en-IE" sz="1425" kern="1100" spc="-50" dirty="0">
                <a:solidFill>
                  <a:srgbClr val="024DA1"/>
                </a:solidFill>
                <a:ea typeface="Open Sans" panose="020B0606030504020204" pitchFamily="34" charset="0"/>
              </a:rPr>
              <a:t>Pilot initiatives with national and regional IPOs to enhance </a:t>
            </a:r>
            <a:r>
              <a:rPr lang="en-IE" sz="1425" b="1" kern="1100" spc="-50" dirty="0">
                <a:solidFill>
                  <a:srgbClr val="024DA1"/>
                </a:solidFill>
                <a:ea typeface="Open Sans" panose="020B0606030504020204" pitchFamily="34" charset="0"/>
              </a:rPr>
              <a:t>further cooperation activities </a:t>
            </a:r>
            <a:r>
              <a:rPr lang="en-IE" sz="1425" kern="1100" spc="-50" dirty="0">
                <a:solidFill>
                  <a:srgbClr val="024DA1"/>
                </a:solidFill>
                <a:ea typeface="Open Sans" panose="020B0606030504020204" pitchFamily="34" charset="0"/>
              </a:rPr>
              <a:t>in mediation </a:t>
            </a:r>
          </a:p>
          <a:p>
            <a:pPr marL="285743" indent="-285743" algn="just" defTabSz="457189">
              <a:spcAft>
                <a:spcPts val="1200"/>
              </a:spcAft>
              <a:buClr>
                <a:srgbClr val="024DA1"/>
              </a:buClr>
              <a:buFont typeface="Wingdings" panose="05000000000000000000" pitchFamily="2" charset="2"/>
              <a:buChar char="§"/>
            </a:pPr>
            <a:r>
              <a:rPr lang="en-IE" sz="1425" kern="1100" spc="-50" dirty="0">
                <a:solidFill>
                  <a:srgbClr val="024DA1"/>
                </a:solidFill>
                <a:ea typeface="Open Sans" panose="020B0606030504020204" pitchFamily="34" charset="0"/>
              </a:rPr>
              <a:t>Pilot initiatives with </a:t>
            </a:r>
            <a:r>
              <a:rPr lang="en-IE" sz="1425" b="1" kern="1100" spc="-50" dirty="0">
                <a:solidFill>
                  <a:srgbClr val="024DA1"/>
                </a:solidFill>
                <a:ea typeface="Open Sans" panose="020B0606030504020204" pitchFamily="34" charset="0"/>
              </a:rPr>
              <a:t>EUTM/EUD Courts </a:t>
            </a:r>
            <a:r>
              <a:rPr lang="en-IE" sz="1425" kern="1100" spc="-50" dirty="0">
                <a:solidFill>
                  <a:srgbClr val="024DA1"/>
                </a:solidFill>
                <a:ea typeface="Open Sans" panose="020B0606030504020204" pitchFamily="34" charset="0"/>
              </a:rPr>
              <a:t>to develop a </a:t>
            </a:r>
            <a:r>
              <a:rPr lang="en-IE" sz="1425" b="1" kern="1100" spc="-50" dirty="0">
                <a:solidFill>
                  <a:srgbClr val="024DA1"/>
                </a:solidFill>
                <a:ea typeface="Open Sans" panose="020B0606030504020204" pitchFamily="34" charset="0"/>
              </a:rPr>
              <a:t>practical workflow for referring </a:t>
            </a:r>
            <a:r>
              <a:rPr lang="en-IE" sz="1425" kern="1100" spc="-50" dirty="0">
                <a:solidFill>
                  <a:srgbClr val="024DA1"/>
                </a:solidFill>
                <a:ea typeface="Open Sans" panose="020B0606030504020204" pitchFamily="34" charset="0"/>
              </a:rPr>
              <a:t>disputes to the EUIPO Mediation Centre</a:t>
            </a:r>
          </a:p>
          <a:p>
            <a:pPr marL="285743" indent="-285743" algn="just" defTabSz="457189">
              <a:spcAft>
                <a:spcPts val="1200"/>
              </a:spcAft>
              <a:buClr>
                <a:srgbClr val="024DA1"/>
              </a:buClr>
              <a:buFont typeface="Wingdings" panose="05000000000000000000" pitchFamily="2" charset="2"/>
              <a:buChar char="§"/>
            </a:pPr>
            <a:r>
              <a:rPr lang="en-IE" sz="1425" kern="1100" spc="-50" dirty="0">
                <a:solidFill>
                  <a:srgbClr val="024DA1"/>
                </a:solidFill>
                <a:ea typeface="Open Sans" panose="020B0606030504020204" pitchFamily="34" charset="0"/>
              </a:rPr>
              <a:t>Next </a:t>
            </a:r>
            <a:r>
              <a:rPr lang="en-IE" sz="1425" b="1" kern="1100" spc="-50" dirty="0">
                <a:solidFill>
                  <a:srgbClr val="024DA1"/>
                </a:solidFill>
                <a:ea typeface="Open Sans" panose="020B0606030504020204" pitchFamily="34" charset="0"/>
              </a:rPr>
              <a:t>IP Mediation Conference </a:t>
            </a:r>
            <a:r>
              <a:rPr lang="en-IE" sz="1425" kern="1100" spc="-50" dirty="0">
                <a:solidFill>
                  <a:srgbClr val="024DA1"/>
                </a:solidFill>
                <a:ea typeface="Open Sans" panose="020B0606030504020204" pitchFamily="34" charset="0"/>
              </a:rPr>
              <a:t>in 2027 and 2029</a:t>
            </a:r>
          </a:p>
        </p:txBody>
      </p:sp>
      <p:grpSp>
        <p:nvGrpSpPr>
          <p:cNvPr id="8" name="Group 7">
            <a:extLst>
              <a:ext uri="{FF2B5EF4-FFF2-40B4-BE49-F238E27FC236}">
                <a16:creationId xmlns:a16="http://schemas.microsoft.com/office/drawing/2014/main" id="{A6F39B1A-135E-2C28-1282-DCD4648A24F2}"/>
              </a:ext>
            </a:extLst>
          </p:cNvPr>
          <p:cNvGrpSpPr/>
          <p:nvPr/>
        </p:nvGrpSpPr>
        <p:grpSpPr>
          <a:xfrm>
            <a:off x="651600" y="1821600"/>
            <a:ext cx="2214000" cy="1090801"/>
            <a:chOff x="2537560" y="-231094"/>
            <a:chExt cx="2487220" cy="917099"/>
          </a:xfrm>
        </p:grpSpPr>
        <p:sp>
          <p:nvSpPr>
            <p:cNvPr id="9" name="Rectangle 8">
              <a:extLst>
                <a:ext uri="{FF2B5EF4-FFF2-40B4-BE49-F238E27FC236}">
                  <a16:creationId xmlns:a16="http://schemas.microsoft.com/office/drawing/2014/main" id="{5E0249EB-B712-7672-B323-C05D4F8E6DCF}"/>
                </a:ext>
              </a:extLst>
            </p:cNvPr>
            <p:cNvSpPr/>
            <p:nvPr/>
          </p:nvSpPr>
          <p:spPr>
            <a:xfrm>
              <a:off x="2537560" y="-231094"/>
              <a:ext cx="2487220" cy="917098"/>
            </a:xfrm>
            <a:prstGeom prst="rect">
              <a:avLst/>
            </a:prstGeom>
            <a:noFill/>
            <a:ln w="38100" cap="flat" cmpd="sng" algn="ctr">
              <a:solidFill>
                <a:schemeClr val="accent1"/>
              </a:solidFill>
              <a:prstDash val="solid"/>
              <a:round/>
              <a:headEnd type="none" w="sm" len="sm"/>
              <a:tailEnd type="none" w="sm" len="sm"/>
            </a:ln>
            <a:effectLst>
              <a:reflection blurRad="6350" endPos="0" dist="101600" dir="5400000" sy="-100000" algn="bl" rotWithShape="0"/>
            </a:effectLst>
          </p:spPr>
          <p:style>
            <a:lnRef idx="2">
              <a:scrgbClr r="0" g="0" b="0"/>
            </a:lnRef>
            <a:fillRef idx="1">
              <a:scrgbClr r="0" g="0" b="0"/>
            </a:fillRef>
            <a:effectRef idx="0">
              <a:scrgbClr r="0" g="0" b="0"/>
            </a:effectRef>
            <a:fontRef idx="minor">
              <a:schemeClr val="lt1"/>
            </a:fontRef>
          </p:style>
          <p:txBody>
            <a:bodyPr lIns="72000" tIns="72000" rIns="72000" bIns="72000"/>
            <a:lstStyle/>
            <a:p>
              <a:endParaRPr lang="en-IE" dirty="0"/>
            </a:p>
          </p:txBody>
        </p:sp>
        <p:sp>
          <p:nvSpPr>
            <p:cNvPr id="10" name="TextBox 9">
              <a:extLst>
                <a:ext uri="{FF2B5EF4-FFF2-40B4-BE49-F238E27FC236}">
                  <a16:creationId xmlns:a16="http://schemas.microsoft.com/office/drawing/2014/main" id="{16B6D41C-5462-2F8E-D5AF-6136FAA527AA}"/>
                </a:ext>
              </a:extLst>
            </p:cNvPr>
            <p:cNvSpPr txBox="1"/>
            <p:nvPr/>
          </p:nvSpPr>
          <p:spPr>
            <a:xfrm>
              <a:off x="2537560" y="-231093"/>
              <a:ext cx="2487220" cy="917098"/>
            </a:xfrm>
            <a:prstGeom prst="rect">
              <a:avLst/>
            </a:prstGeom>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91425" tIns="91425" rIns="91425" bIns="91425" numCol="1" spcCol="1270" anchor="ctr" anchorCtr="0">
              <a:noAutofit/>
            </a:bodyPr>
            <a:lstStyle/>
            <a:p>
              <a:pPr algn="ctr" defTabSz="622285">
                <a:spcBef>
                  <a:spcPct val="0"/>
                </a:spcBef>
                <a:buClr>
                  <a:srgbClr val="000000"/>
                </a:buClr>
              </a:pPr>
              <a:r>
                <a:rPr lang="en-IE" sz="1600" b="1" kern="1100" spc="-50" dirty="0">
                  <a:solidFill>
                    <a:srgbClr val="024DA1"/>
                  </a:solidFill>
                  <a:latin typeface="+mj-lt"/>
                  <a:ea typeface="Open Sans" panose="020B0606030504020204" pitchFamily="34" charset="0"/>
                </a:rPr>
                <a:t>Key Action: </a:t>
              </a:r>
            </a:p>
            <a:p>
              <a:pPr algn="ctr" defTabSz="622285">
                <a:spcBef>
                  <a:spcPct val="0"/>
                </a:spcBef>
                <a:buClr>
                  <a:srgbClr val="000000"/>
                </a:buClr>
              </a:pPr>
              <a:r>
                <a:rPr lang="en-IE" sz="1600" kern="1100" spc="-50" dirty="0">
                  <a:solidFill>
                    <a:srgbClr val="024DA1"/>
                  </a:solidFill>
                  <a:latin typeface="+mj-lt"/>
                  <a:ea typeface="Open Sans" panose="020B0606030504020204" pitchFamily="34" charset="0"/>
                </a:rPr>
                <a:t>Bring </a:t>
              </a:r>
              <a:r>
                <a:rPr lang="en-IE" sz="1600" b="1" kern="1100" spc="-50" dirty="0">
                  <a:solidFill>
                    <a:srgbClr val="024DA1"/>
                  </a:solidFill>
                  <a:latin typeface="+mj-lt"/>
                  <a:ea typeface="Open Sans" panose="020B0606030504020204" pitchFamily="34" charset="0"/>
                </a:rPr>
                <a:t>mediation to the EU IP Community </a:t>
              </a:r>
              <a:endParaRPr lang="en-IE" sz="1600" b="1" kern="1100" spc="-50" dirty="0">
                <a:solidFill>
                  <a:srgbClr val="024DA1"/>
                </a:solidFill>
                <a:latin typeface="+mj-lt"/>
                <a:ea typeface="Open Sans" panose="020B0606030504020204" pitchFamily="34" charset="0"/>
                <a:sym typeface="Arial"/>
              </a:endParaRPr>
            </a:p>
          </p:txBody>
        </p:sp>
      </p:grpSp>
      <p:sp>
        <p:nvSpPr>
          <p:cNvPr id="5" name="Google Shape;37;p2">
            <a:extLst>
              <a:ext uri="{FF2B5EF4-FFF2-40B4-BE49-F238E27FC236}">
                <a16:creationId xmlns:a16="http://schemas.microsoft.com/office/drawing/2014/main" id="{9934E9F5-E6C2-D7DD-6061-F5886D01FB56}"/>
              </a:ext>
            </a:extLst>
          </p:cNvPr>
          <p:cNvSpPr txBox="1">
            <a:spLocks noGrp="1"/>
          </p:cNvSpPr>
          <p:nvPr>
            <p:ph type="title"/>
          </p:nvPr>
        </p:nvSpPr>
        <p:spPr>
          <a:prstGeom prst="rect">
            <a:avLst/>
          </a:prstGeom>
          <a:solidFill>
            <a:schemeClr val="tx2"/>
          </a:solidFill>
          <a:ln>
            <a:noFill/>
          </a:ln>
        </p:spPr>
        <p:txBody>
          <a:bodyPr vert="horz" lIns="91440" tIns="45720" rIns="91440" bIns="45720" rtlCol="0" anchor="ctr">
            <a:noAutofit/>
          </a:bodyPr>
          <a:lstStyle/>
          <a:p>
            <a:pPr>
              <a:spcBef>
                <a:spcPct val="0"/>
              </a:spcBef>
            </a:pPr>
            <a:r>
              <a:rPr lang="en-IE" dirty="0"/>
              <a:t>Taking Mediation to the next level</a:t>
            </a:r>
          </a:p>
        </p:txBody>
      </p:sp>
    </p:spTree>
    <p:extLst>
      <p:ext uri="{BB962C8B-B14F-4D97-AF65-F5344CB8AC3E}">
        <p14:creationId xmlns:p14="http://schemas.microsoft.com/office/powerpoint/2010/main" val="3918038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2">
          <a:extLst>
            <a:ext uri="{FF2B5EF4-FFF2-40B4-BE49-F238E27FC236}">
              <a16:creationId xmlns:a16="http://schemas.microsoft.com/office/drawing/2014/main" id="{A5DEF63E-F53E-AF02-21D3-4A9208AF0EC0}"/>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3AB6AA1-9C24-76F1-99BD-F5B701E1B9B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0" y="10"/>
            <a:ext cx="7252212" cy="51434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Google Shape;37;p2">
            <a:extLst>
              <a:ext uri="{FF2B5EF4-FFF2-40B4-BE49-F238E27FC236}">
                <a16:creationId xmlns:a16="http://schemas.microsoft.com/office/drawing/2014/main" id="{315DE604-68A9-BCC5-6CA1-A96F15AE28F0}"/>
              </a:ext>
            </a:extLst>
          </p:cNvPr>
          <p:cNvSpPr txBox="1">
            <a:spLocks/>
          </p:cNvSpPr>
          <p:nvPr/>
        </p:nvSpPr>
        <p:spPr>
          <a:xfrm>
            <a:off x="5648707" y="273843"/>
            <a:ext cx="2866642" cy="1424934"/>
          </a:xfrm>
          <a:prstGeom prst="rect">
            <a:avLst/>
          </a:prstGeom>
        </p:spPr>
        <p:txBody>
          <a:bodyPr spcFirstLastPara="1" vert="horz" lIns="91440" tIns="45720" rIns="91440" bIns="45720" rtlCol="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800"/>
              <a:buFont typeface="Arial"/>
              <a:buNone/>
              <a:defRPr sz="16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85725" marR="0" lvl="0" indent="0" defTabSz="914400" fontAlgn="auto">
              <a:lnSpc>
                <a:spcPct val="90000"/>
              </a:lnSpc>
              <a:spcBef>
                <a:spcPct val="0"/>
              </a:spcBef>
              <a:spcAft>
                <a:spcPts val="600"/>
              </a:spcAft>
              <a:buClr>
                <a:srgbClr val="FFFFFF"/>
              </a:buClr>
              <a:buSzPts val="1800"/>
              <a:tabLst/>
              <a:defRPr/>
            </a:pPr>
            <a:r>
              <a:rPr kumimoji="0" lang="en-US" sz="2600" b="1" i="0" u="none" strike="noStrike" cap="none" spc="0" normalizeH="0" baseline="0" noProof="0">
                <a:ln>
                  <a:noFill/>
                </a:ln>
                <a:solidFill>
                  <a:schemeClr val="tx1"/>
                </a:solidFill>
                <a:effectLst/>
                <a:uLnTx/>
                <a:uFillTx/>
                <a:latin typeface="+mj-lt"/>
                <a:ea typeface="+mj-ea"/>
                <a:cs typeface="+mj-cs"/>
                <a:sym typeface="Arial"/>
              </a:rPr>
              <a:t>Pilot project with EUTM/EUD Courts  </a:t>
            </a:r>
          </a:p>
        </p:txBody>
      </p:sp>
      <p:sp>
        <p:nvSpPr>
          <p:cNvPr id="3" name="TextBox 2">
            <a:extLst>
              <a:ext uri="{FF2B5EF4-FFF2-40B4-BE49-F238E27FC236}">
                <a16:creationId xmlns:a16="http://schemas.microsoft.com/office/drawing/2014/main" id="{B993B33A-0F86-DE05-3F8C-36661A678710}"/>
              </a:ext>
            </a:extLst>
          </p:cNvPr>
          <p:cNvSpPr txBox="1"/>
          <p:nvPr/>
        </p:nvSpPr>
        <p:spPr>
          <a:xfrm>
            <a:off x="5648707" y="1825650"/>
            <a:ext cx="2866642" cy="2807072"/>
          </a:xfrm>
          <a:prstGeom prst="rect">
            <a:avLst/>
          </a:prstGeom>
        </p:spPr>
        <p:txBody>
          <a:bodyPr vert="horz" lIns="91440" tIns="45720" rIns="91440" bIns="45720" rtlCol="0">
            <a:normAutofit/>
          </a:bodyPr>
          <a:lstStyle/>
          <a:p>
            <a:pPr marL="57150" marR="0" lvl="0" indent="-228600" defTabSz="914400" fontAlgn="auto">
              <a:lnSpc>
                <a:spcPct val="90000"/>
              </a:lnSpc>
              <a:spcBef>
                <a:spcPts val="0"/>
              </a:spcBef>
              <a:spcAft>
                <a:spcPts val="600"/>
              </a:spcAft>
              <a:buClr>
                <a:srgbClr val="024DA1"/>
              </a:buClr>
              <a:buSzTx/>
              <a:buFont typeface="Arial" panose="020B0604020202020204" pitchFamily="34" charset="0"/>
              <a:buChar char="•"/>
              <a:tabLst/>
              <a:defRPr/>
            </a:pPr>
            <a:r>
              <a:rPr kumimoji="0" lang="en-US" sz="1200" b="1" i="0" u="none" strike="noStrike" cap="none" spc="-50" normalizeH="0" baseline="0" noProof="0">
                <a:ln>
                  <a:noFill/>
                </a:ln>
                <a:effectLst/>
                <a:uLnTx/>
                <a:uFillTx/>
                <a:sym typeface="Arial"/>
              </a:rPr>
              <a:t>EUTM/EUD Courts </a:t>
            </a:r>
            <a:r>
              <a:rPr kumimoji="0" lang="en-US" sz="1200" b="0" i="0" u="none" strike="noStrike" cap="none" spc="-50" normalizeH="0" baseline="0" noProof="0">
                <a:ln>
                  <a:noFill/>
                </a:ln>
                <a:effectLst/>
                <a:uLnTx/>
                <a:uFillTx/>
                <a:sym typeface="Arial"/>
              </a:rPr>
              <a:t>will be able to refer disputes to the </a:t>
            </a:r>
            <a:r>
              <a:rPr kumimoji="0" lang="en-US" sz="1200" b="1" i="0" u="none" strike="noStrike" cap="none" spc="-50" normalizeH="0" baseline="0" noProof="0">
                <a:ln>
                  <a:noFill/>
                </a:ln>
                <a:effectLst/>
                <a:uLnTx/>
                <a:uFillTx/>
                <a:sym typeface="Arial"/>
              </a:rPr>
              <a:t>EUIPO Mediation Centre</a:t>
            </a:r>
          </a:p>
          <a:p>
            <a:pPr marL="285750" marR="0" lvl="0" indent="-228600" defTabSz="914400" fontAlgn="auto">
              <a:lnSpc>
                <a:spcPct val="90000"/>
              </a:lnSpc>
              <a:spcBef>
                <a:spcPts val="0"/>
              </a:spcBef>
              <a:spcAft>
                <a:spcPts val="600"/>
              </a:spcAft>
              <a:buClr>
                <a:srgbClr val="024DA1"/>
              </a:buClr>
              <a:buSzTx/>
              <a:buFont typeface="Arial" panose="020B0604020202020204" pitchFamily="34" charset="0"/>
              <a:buChar char="•"/>
              <a:tabLst/>
              <a:defRPr/>
            </a:pPr>
            <a:endParaRPr kumimoji="0" lang="en-US" sz="1200" b="1" i="0" u="none" strike="noStrike" cap="none" spc="-50" normalizeH="0" baseline="0" noProof="0">
              <a:ln>
                <a:noFill/>
              </a:ln>
              <a:effectLst/>
              <a:uLnTx/>
              <a:uFillTx/>
              <a:sym typeface="Arial"/>
            </a:endParaRPr>
          </a:p>
          <a:p>
            <a:pPr marL="57150" marR="0" lvl="0" indent="-228600" defTabSz="914400" fontAlgn="auto">
              <a:lnSpc>
                <a:spcPct val="90000"/>
              </a:lnSpc>
              <a:spcBef>
                <a:spcPts val="0"/>
              </a:spcBef>
              <a:spcAft>
                <a:spcPts val="600"/>
              </a:spcAft>
              <a:buClr>
                <a:srgbClr val="024DA1"/>
              </a:buClr>
              <a:buSzTx/>
              <a:buFont typeface="Arial" panose="020B0604020202020204" pitchFamily="34" charset="0"/>
              <a:buChar char="•"/>
              <a:tabLst/>
              <a:defRPr/>
            </a:pPr>
            <a:r>
              <a:rPr kumimoji="0" lang="en-US" sz="1200" b="0" i="0" u="none" strike="noStrike" cap="none" spc="-50" normalizeH="0" baseline="0" noProof="0">
                <a:ln>
                  <a:noFill/>
                </a:ln>
                <a:effectLst/>
                <a:uLnTx/>
                <a:uFillTx/>
                <a:sym typeface="Arial"/>
              </a:rPr>
              <a:t>Pilot project with EUTM/EUD Courts to develop a practical workflow</a:t>
            </a:r>
          </a:p>
          <a:p>
            <a:pPr marL="57150" marR="0" lvl="1" indent="-228600" defTabSz="914400" fontAlgn="auto">
              <a:lnSpc>
                <a:spcPct val="90000"/>
              </a:lnSpc>
              <a:spcBef>
                <a:spcPts val="0"/>
              </a:spcBef>
              <a:spcAft>
                <a:spcPts val="600"/>
              </a:spcAft>
              <a:buClr>
                <a:srgbClr val="024DA1"/>
              </a:buClr>
              <a:buSzTx/>
              <a:buFont typeface="Arial" panose="020B0604020202020204" pitchFamily="34" charset="0"/>
              <a:buChar char="•"/>
              <a:tabLst/>
              <a:defRPr/>
            </a:pPr>
            <a:r>
              <a:rPr kumimoji="0" lang="en-US" sz="1200" b="0" i="0" u="none" strike="noStrike" cap="none" spc="0" normalizeH="0" baseline="0" noProof="0">
                <a:ln>
                  <a:noFill/>
                </a:ln>
                <a:effectLst/>
                <a:uLnTx/>
                <a:uFillTx/>
                <a:sym typeface="Arial"/>
              </a:rPr>
              <a:t>Kick off  in 2026 - EUTM/EUD 1</a:t>
            </a:r>
            <a:r>
              <a:rPr kumimoji="0" lang="en-US" sz="1200" b="0" i="0" u="none" strike="noStrike" cap="none" spc="0" normalizeH="0" baseline="30000" noProof="0">
                <a:ln>
                  <a:noFill/>
                </a:ln>
                <a:effectLst/>
                <a:uLnTx/>
                <a:uFillTx/>
                <a:sym typeface="Arial"/>
              </a:rPr>
              <a:t>st</a:t>
            </a:r>
            <a:r>
              <a:rPr kumimoji="0" lang="en-US" sz="1200" b="0" i="0" u="none" strike="noStrike" cap="none" spc="0" normalizeH="0" baseline="0" noProof="0">
                <a:ln>
                  <a:noFill/>
                </a:ln>
                <a:effectLst/>
                <a:uLnTx/>
                <a:uFillTx/>
                <a:sym typeface="Arial"/>
              </a:rPr>
              <a:t> instance court of Alicante </a:t>
            </a:r>
          </a:p>
          <a:p>
            <a:pPr marL="57150" marR="0" lvl="3" indent="-228600" defTabSz="914400" fontAlgn="auto">
              <a:lnSpc>
                <a:spcPct val="90000"/>
              </a:lnSpc>
              <a:spcBef>
                <a:spcPts val="0"/>
              </a:spcBef>
              <a:spcAft>
                <a:spcPts val="600"/>
              </a:spcAft>
              <a:buClr>
                <a:srgbClr val="024DA1"/>
              </a:buClr>
              <a:buSzTx/>
              <a:buFont typeface="Arial" panose="020B0604020202020204" pitchFamily="34" charset="0"/>
              <a:buChar char="•"/>
              <a:tabLst/>
              <a:defRPr/>
            </a:pPr>
            <a:endParaRPr kumimoji="0" lang="en-US" sz="1200" b="0" i="0" u="none" strike="noStrike" cap="none" spc="0" normalizeH="0" baseline="0" noProof="0">
              <a:ln>
                <a:noFill/>
              </a:ln>
              <a:effectLst/>
              <a:uLnTx/>
              <a:uFillTx/>
              <a:sym typeface="Arial"/>
            </a:endParaRPr>
          </a:p>
          <a:p>
            <a:pPr marL="228600" marR="0" lvl="8" indent="-228600" defTabSz="914400" fontAlgn="auto">
              <a:lnSpc>
                <a:spcPct val="90000"/>
              </a:lnSpc>
              <a:spcBef>
                <a:spcPts val="0"/>
              </a:spcBef>
              <a:spcAft>
                <a:spcPts val="600"/>
              </a:spcAft>
              <a:buClr>
                <a:srgbClr val="024DA1"/>
              </a:buClr>
              <a:buSzTx/>
              <a:buFont typeface="Arial" panose="020B0604020202020204" pitchFamily="34" charset="0"/>
              <a:buChar char="•"/>
              <a:tabLst/>
              <a:defRPr/>
            </a:pPr>
            <a:r>
              <a:rPr kumimoji="0" lang="en-US" sz="1200" b="0" i="0" u="none" strike="noStrike" cap="none" spc="0" normalizeH="0" baseline="0" noProof="0">
                <a:ln>
                  <a:noFill/>
                </a:ln>
                <a:effectLst/>
                <a:uLnTx/>
                <a:uFillTx/>
                <a:sym typeface="Arial"/>
              </a:rPr>
              <a:t>the court suggest mediation</a:t>
            </a:r>
          </a:p>
          <a:p>
            <a:pPr marL="228600" marR="0" lvl="7" indent="-228600" defTabSz="914400" fontAlgn="auto">
              <a:lnSpc>
                <a:spcPct val="90000"/>
              </a:lnSpc>
              <a:spcBef>
                <a:spcPts val="0"/>
              </a:spcBef>
              <a:spcAft>
                <a:spcPts val="600"/>
              </a:spcAft>
              <a:buClr>
                <a:srgbClr val="024DA1"/>
              </a:buClr>
              <a:buSzTx/>
              <a:buFont typeface="Arial" panose="020B0604020202020204" pitchFamily="34" charset="0"/>
              <a:buChar char="•"/>
              <a:tabLst/>
              <a:defRPr/>
            </a:pPr>
            <a:r>
              <a:rPr kumimoji="0" lang="en-US" sz="1200" b="0" i="0" u="none" strike="noStrike" cap="none" spc="0" normalizeH="0" baseline="0" noProof="0">
                <a:ln>
                  <a:noFill/>
                </a:ln>
                <a:effectLst/>
                <a:uLnTx/>
                <a:uFillTx/>
                <a:sym typeface="Arial"/>
              </a:rPr>
              <a:t>if the parties agree – Court suggests to parties to consider mediation at the EUIPO Mediation Centre</a:t>
            </a:r>
            <a:endParaRPr kumimoji="0" lang="en-US" sz="1200" b="0" i="0" u="none" strike="noStrike" cap="none" spc="-50" normalizeH="0" baseline="0" noProof="0">
              <a:ln>
                <a:noFill/>
              </a:ln>
              <a:effectLst/>
              <a:uLnTx/>
              <a:uFillTx/>
              <a:sym typeface="Arial"/>
            </a:endParaRPr>
          </a:p>
          <a:p>
            <a:pPr marL="285750" marR="0" lvl="0" indent="-228600" defTabSz="914400" fontAlgn="auto">
              <a:lnSpc>
                <a:spcPct val="90000"/>
              </a:lnSpc>
              <a:spcBef>
                <a:spcPts val="0"/>
              </a:spcBef>
              <a:spcAft>
                <a:spcPts val="600"/>
              </a:spcAft>
              <a:buClr>
                <a:srgbClr val="024DA1"/>
              </a:buClr>
              <a:buSzTx/>
              <a:buFont typeface="Arial" panose="020B0604020202020204" pitchFamily="34" charset="0"/>
              <a:buChar char="•"/>
              <a:tabLst/>
              <a:defRPr/>
            </a:pPr>
            <a:endParaRPr kumimoji="0" lang="en-US" sz="1200" b="0" i="0" u="none" strike="noStrike" cap="none" spc="-50" normalizeH="0" baseline="0" noProof="0">
              <a:ln>
                <a:noFill/>
              </a:ln>
              <a:effectLst/>
              <a:uLnTx/>
              <a:uFillTx/>
              <a:sym typeface="Arial"/>
            </a:endParaRPr>
          </a:p>
        </p:txBody>
      </p:sp>
    </p:spTree>
    <p:extLst>
      <p:ext uri="{BB962C8B-B14F-4D97-AF65-F5344CB8AC3E}">
        <p14:creationId xmlns:p14="http://schemas.microsoft.com/office/powerpoint/2010/main" val="2933918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33ad7052d48_0_672"/>
          <p:cNvSpPr txBox="1"/>
          <p:nvPr/>
        </p:nvSpPr>
        <p:spPr>
          <a:xfrm>
            <a:off x="386954" y="411957"/>
            <a:ext cx="8370000" cy="604800"/>
          </a:xfrm>
          <a:prstGeom prst="rect">
            <a:avLst/>
          </a:prstGeom>
          <a:noFill/>
          <a:ln>
            <a:noFill/>
          </a:ln>
        </p:spPr>
        <p:txBody>
          <a:bodyPr spcFirstLastPara="1" wrap="square" lIns="91425" tIns="45700" rIns="91425" bIns="45700" anchor="t" anchorCtr="0">
            <a:noAutofit/>
          </a:bodyPr>
          <a:lstStyle/>
          <a:p>
            <a:pPr>
              <a:lnSpc>
                <a:spcPct val="90000"/>
              </a:lnSpc>
              <a:buClr>
                <a:schemeClr val="dk1"/>
              </a:buClr>
              <a:buSzPts val="3300"/>
            </a:pPr>
            <a:endParaRPr lang="en-IE" sz="3300" dirty="0">
              <a:solidFill>
                <a:srgbClr val="00144F"/>
              </a:solidFill>
              <a:latin typeface="Arial"/>
              <a:ea typeface="Arial"/>
              <a:cs typeface="Arial"/>
              <a:sym typeface="Arial"/>
            </a:endParaRPr>
          </a:p>
        </p:txBody>
      </p:sp>
      <p:sp>
        <p:nvSpPr>
          <p:cNvPr id="4" name="Google Shape;37;p2">
            <a:extLst>
              <a:ext uri="{FF2B5EF4-FFF2-40B4-BE49-F238E27FC236}">
                <a16:creationId xmlns:a16="http://schemas.microsoft.com/office/drawing/2014/main" id="{6B811F18-75BF-5BC9-EC9E-BD8357D2DF13}"/>
              </a:ext>
            </a:extLst>
          </p:cNvPr>
          <p:cNvSpPr txBox="1">
            <a:spLocks noGrp="1"/>
          </p:cNvSpPr>
          <p:nvPr>
            <p:ph type="title"/>
          </p:nvPr>
        </p:nvSpPr>
        <p:spPr>
          <a:xfrm>
            <a:off x="651600" y="792000"/>
            <a:ext cx="8103600" cy="262800"/>
          </a:xfrm>
          <a:prstGeom prst="rect">
            <a:avLst/>
          </a:prstGeom>
          <a:solidFill>
            <a:schemeClr val="tx2"/>
          </a:solidFill>
          <a:ln>
            <a:noFill/>
          </a:ln>
        </p:spPr>
        <p:txBody>
          <a:bodyPr spcFirstLastPara="1" vert="horz" wrap="square" lIns="91440" tIns="45720" rIns="91440" bIns="45720" rtlCol="0" anchor="ctr" anchorCtr="0">
            <a:noAutofit/>
          </a:bodyPr>
          <a:lstStyle/>
          <a:p>
            <a:pPr>
              <a:spcBef>
                <a:spcPct val="0"/>
              </a:spcBef>
            </a:pPr>
            <a:r>
              <a:rPr lang="en-IE" dirty="0"/>
              <a:t>Accessibility and Visibility </a:t>
            </a:r>
          </a:p>
        </p:txBody>
      </p:sp>
      <p:sp>
        <p:nvSpPr>
          <p:cNvPr id="2" name="Content Placeholder 7">
            <a:extLst>
              <a:ext uri="{FF2B5EF4-FFF2-40B4-BE49-F238E27FC236}">
                <a16:creationId xmlns:a16="http://schemas.microsoft.com/office/drawing/2014/main" id="{BC9E51DB-72FA-C724-B9F0-B8D75CDAED85}"/>
              </a:ext>
            </a:extLst>
          </p:cNvPr>
          <p:cNvSpPr txBox="1">
            <a:spLocks/>
          </p:cNvSpPr>
          <p:nvPr/>
        </p:nvSpPr>
        <p:spPr>
          <a:xfrm>
            <a:off x="3020400" y="1123200"/>
            <a:ext cx="5663672" cy="40536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43" indent="-285743" algn="just" defTabSz="457189">
              <a:buClr>
                <a:srgbClr val="024DA1"/>
              </a:buClr>
              <a:buFont typeface="Wingdings" panose="05000000000000000000" pitchFamily="2" charset="2"/>
              <a:buChar char="§"/>
            </a:pPr>
            <a:endParaRPr lang="en-IE" sz="1575" kern="1100" spc="-50" dirty="0">
              <a:solidFill>
                <a:srgbClr val="024DA1"/>
              </a:solidFill>
              <a:latin typeface="+mj-lt"/>
              <a:ea typeface="Open Sans" panose="020B0606030504020204" pitchFamily="34" charset="0"/>
            </a:endParaRPr>
          </a:p>
          <a:p>
            <a:pPr marL="285743" indent="-285743" algn="just" defTabSz="457189">
              <a:spcAft>
                <a:spcPts val="900"/>
              </a:spcAft>
              <a:buClr>
                <a:srgbClr val="024DA1"/>
              </a:buClr>
              <a:buFont typeface="Wingdings" panose="05000000000000000000" pitchFamily="2" charset="2"/>
              <a:buChar char="§"/>
            </a:pPr>
            <a:r>
              <a:rPr lang="en-IE" sz="1430" b="1" kern="1100" spc="-50" dirty="0">
                <a:solidFill>
                  <a:srgbClr val="024DA1"/>
                </a:solidFill>
                <a:latin typeface="+mj-lt"/>
                <a:ea typeface="Open Sans" panose="020B0606030504020204" pitchFamily="34" charset="0"/>
              </a:rPr>
              <a:t>One direct access </a:t>
            </a:r>
            <a:r>
              <a:rPr lang="en-IE" sz="1430" kern="1100" spc="-50" dirty="0">
                <a:solidFill>
                  <a:srgbClr val="024DA1"/>
                </a:solidFill>
                <a:latin typeface="+mj-lt"/>
                <a:ea typeface="Open Sans" panose="020B0606030504020204" pitchFamily="34" charset="0"/>
              </a:rPr>
              <a:t>to all relevant Boards of Appeal information and documents </a:t>
            </a:r>
          </a:p>
          <a:p>
            <a:pPr marL="285743" indent="-285743" algn="just" defTabSz="457189">
              <a:spcAft>
                <a:spcPts val="900"/>
              </a:spcAft>
              <a:buClr>
                <a:srgbClr val="024DA1"/>
              </a:buClr>
              <a:buFont typeface="Wingdings" panose="05000000000000000000" pitchFamily="2" charset="2"/>
              <a:buChar char="§"/>
            </a:pPr>
            <a:r>
              <a:rPr lang="en-IE" sz="1430" kern="1100" spc="-50" dirty="0">
                <a:solidFill>
                  <a:srgbClr val="024DA1"/>
                </a:solidFill>
                <a:latin typeface="+mj-lt"/>
                <a:ea typeface="Open Sans" panose="020B0606030504020204" pitchFamily="34" charset="0"/>
              </a:rPr>
              <a:t>Create a centralised and user-friendly </a:t>
            </a:r>
            <a:r>
              <a:rPr lang="en-IE" sz="1430" b="1" kern="1100" spc="-50" dirty="0">
                <a:solidFill>
                  <a:srgbClr val="024DA1"/>
                </a:solidFill>
                <a:latin typeface="+mj-lt"/>
                <a:ea typeface="Open Sans" panose="020B0606030504020204" pitchFamily="34" charset="0"/>
              </a:rPr>
              <a:t>appeal compendium documentation tool</a:t>
            </a:r>
            <a:endParaRPr lang="en-IE" sz="1430" kern="1100" spc="-50" dirty="0">
              <a:solidFill>
                <a:srgbClr val="024DA1"/>
              </a:solidFill>
              <a:latin typeface="+mj-lt"/>
              <a:ea typeface="Open Sans" panose="020B0606030504020204" pitchFamily="34" charset="0"/>
            </a:endParaRPr>
          </a:p>
          <a:p>
            <a:pPr marL="285743" indent="-285743" algn="just" defTabSz="457189">
              <a:spcAft>
                <a:spcPts val="900"/>
              </a:spcAft>
              <a:buClr>
                <a:srgbClr val="024DA1"/>
              </a:buClr>
              <a:buFont typeface="Wingdings" panose="05000000000000000000" pitchFamily="2" charset="2"/>
              <a:buChar char="§"/>
            </a:pPr>
            <a:r>
              <a:rPr lang="en-IE" sz="1430" kern="1100" spc="-50" dirty="0">
                <a:solidFill>
                  <a:srgbClr val="024DA1"/>
                </a:solidFill>
                <a:latin typeface="+mj-lt"/>
                <a:ea typeface="Open Sans" panose="020B0606030504020204" pitchFamily="34" charset="0"/>
              </a:rPr>
              <a:t>Explore the possibilities of </a:t>
            </a:r>
            <a:r>
              <a:rPr lang="en-IE" sz="1430" b="1" kern="1100" spc="-50" dirty="0">
                <a:solidFill>
                  <a:srgbClr val="024DA1"/>
                </a:solidFill>
                <a:latin typeface="+mj-lt"/>
                <a:ea typeface="Open Sans" panose="020B0606030504020204" pitchFamily="34" charset="0"/>
              </a:rPr>
              <a:t>AI to support </a:t>
            </a:r>
            <a:r>
              <a:rPr lang="en-IE" sz="1430" kern="1100" spc="-50" dirty="0">
                <a:solidFill>
                  <a:srgbClr val="024DA1"/>
                </a:solidFill>
                <a:latin typeface="+mj-lt"/>
                <a:ea typeface="Open Sans" panose="020B0606030504020204" pitchFamily="34" charset="0"/>
              </a:rPr>
              <a:t>the appeal compendium  to allow </a:t>
            </a:r>
            <a:r>
              <a:rPr lang="en-IE" sz="1430" b="1" kern="1100" spc="-50" dirty="0">
                <a:solidFill>
                  <a:srgbClr val="024DA1"/>
                </a:solidFill>
                <a:latin typeface="+mj-lt"/>
                <a:ea typeface="Open Sans" panose="020B0606030504020204" pitchFamily="34" charset="0"/>
              </a:rPr>
              <a:t>user friendly searches </a:t>
            </a:r>
            <a:r>
              <a:rPr lang="en-IE" sz="1430" kern="1100" spc="-50" dirty="0">
                <a:solidFill>
                  <a:srgbClr val="024DA1"/>
                </a:solidFill>
                <a:latin typeface="+mj-lt"/>
                <a:ea typeface="Open Sans" panose="020B0606030504020204" pitchFamily="34" charset="0"/>
              </a:rPr>
              <a:t>such as intelligent search and automated cross-referencing.</a:t>
            </a:r>
          </a:p>
          <a:p>
            <a:pPr marL="285743" indent="-285743" algn="just" defTabSz="457189">
              <a:spcAft>
                <a:spcPts val="900"/>
              </a:spcAft>
              <a:buClr>
                <a:srgbClr val="024DA1"/>
              </a:buClr>
              <a:buFont typeface="Wingdings" panose="05000000000000000000" pitchFamily="2" charset="2"/>
              <a:buChar char="§"/>
            </a:pPr>
            <a:r>
              <a:rPr lang="en-IE" sz="1430" b="1" kern="1100" spc="-50" dirty="0">
                <a:solidFill>
                  <a:srgbClr val="024DA1"/>
                </a:solidFill>
                <a:latin typeface="+mj-lt"/>
                <a:ea typeface="Open Sans" panose="020B0606030504020204" pitchFamily="34" charset="0"/>
              </a:rPr>
              <a:t>Phased approach</a:t>
            </a:r>
            <a:r>
              <a:rPr lang="en-IE" sz="1430" kern="1100" spc="-50" dirty="0">
                <a:solidFill>
                  <a:srgbClr val="024DA1"/>
                </a:solidFill>
                <a:latin typeface="+mj-lt"/>
                <a:ea typeface="Open Sans" panose="020B0606030504020204" pitchFamily="34" charset="0"/>
              </a:rPr>
              <a:t>: starting with internal stakeholders (Boards of Appeal staff and EUIPO departments) and at a later stage external stakeholders</a:t>
            </a:r>
          </a:p>
          <a:p>
            <a:pPr marL="285743" indent="-285743" algn="just" defTabSz="457189">
              <a:buClr>
                <a:srgbClr val="024DA1"/>
              </a:buClr>
              <a:buFont typeface="Wingdings" panose="05000000000000000000" pitchFamily="2" charset="2"/>
              <a:buChar char="§"/>
            </a:pPr>
            <a:endParaRPr lang="en-IE" sz="700" b="1"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700" kern="1100" spc="-50" dirty="0">
              <a:solidFill>
                <a:srgbClr val="024DA1"/>
              </a:solidFill>
              <a:latin typeface="+mn-lt"/>
              <a:ea typeface="Open Sans" panose="020B0606030504020204" pitchFamily="34" charset="0"/>
            </a:endParaRPr>
          </a:p>
          <a:p>
            <a:pPr algn="just" defTabSz="457189">
              <a:buClr>
                <a:srgbClr val="024DA1"/>
              </a:buClr>
            </a:pPr>
            <a:endParaRPr lang="en-IE" sz="700" b="1"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700" dirty="0"/>
          </a:p>
          <a:p>
            <a:pPr>
              <a:buFontTx/>
              <a:buChar char="-"/>
            </a:pPr>
            <a:endParaRPr lang="en-IE" sz="700" dirty="0"/>
          </a:p>
        </p:txBody>
      </p:sp>
      <p:sp>
        <p:nvSpPr>
          <p:cNvPr id="3" name="Google Shape;310;g33ad7052d48_0_672">
            <a:extLst>
              <a:ext uri="{FF2B5EF4-FFF2-40B4-BE49-F238E27FC236}">
                <a16:creationId xmlns:a16="http://schemas.microsoft.com/office/drawing/2014/main" id="{28DA27DC-14F9-5A87-6FEB-0B01394CA35F}"/>
              </a:ext>
            </a:extLst>
          </p:cNvPr>
          <p:cNvSpPr txBox="1"/>
          <p:nvPr/>
        </p:nvSpPr>
        <p:spPr>
          <a:xfrm>
            <a:off x="652210" y="1821600"/>
            <a:ext cx="2214000" cy="1099829"/>
          </a:xfrm>
          <a:prstGeom prst="rect">
            <a:avLst/>
          </a:prstGeom>
          <a:noFill/>
          <a:ln w="38100" cap="flat" cmpd="sng">
            <a:solidFill>
              <a:schemeClr val="accent1"/>
            </a:solidFill>
            <a:prstDash val="solid"/>
            <a:round/>
            <a:headEnd type="none" w="sm" len="sm"/>
            <a:tailEnd type="none" w="sm" len="sm"/>
          </a:ln>
          <a:effectLst>
            <a:reflection blurRad="6350" endPos="0" dir="5400000" sy="-100000" algn="bl" rotWithShape="0"/>
          </a:effectLst>
        </p:spPr>
        <p:txBody>
          <a:bodyPr spcFirstLastPara="1" wrap="square" lIns="72000" tIns="72000" rIns="72000" bIns="72000" anchor="ctr" anchorCtr="0">
            <a:noAutofit/>
          </a:bodyPr>
          <a:lstStyle>
            <a:defPPr marR="0" lvl="0" algn="l" rtl="0">
              <a:lnSpc>
                <a:spcPct val="100000"/>
              </a:lnSpc>
              <a:spcBef>
                <a:spcPts val="0"/>
              </a:spcBef>
              <a:spcAft>
                <a:spcPts val="0"/>
              </a:spcAft>
            </a:defPPr>
            <a:lvl1pPr marL="0" indent="0" algn="ctr">
              <a:buNone/>
              <a:defRPr sz="1000" b="1">
                <a:solidFill>
                  <a:schemeClr val="dk1"/>
                </a:solidFill>
              </a:defRPr>
            </a:lvl1pPr>
          </a:lstStyle>
          <a:p>
            <a:pPr defTabSz="622285">
              <a:spcBef>
                <a:spcPct val="0"/>
              </a:spcBef>
              <a:buClr>
                <a:srgbClr val="000000"/>
              </a:buClr>
            </a:pPr>
            <a:r>
              <a:rPr lang="en-IE" sz="1600" kern="1100" spc="-50" dirty="0">
                <a:solidFill>
                  <a:srgbClr val="024DA1"/>
                </a:solidFill>
                <a:ea typeface="Open Sans" panose="020B0606030504020204" pitchFamily="34" charset="0"/>
              </a:rPr>
              <a:t>Key Action: </a:t>
            </a:r>
          </a:p>
          <a:p>
            <a:pPr defTabSz="622285">
              <a:spcBef>
                <a:spcPct val="0"/>
              </a:spcBef>
              <a:buClr>
                <a:srgbClr val="000000"/>
              </a:buClr>
            </a:pPr>
            <a:r>
              <a:rPr lang="en-IE" sz="1600" b="0" kern="1100" spc="-50" dirty="0">
                <a:solidFill>
                  <a:srgbClr val="024DA1"/>
                </a:solidFill>
                <a:ea typeface="Open Sans" panose="020B0606030504020204" pitchFamily="34" charset="0"/>
              </a:rPr>
              <a:t>Establishment of an </a:t>
            </a:r>
            <a:r>
              <a:rPr lang="en-IE" sz="1600" kern="1100" spc="-50" dirty="0">
                <a:solidFill>
                  <a:srgbClr val="024DA1"/>
                </a:solidFill>
                <a:ea typeface="Open Sans" panose="020B0606030504020204" pitchFamily="34" charset="0"/>
              </a:rPr>
              <a:t>appeal compendium documentation tool</a:t>
            </a:r>
            <a:endParaRPr lang="en-IE" sz="1600" kern="1100" spc="-50" dirty="0">
              <a:solidFill>
                <a:srgbClr val="024DA1"/>
              </a:solidFill>
              <a:latin typeface="Arial"/>
              <a:ea typeface="Open Sans" panose="020B0606030504020204" pitchFamily="34" charset="0"/>
              <a:sym typeface="Arial"/>
            </a:endParaRPr>
          </a:p>
        </p:txBody>
      </p:sp>
    </p:spTree>
    <p:extLst>
      <p:ext uri="{BB962C8B-B14F-4D97-AF65-F5344CB8AC3E}">
        <p14:creationId xmlns:p14="http://schemas.microsoft.com/office/powerpoint/2010/main" val="628011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cstate="email">
            <a:extLst>
              <a:ext uri="{28A0092B-C50C-407E-A947-70E740481C1C}">
                <a14:useLocalDpi xmlns:a14="http://schemas.microsoft.com/office/drawing/2010/main"/>
              </a:ext>
            </a:extLst>
          </a:blip>
          <a:srcRect/>
          <a:stretch>
            <a:fillRect/>
          </a:stretch>
        </a:blipFill>
        <a:effectLst/>
      </p:bgPr>
    </p:bg>
    <p:spTree>
      <p:nvGrpSpPr>
        <p:cNvPr id="1" name="Shape 282"/>
        <p:cNvGrpSpPr/>
        <p:nvPr/>
      </p:nvGrpSpPr>
      <p:grpSpPr>
        <a:xfrm>
          <a:off x="0" y="0"/>
          <a:ext cx="0" cy="0"/>
          <a:chOff x="0" y="0"/>
          <a:chExt cx="0" cy="0"/>
        </a:xfrm>
      </p:grpSpPr>
      <p:sp>
        <p:nvSpPr>
          <p:cNvPr id="2" name="Content Placeholder 7">
            <a:extLst>
              <a:ext uri="{FF2B5EF4-FFF2-40B4-BE49-F238E27FC236}">
                <a16:creationId xmlns:a16="http://schemas.microsoft.com/office/drawing/2014/main" id="{BC9E51DB-72FA-C724-B9F0-B8D75CDAED85}"/>
              </a:ext>
            </a:extLst>
          </p:cNvPr>
          <p:cNvSpPr txBox="1">
            <a:spLocks/>
          </p:cNvSpPr>
          <p:nvPr/>
        </p:nvSpPr>
        <p:spPr>
          <a:xfrm>
            <a:off x="3020400" y="1123200"/>
            <a:ext cx="5666400" cy="303809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43" indent="-285743" algn="just" defTabSz="457189">
              <a:buClr>
                <a:srgbClr val="024DA1"/>
              </a:buClr>
              <a:buFont typeface="Wingdings" panose="05000000000000000000" pitchFamily="2" charset="2"/>
              <a:buChar char="§"/>
            </a:pPr>
            <a:r>
              <a:rPr lang="en-IE" sz="1425" b="1" kern="1100" spc="-50" dirty="0">
                <a:solidFill>
                  <a:srgbClr val="024DA1"/>
                </a:solidFill>
                <a:latin typeface="+mj-lt"/>
                <a:ea typeface="Open Sans" panose="020B0606030504020204" pitchFamily="34" charset="0"/>
              </a:rPr>
              <a:t>Transform eSearch Case Law </a:t>
            </a:r>
            <a:r>
              <a:rPr lang="en-IE" sz="1425" kern="1100" spc="-50" dirty="0">
                <a:solidFill>
                  <a:srgbClr val="024DA1"/>
                </a:solidFill>
                <a:latin typeface="+mj-lt"/>
                <a:ea typeface="Open Sans" panose="020B0606030504020204" pitchFamily="34" charset="0"/>
              </a:rPr>
              <a:t>into an </a:t>
            </a:r>
            <a:r>
              <a:rPr lang="en-IE" sz="1425" b="1" kern="1100" spc="-50" dirty="0">
                <a:solidFill>
                  <a:srgbClr val="024DA1"/>
                </a:solidFill>
                <a:latin typeface="+mj-lt"/>
                <a:ea typeface="Open Sans" panose="020B0606030504020204" pitchFamily="34" charset="0"/>
              </a:rPr>
              <a:t>added value database</a:t>
            </a:r>
            <a:r>
              <a:rPr lang="en-IE" sz="1425" kern="1100" spc="-50" dirty="0">
                <a:solidFill>
                  <a:srgbClr val="024DA1"/>
                </a:solidFill>
                <a:latin typeface="+mj-lt"/>
                <a:ea typeface="Open Sans" panose="020B0606030504020204" pitchFamily="34" charset="0"/>
              </a:rPr>
              <a:t> that also contains </a:t>
            </a:r>
            <a:r>
              <a:rPr lang="en-IE" sz="1425" b="1" kern="1100" spc="-50" dirty="0">
                <a:solidFill>
                  <a:srgbClr val="024DA1"/>
                </a:solidFill>
                <a:latin typeface="+mj-lt"/>
                <a:ea typeface="Open Sans" panose="020B0606030504020204" pitchFamily="34" charset="0"/>
              </a:rPr>
              <a:t>all</a:t>
            </a:r>
            <a:r>
              <a:rPr lang="en-IE" sz="1425" kern="1100" spc="-50" dirty="0">
                <a:solidFill>
                  <a:srgbClr val="024DA1"/>
                </a:solidFill>
                <a:latin typeface="+mj-lt"/>
                <a:ea typeface="Open Sans" panose="020B0606030504020204" pitchFamily="34" charset="0"/>
              </a:rPr>
              <a:t> decisions from national and regional IPOs and their appeal bodies and court judgments deciding on national and EU trade marks and designs</a:t>
            </a:r>
          </a:p>
          <a:p>
            <a:pPr marL="285743" indent="-285743" algn="just" defTabSz="457189">
              <a:buClr>
                <a:srgbClr val="024DA1"/>
              </a:buClr>
              <a:buFont typeface="Wingdings" panose="05000000000000000000" pitchFamily="2" charset="2"/>
              <a:buChar char="§"/>
            </a:pPr>
            <a:endParaRPr lang="en-IE" sz="1425"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kern="1100" spc="-50" dirty="0">
                <a:solidFill>
                  <a:srgbClr val="024DA1"/>
                </a:solidFill>
                <a:latin typeface="+mj-lt"/>
                <a:ea typeface="Open Sans" panose="020B0606030504020204" pitchFamily="34" charset="0"/>
              </a:rPr>
              <a:t>Further improvement of machine translation quality</a:t>
            </a:r>
          </a:p>
          <a:p>
            <a:pPr marL="285743" indent="-285743" algn="just" defTabSz="457189">
              <a:buClr>
                <a:srgbClr val="024DA1"/>
              </a:buClr>
              <a:buFont typeface="Wingdings" panose="05000000000000000000" pitchFamily="2" charset="2"/>
              <a:buChar char="§"/>
            </a:pPr>
            <a:endParaRPr lang="en-IE" sz="1425" kern="1100" spc="-50" dirty="0">
              <a:solidFill>
                <a:srgbClr val="024DA1"/>
              </a:solidFill>
              <a:latin typeface="+mj-lt"/>
              <a:ea typeface="Open Sans" panose="020B0606030504020204" pitchFamily="34" charset="0"/>
            </a:endParaRPr>
          </a:p>
          <a:p>
            <a:pPr marL="285743" indent="-285743" algn="just" defTabSz="457189">
              <a:lnSpc>
                <a:spcPct val="110000"/>
              </a:lnSpc>
              <a:buClr>
                <a:srgbClr val="024DA1"/>
              </a:buClr>
              <a:buFont typeface="Wingdings" panose="05000000000000000000" pitchFamily="2" charset="2"/>
              <a:buChar char="§"/>
            </a:pPr>
            <a:r>
              <a:rPr lang="en-IE" sz="1425" kern="1100" spc="-50" dirty="0">
                <a:solidFill>
                  <a:srgbClr val="024DA1"/>
                </a:solidFill>
                <a:latin typeface="+mj-lt"/>
                <a:ea typeface="Open Sans" panose="020B0606030504020204" pitchFamily="34" charset="0"/>
              </a:rPr>
              <a:t>Involve users and </a:t>
            </a:r>
            <a:r>
              <a:rPr lang="en-IE" sz="1425" b="1" kern="1100" spc="-50" dirty="0">
                <a:solidFill>
                  <a:srgbClr val="024DA1"/>
                </a:solidFill>
                <a:latin typeface="+mj-lt"/>
                <a:ea typeface="Open Sans" panose="020B0606030504020204" pitchFamily="34" charset="0"/>
              </a:rPr>
              <a:t>leverage AI </a:t>
            </a:r>
            <a:r>
              <a:rPr lang="en-IE" sz="1425" kern="1100" spc="-50" dirty="0">
                <a:solidFill>
                  <a:srgbClr val="024DA1"/>
                </a:solidFill>
                <a:latin typeface="+mj-lt"/>
                <a:ea typeface="Open Sans" panose="020B0606030504020204" pitchFamily="34" charset="0"/>
              </a:rPr>
              <a:t>to optimise search results</a:t>
            </a:r>
          </a:p>
          <a:p>
            <a:pPr>
              <a:buFontTx/>
              <a:buChar char="-"/>
            </a:pPr>
            <a:endParaRPr lang="en-IE" sz="1425" dirty="0">
              <a:latin typeface="+mj-lt"/>
            </a:endParaRPr>
          </a:p>
          <a:p>
            <a:pPr>
              <a:buFontTx/>
              <a:buChar char="-"/>
            </a:pPr>
            <a:endParaRPr lang="en-IE" sz="1600" dirty="0"/>
          </a:p>
        </p:txBody>
      </p:sp>
      <p:sp>
        <p:nvSpPr>
          <p:cNvPr id="3" name="Google Shape;310;g33ad7052d48_0_672">
            <a:extLst>
              <a:ext uri="{FF2B5EF4-FFF2-40B4-BE49-F238E27FC236}">
                <a16:creationId xmlns:a16="http://schemas.microsoft.com/office/drawing/2014/main" id="{28DA27DC-14F9-5A87-6FEB-0B01394CA35F}"/>
              </a:ext>
            </a:extLst>
          </p:cNvPr>
          <p:cNvSpPr txBox="1"/>
          <p:nvPr/>
        </p:nvSpPr>
        <p:spPr>
          <a:xfrm>
            <a:off x="652210" y="1821600"/>
            <a:ext cx="2214000" cy="1090800"/>
          </a:xfrm>
          <a:prstGeom prst="rect">
            <a:avLst/>
          </a:prstGeom>
          <a:noFill/>
          <a:ln w="38100" cap="flat" cmpd="sng">
            <a:solidFill>
              <a:schemeClr val="accent1"/>
            </a:solidFill>
            <a:prstDash val="solid"/>
            <a:round/>
            <a:headEnd type="none" w="sm" len="sm"/>
            <a:tailEnd type="none" w="sm" len="sm"/>
          </a:ln>
          <a:effectLst>
            <a:reflection blurRad="6350" endPos="0" dir="5400000" sy="-100000" algn="bl" rotWithShape="0"/>
          </a:effectLst>
        </p:spPr>
        <p:txBody>
          <a:bodyPr spcFirstLastPara="1" wrap="square" lIns="72000" tIns="72000" rIns="72000" bIns="72000" anchor="ctr" anchorCtr="0">
            <a:noAutofit/>
          </a:bodyPr>
          <a:lstStyle>
            <a:defPPr marR="0" lvl="0" algn="l" rtl="0">
              <a:lnSpc>
                <a:spcPct val="100000"/>
              </a:lnSpc>
              <a:spcBef>
                <a:spcPts val="0"/>
              </a:spcBef>
              <a:spcAft>
                <a:spcPts val="0"/>
              </a:spcAft>
              <a:defRPr/>
            </a:defPPr>
            <a:lvl1pPr marL="0" indent="0" algn="ctr">
              <a:buNone/>
              <a:defRPr sz="1300" b="1">
                <a:solidFill>
                  <a:schemeClr val="dk1"/>
                </a:solidFill>
              </a:defRPr>
            </a:lvl1pPr>
          </a:lstStyle>
          <a:p>
            <a:pPr defTabSz="622285">
              <a:spcBef>
                <a:spcPct val="0"/>
              </a:spcBef>
              <a:buClr>
                <a:srgbClr val="000000"/>
              </a:buClr>
            </a:pPr>
            <a:r>
              <a:rPr lang="en-IE" sz="1600" kern="1100" spc="-50" dirty="0">
                <a:solidFill>
                  <a:srgbClr val="024DA1"/>
                </a:solidFill>
                <a:latin typeface="+mj-lt"/>
                <a:ea typeface="Open Sans" panose="020B0606030504020204" pitchFamily="34" charset="0"/>
              </a:rPr>
              <a:t>Key Action: </a:t>
            </a:r>
          </a:p>
          <a:p>
            <a:pPr defTabSz="622285">
              <a:spcBef>
                <a:spcPct val="0"/>
              </a:spcBef>
              <a:buClr>
                <a:srgbClr val="000000"/>
              </a:buClr>
            </a:pPr>
            <a:r>
              <a:rPr lang="en-IE" sz="1600" kern="1100" spc="-50" dirty="0">
                <a:solidFill>
                  <a:srgbClr val="024DA1"/>
                </a:solidFill>
                <a:latin typeface="+mj-lt"/>
                <a:ea typeface="Open Sans" panose="020B0606030504020204" pitchFamily="34" charset="0"/>
              </a:rPr>
              <a:t>Move </a:t>
            </a:r>
            <a:r>
              <a:rPr lang="en-IE" sz="1600" b="0" kern="1100" spc="-50" dirty="0">
                <a:solidFill>
                  <a:srgbClr val="024DA1"/>
                </a:solidFill>
                <a:latin typeface="+mj-lt"/>
                <a:ea typeface="Open Sans" panose="020B0606030504020204" pitchFamily="34" charset="0"/>
              </a:rPr>
              <a:t>from eSearch Case Law </a:t>
            </a:r>
            <a:r>
              <a:rPr lang="en-IE" sz="1600" kern="1100" spc="-50" dirty="0">
                <a:solidFill>
                  <a:srgbClr val="024DA1"/>
                </a:solidFill>
                <a:latin typeface="+mj-lt"/>
                <a:ea typeface="Open Sans" panose="020B0606030504020204" pitchFamily="34" charset="0"/>
              </a:rPr>
              <a:t>to</a:t>
            </a:r>
            <a:r>
              <a:rPr lang="en-IE" sz="1600" b="0" kern="1100" spc="-50" dirty="0">
                <a:solidFill>
                  <a:srgbClr val="024DA1"/>
                </a:solidFill>
                <a:latin typeface="+mj-lt"/>
                <a:ea typeface="Open Sans" panose="020B0606030504020204" pitchFamily="34" charset="0"/>
              </a:rPr>
              <a:t> </a:t>
            </a:r>
            <a:r>
              <a:rPr lang="en-IE" sz="1600" kern="1100" spc="-50" dirty="0">
                <a:solidFill>
                  <a:srgbClr val="024DA1"/>
                </a:solidFill>
                <a:latin typeface="+mj-lt"/>
                <a:ea typeface="Open Sans" panose="020B0606030504020204" pitchFamily="34" charset="0"/>
              </a:rPr>
              <a:t>Case-Law View</a:t>
            </a:r>
            <a:endParaRPr lang="en-IE" sz="1600" kern="1100" spc="-50" dirty="0">
              <a:solidFill>
                <a:srgbClr val="024DA1"/>
              </a:solidFill>
              <a:latin typeface="+mj-lt"/>
              <a:ea typeface="Open Sans" panose="020B0606030504020204" pitchFamily="34" charset="0"/>
              <a:sym typeface="Arial"/>
            </a:endParaRPr>
          </a:p>
        </p:txBody>
      </p:sp>
      <p:sp>
        <p:nvSpPr>
          <p:cNvPr id="4" name="Google Shape;37;p2">
            <a:extLst>
              <a:ext uri="{FF2B5EF4-FFF2-40B4-BE49-F238E27FC236}">
                <a16:creationId xmlns:a16="http://schemas.microsoft.com/office/drawing/2014/main" id="{DF24857C-4A54-3478-D47C-A524875B09A9}"/>
              </a:ext>
            </a:extLst>
          </p:cNvPr>
          <p:cNvSpPr txBox="1">
            <a:spLocks noGrp="1"/>
          </p:cNvSpPr>
          <p:nvPr>
            <p:ph type="title"/>
          </p:nvPr>
        </p:nvSpPr>
        <p:spPr>
          <a:xfrm>
            <a:off x="651600" y="792000"/>
            <a:ext cx="8103600" cy="262800"/>
          </a:xfrm>
          <a:prstGeom prst="rect">
            <a:avLst/>
          </a:prstGeom>
          <a:solidFill>
            <a:schemeClr val="tx2"/>
          </a:solidFill>
          <a:ln>
            <a:noFill/>
          </a:ln>
        </p:spPr>
        <p:txBody>
          <a:bodyPr spcFirstLastPara="1" vert="horz" wrap="square" lIns="91440" tIns="45720" rIns="91440" bIns="45720" rtlCol="0" anchor="ctr" anchorCtr="0">
            <a:noAutofit/>
          </a:bodyPr>
          <a:lstStyle/>
          <a:p>
            <a:pPr>
              <a:spcBef>
                <a:spcPct val="0"/>
              </a:spcBef>
            </a:pPr>
            <a:r>
              <a:rPr lang="en-IE" dirty="0"/>
              <a:t>Accessibility and Visibility </a:t>
            </a:r>
          </a:p>
        </p:txBody>
      </p:sp>
    </p:spTree>
    <p:extLst>
      <p:ext uri="{BB962C8B-B14F-4D97-AF65-F5344CB8AC3E}">
        <p14:creationId xmlns:p14="http://schemas.microsoft.com/office/powerpoint/2010/main" val="2334932479"/>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E31A1-7C04-2BC2-3D53-C45D549C40EB}"/>
              </a:ext>
            </a:extLst>
          </p:cNvPr>
          <p:cNvSpPr>
            <a:spLocks noGrp="1"/>
          </p:cNvSpPr>
          <p:nvPr>
            <p:ph type="title"/>
          </p:nvPr>
        </p:nvSpPr>
        <p:spPr/>
        <p:txBody>
          <a:bodyPr>
            <a:noAutofit/>
          </a:bodyPr>
          <a:lstStyle/>
          <a:p>
            <a:r>
              <a:rPr lang="en-IE" dirty="0"/>
              <a:t>Partnership and Growth: </a:t>
            </a:r>
            <a:r>
              <a:rPr lang="en-IE" noProof="0" dirty="0"/>
              <a:t>External stakeholders</a:t>
            </a:r>
          </a:p>
        </p:txBody>
      </p:sp>
      <p:sp>
        <p:nvSpPr>
          <p:cNvPr id="5" name="Rectangle 4">
            <a:extLst>
              <a:ext uri="{FF2B5EF4-FFF2-40B4-BE49-F238E27FC236}">
                <a16:creationId xmlns:a16="http://schemas.microsoft.com/office/drawing/2014/main" id="{C8AE1A7F-89C0-A740-1CF8-0AB418F5856C}"/>
              </a:ext>
            </a:extLst>
          </p:cNvPr>
          <p:cNvSpPr/>
          <p:nvPr/>
        </p:nvSpPr>
        <p:spPr>
          <a:xfrm>
            <a:off x="709480" y="3137312"/>
            <a:ext cx="2652422" cy="1763860"/>
          </a:xfrm>
          <a:prstGeom prst="rect">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IE" sz="1100" dirty="0">
                <a:solidFill>
                  <a:srgbClr val="183D8C"/>
                </a:solidFill>
                <a:latin typeface="Arial" panose="020B0604020202020204" pitchFamily="34" charset="0"/>
                <a:cs typeface="Arial" panose="020B0604020202020204" pitchFamily="34" charset="0"/>
              </a:rPr>
              <a:t> </a:t>
            </a:r>
            <a:r>
              <a:rPr lang="en-IE" sz="1400" b="1" dirty="0">
                <a:solidFill>
                  <a:srgbClr val="183D8C"/>
                </a:solidFill>
                <a:latin typeface="+mj-lt"/>
                <a:cs typeface="Arial" panose="020B0604020202020204" pitchFamily="34" charset="0"/>
              </a:rPr>
              <a:t>NETWORK OF APPEAL BODIES</a:t>
            </a:r>
            <a:br>
              <a:rPr lang="en-IE" sz="1100" dirty="0">
                <a:solidFill>
                  <a:srgbClr val="183D8C"/>
                </a:solidFill>
                <a:latin typeface="+mj-lt"/>
                <a:cs typeface="Arial" panose="020B0604020202020204" pitchFamily="34" charset="0"/>
              </a:rPr>
            </a:br>
            <a:endParaRPr lang="en-IE" sz="1100" dirty="0">
              <a:solidFill>
                <a:srgbClr val="024DA1"/>
              </a:solidFill>
              <a:latin typeface="+mj-lt"/>
              <a:cs typeface="Arial" panose="020B0604020202020204" pitchFamily="34" charset="0"/>
            </a:endParaRPr>
          </a:p>
          <a:p>
            <a:pPr algn="ctr"/>
            <a:r>
              <a:rPr lang="en-IE" sz="1100" dirty="0">
                <a:solidFill>
                  <a:srgbClr val="024DA1"/>
                </a:solidFill>
                <a:latin typeface="+mj-lt"/>
                <a:cs typeface="Arial" panose="020B0604020202020204" pitchFamily="34" charset="0"/>
              </a:rPr>
              <a:t>A forum of </a:t>
            </a:r>
            <a:r>
              <a:rPr lang="en-IE" sz="1100" b="1" dirty="0">
                <a:solidFill>
                  <a:srgbClr val="024DA1"/>
                </a:solidFill>
                <a:latin typeface="+mj-lt"/>
                <a:cs typeface="Arial" panose="020B0604020202020204" pitchFamily="34" charset="0"/>
              </a:rPr>
              <a:t>Appeal Bodies of EU IPOs </a:t>
            </a:r>
            <a:r>
              <a:rPr lang="en-IE" sz="1100" dirty="0">
                <a:solidFill>
                  <a:srgbClr val="024DA1"/>
                </a:solidFill>
                <a:latin typeface="+mj-lt"/>
                <a:cs typeface="Arial" panose="020B0604020202020204" pitchFamily="34" charset="0"/>
              </a:rPr>
              <a:t>to discuss </a:t>
            </a:r>
            <a:r>
              <a:rPr lang="en-IE" sz="1100" b="1" dirty="0">
                <a:solidFill>
                  <a:srgbClr val="024DA1"/>
                </a:solidFill>
                <a:latin typeface="+mj-lt"/>
                <a:cs typeface="Arial" panose="020B0604020202020204" pitchFamily="34" charset="0"/>
              </a:rPr>
              <a:t>trends in EU trade mark and design legal practices and procedures</a:t>
            </a:r>
            <a:r>
              <a:rPr lang="en-IE" sz="1100" dirty="0">
                <a:solidFill>
                  <a:srgbClr val="024DA1"/>
                </a:solidFill>
                <a:latin typeface="+mj-lt"/>
                <a:cs typeface="Arial" panose="020B0604020202020204" pitchFamily="34" charset="0"/>
              </a:rPr>
              <a:t>, including analysis of recent Boards of Appeal and national case-law.</a:t>
            </a:r>
          </a:p>
        </p:txBody>
      </p:sp>
      <p:sp>
        <p:nvSpPr>
          <p:cNvPr id="6" name="Rectangle 5">
            <a:extLst>
              <a:ext uri="{FF2B5EF4-FFF2-40B4-BE49-F238E27FC236}">
                <a16:creationId xmlns:a16="http://schemas.microsoft.com/office/drawing/2014/main" id="{0452D65C-0424-8EF4-B8B0-0270C88435D2}"/>
              </a:ext>
            </a:extLst>
          </p:cNvPr>
          <p:cNvSpPr/>
          <p:nvPr/>
        </p:nvSpPr>
        <p:spPr>
          <a:xfrm>
            <a:off x="700994" y="1141197"/>
            <a:ext cx="2652422" cy="1912089"/>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IE" sz="1400" b="1" dirty="0">
                <a:solidFill>
                  <a:srgbClr val="183D8C"/>
                </a:solidFill>
                <a:latin typeface="+mj-lt"/>
                <a:cs typeface="Arial" panose="020B0604020202020204" pitchFamily="34" charset="0"/>
              </a:rPr>
              <a:t>IP Judges Community </a:t>
            </a:r>
          </a:p>
          <a:p>
            <a:pPr algn="ctr"/>
            <a:endParaRPr lang="en-IE" sz="1100" dirty="0">
              <a:solidFill>
                <a:srgbClr val="024DA1"/>
              </a:solidFill>
              <a:latin typeface="+mj-lt"/>
              <a:cs typeface="Arial" panose="020B0604020202020204" pitchFamily="34" charset="0"/>
            </a:endParaRPr>
          </a:p>
          <a:p>
            <a:pPr algn="ctr"/>
            <a:r>
              <a:rPr lang="en-IE" sz="1100" dirty="0">
                <a:solidFill>
                  <a:srgbClr val="024DA1"/>
                </a:solidFill>
                <a:latin typeface="+mj-lt"/>
                <a:cs typeface="Arial" panose="020B0604020202020204" pitchFamily="34" charset="0"/>
              </a:rPr>
              <a:t>A Community of </a:t>
            </a:r>
            <a:r>
              <a:rPr lang="en-IE" sz="1100" b="1" dirty="0">
                <a:solidFill>
                  <a:srgbClr val="024DA1"/>
                </a:solidFill>
                <a:latin typeface="+mj-lt"/>
                <a:cs typeface="Arial" panose="020B0604020202020204" pitchFamily="34" charset="0"/>
              </a:rPr>
              <a:t>national IP judges from EUTM and RCD national courts to review the quality of EU and national  IP legal practices </a:t>
            </a:r>
            <a:r>
              <a:rPr lang="en-IE" sz="1100" dirty="0">
                <a:solidFill>
                  <a:srgbClr val="024DA1"/>
                </a:solidFill>
                <a:latin typeface="+mj-lt"/>
                <a:cs typeface="Arial" panose="020B0604020202020204" pitchFamily="34" charset="0"/>
              </a:rPr>
              <a:t>and identify and discuss trends in IP jurisprudence.</a:t>
            </a:r>
          </a:p>
        </p:txBody>
      </p:sp>
      <p:sp>
        <p:nvSpPr>
          <p:cNvPr id="7" name="Rectangle 6">
            <a:extLst>
              <a:ext uri="{FF2B5EF4-FFF2-40B4-BE49-F238E27FC236}">
                <a16:creationId xmlns:a16="http://schemas.microsoft.com/office/drawing/2014/main" id="{1D306BC3-E09F-7CB4-7D64-9F63AD54155A}"/>
              </a:ext>
            </a:extLst>
          </p:cNvPr>
          <p:cNvSpPr/>
          <p:nvPr/>
        </p:nvSpPr>
        <p:spPr>
          <a:xfrm>
            <a:off x="5790585" y="1102483"/>
            <a:ext cx="2353410" cy="1996959"/>
          </a:xfrm>
          <a:prstGeom prst="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IE" sz="1400" b="1" dirty="0">
                <a:solidFill>
                  <a:srgbClr val="183D8C"/>
                </a:solidFill>
                <a:latin typeface="+mj-lt"/>
                <a:cs typeface="Arial" panose="020B0604020202020204" pitchFamily="34" charset="0"/>
              </a:rPr>
              <a:t>European Cooperation </a:t>
            </a:r>
            <a:r>
              <a:rPr lang="en-IE" sz="1400" b="1" dirty="0">
                <a:solidFill>
                  <a:srgbClr val="024DA1"/>
                </a:solidFill>
                <a:latin typeface="+mj-lt"/>
                <a:cs typeface="Arial" panose="020B0604020202020204" pitchFamily="34" charset="0"/>
              </a:rPr>
              <a:t>Projects</a:t>
            </a:r>
          </a:p>
          <a:p>
            <a:pPr algn="ctr"/>
            <a:r>
              <a:rPr lang="en-IE" sz="1100" b="1" dirty="0">
                <a:solidFill>
                  <a:srgbClr val="024DA1"/>
                </a:solidFill>
                <a:latin typeface="+mj-lt"/>
                <a:cs typeface="Arial" panose="020B0604020202020204" pitchFamily="34" charset="0"/>
              </a:rPr>
              <a:t>The EU IP Offices and User Associations </a:t>
            </a:r>
            <a:r>
              <a:rPr lang="en-IE" sz="1100" dirty="0">
                <a:solidFill>
                  <a:srgbClr val="024DA1"/>
                </a:solidFill>
                <a:latin typeface="+mj-lt"/>
                <a:cs typeface="Arial" panose="020B0604020202020204" pitchFamily="34" charset="0"/>
              </a:rPr>
              <a:t>cooperate on projects to harmonise practices and standards. The aim is to develop and implement </a:t>
            </a:r>
            <a:r>
              <a:rPr lang="en-IE" sz="1100" b="1" dirty="0">
                <a:solidFill>
                  <a:srgbClr val="024DA1"/>
                </a:solidFill>
                <a:latin typeface="+mj-lt"/>
                <a:cs typeface="Arial" panose="020B0604020202020204" pitchFamily="34" charset="0"/>
              </a:rPr>
              <a:t>common principles </a:t>
            </a:r>
            <a:r>
              <a:rPr lang="en-IE" sz="1100" dirty="0">
                <a:solidFill>
                  <a:srgbClr val="024DA1"/>
                </a:solidFill>
                <a:latin typeface="+mj-lt"/>
                <a:cs typeface="Arial" panose="020B0604020202020204" pitchFamily="34" charset="0"/>
              </a:rPr>
              <a:t>based on relevant EU and national Court judgments.</a:t>
            </a:r>
          </a:p>
        </p:txBody>
      </p:sp>
      <p:sp>
        <p:nvSpPr>
          <p:cNvPr id="8" name="TextBox 7">
            <a:extLst>
              <a:ext uri="{FF2B5EF4-FFF2-40B4-BE49-F238E27FC236}">
                <a16:creationId xmlns:a16="http://schemas.microsoft.com/office/drawing/2014/main" id="{1252C4E6-97CB-C4B3-67DE-CA890D2EDE6F}"/>
              </a:ext>
            </a:extLst>
          </p:cNvPr>
          <p:cNvSpPr txBox="1"/>
          <p:nvPr/>
        </p:nvSpPr>
        <p:spPr>
          <a:xfrm>
            <a:off x="5819935" y="3137312"/>
            <a:ext cx="2324060" cy="1854669"/>
          </a:xfrm>
          <a:prstGeom prst="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ctr">
              <a:defRPr sz="1400" b="1">
                <a:solidFill>
                  <a:srgbClr val="183D8C"/>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IE" dirty="0">
                <a:latin typeface="+mj-lt"/>
              </a:rPr>
              <a:t>User Focus Group</a:t>
            </a:r>
          </a:p>
          <a:p>
            <a:r>
              <a:rPr lang="en-IE" b="0" dirty="0">
                <a:solidFill>
                  <a:srgbClr val="024DA1"/>
                </a:solidFill>
                <a:latin typeface="+mj-lt"/>
              </a:rPr>
              <a:t> </a:t>
            </a:r>
          </a:p>
          <a:p>
            <a:r>
              <a:rPr lang="en-IE" sz="1100" b="0" dirty="0">
                <a:solidFill>
                  <a:srgbClr val="024DA1"/>
                </a:solidFill>
                <a:latin typeface="+mj-lt"/>
              </a:rPr>
              <a:t>A Network of </a:t>
            </a:r>
            <a:r>
              <a:rPr lang="en-IE" sz="1100" dirty="0">
                <a:solidFill>
                  <a:srgbClr val="024DA1"/>
                </a:solidFill>
                <a:latin typeface="+mj-lt"/>
              </a:rPr>
              <a:t>User Associations´ representatives </a:t>
            </a:r>
            <a:r>
              <a:rPr lang="en-IE" sz="1100" b="0" dirty="0">
                <a:solidFill>
                  <a:srgbClr val="024DA1"/>
                </a:solidFill>
                <a:latin typeface="+mj-lt"/>
              </a:rPr>
              <a:t>focused on </a:t>
            </a:r>
            <a:r>
              <a:rPr lang="en-IE" sz="1100" dirty="0">
                <a:solidFill>
                  <a:srgbClr val="024DA1"/>
                </a:solidFill>
                <a:latin typeface="+mj-lt"/>
              </a:rPr>
              <a:t>discussions on case-law and its implications</a:t>
            </a:r>
            <a:r>
              <a:rPr lang="en-IE" sz="1100" b="0" dirty="0">
                <a:solidFill>
                  <a:srgbClr val="024DA1"/>
                </a:solidFill>
                <a:latin typeface="+mj-lt"/>
              </a:rPr>
              <a:t>, and </a:t>
            </a:r>
            <a:r>
              <a:rPr lang="en-IE" sz="1100" dirty="0">
                <a:solidFill>
                  <a:srgbClr val="024DA1"/>
                </a:solidFill>
                <a:latin typeface="+mj-lt"/>
              </a:rPr>
              <a:t>consultations on specific topics  </a:t>
            </a:r>
            <a:r>
              <a:rPr lang="en-IE" sz="1100" b="0" dirty="0">
                <a:solidFill>
                  <a:srgbClr val="024DA1"/>
                </a:solidFill>
                <a:latin typeface="+mj-lt"/>
              </a:rPr>
              <a:t>crucial to the users</a:t>
            </a:r>
            <a:r>
              <a:rPr lang="en-IE" sz="1200" b="0" dirty="0">
                <a:solidFill>
                  <a:srgbClr val="024DA1"/>
                </a:solidFill>
              </a:rPr>
              <a:t>.</a:t>
            </a:r>
          </a:p>
        </p:txBody>
      </p:sp>
      <p:pic>
        <p:nvPicPr>
          <p:cNvPr id="9" name="Picture 8">
            <a:extLst>
              <a:ext uri="{FF2B5EF4-FFF2-40B4-BE49-F238E27FC236}">
                <a16:creationId xmlns:a16="http://schemas.microsoft.com/office/drawing/2014/main" id="{FFA25618-4617-382D-AEEB-873C271534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61858" y="1202496"/>
            <a:ext cx="2176653" cy="1451102"/>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63632F44-B5C1-67D6-A0C3-A4B367E37B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65645" y="3983750"/>
            <a:ext cx="1851953" cy="1048810"/>
          </a:xfrm>
          <a:prstGeom prst="rect">
            <a:avLst/>
          </a:prstGeom>
        </p:spPr>
      </p:pic>
      <p:pic>
        <p:nvPicPr>
          <p:cNvPr id="11" name="Picture 10">
            <a:extLst>
              <a:ext uri="{FF2B5EF4-FFF2-40B4-BE49-F238E27FC236}">
                <a16:creationId xmlns:a16="http://schemas.microsoft.com/office/drawing/2014/main" id="{2BEE6F53-C6D7-83C9-E8CA-C8BE8713FA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1709" y="2398919"/>
            <a:ext cx="2065888" cy="1549416"/>
          </a:xfrm>
          <a:prstGeom prst="rect">
            <a:avLst/>
          </a:prstGeom>
        </p:spPr>
      </p:pic>
    </p:spTree>
    <p:extLst>
      <p:ext uri="{BB962C8B-B14F-4D97-AF65-F5344CB8AC3E}">
        <p14:creationId xmlns:p14="http://schemas.microsoft.com/office/powerpoint/2010/main" val="4263310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 name="Content Placeholder 7">
            <a:extLst>
              <a:ext uri="{FF2B5EF4-FFF2-40B4-BE49-F238E27FC236}">
                <a16:creationId xmlns:a16="http://schemas.microsoft.com/office/drawing/2014/main" id="{1FA8DB5C-4118-FF39-C92C-C6684C28845F}"/>
              </a:ext>
            </a:extLst>
          </p:cNvPr>
          <p:cNvSpPr txBox="1">
            <a:spLocks/>
          </p:cNvSpPr>
          <p:nvPr/>
        </p:nvSpPr>
        <p:spPr>
          <a:xfrm>
            <a:off x="3020400" y="1123200"/>
            <a:ext cx="5666400" cy="40536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43" indent="-285743" algn="just" defTabSz="457189">
              <a:buClr>
                <a:srgbClr val="024DA1"/>
              </a:buClr>
              <a:buFont typeface="Wingdings" panose="05000000000000000000" pitchFamily="2" charset="2"/>
              <a:buChar char="§"/>
            </a:pPr>
            <a:r>
              <a:rPr lang="en-IE" sz="1400" b="1" kern="1100" spc="-50" dirty="0">
                <a:solidFill>
                  <a:srgbClr val="024DA1"/>
                </a:solidFill>
                <a:latin typeface="+mn-lt"/>
                <a:ea typeface="Open Sans" panose="020B0606030504020204" pitchFamily="34" charset="0"/>
              </a:rPr>
              <a:t>Assemble national judges from all instances of all Member States EUTM and EUD courts </a:t>
            </a:r>
            <a:r>
              <a:rPr lang="en-IE" sz="1400" kern="1100" spc="-50" dirty="0">
                <a:solidFill>
                  <a:srgbClr val="024DA1"/>
                </a:solidFill>
                <a:latin typeface="+mn-lt"/>
                <a:ea typeface="Open Sans" panose="020B0606030504020204" pitchFamily="34" charset="0"/>
              </a:rPr>
              <a:t>into an </a:t>
            </a:r>
            <a:r>
              <a:rPr lang="en-IE" sz="1400" b="1" kern="1100" spc="-50" dirty="0">
                <a:solidFill>
                  <a:srgbClr val="024DA1"/>
                </a:solidFill>
                <a:latin typeface="+mn-lt"/>
                <a:ea typeface="Open Sans" panose="020B0606030504020204" pitchFamily="34" charset="0"/>
              </a:rPr>
              <a:t>IP Judges Community</a:t>
            </a:r>
          </a:p>
          <a:p>
            <a:pPr marL="285743" indent="-285743" algn="just" defTabSz="457189">
              <a:buClr>
                <a:srgbClr val="024DA1"/>
              </a:buClr>
              <a:buFont typeface="Wingdings" panose="05000000000000000000" pitchFamily="2" charset="2"/>
              <a:buChar char="§"/>
            </a:pPr>
            <a:endParaRPr lang="en-IE" sz="1400" b="1" kern="1100" spc="-50" dirty="0">
              <a:solidFill>
                <a:srgbClr val="FF0000"/>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00" kern="1100" spc="-50" dirty="0">
                <a:solidFill>
                  <a:srgbClr val="024DA1"/>
                </a:solidFill>
                <a:latin typeface="+mn-lt"/>
                <a:ea typeface="Open Sans" panose="020B0606030504020204" pitchFamily="34" charset="0"/>
              </a:rPr>
              <a:t>Establish IP Judges Community as a forum where legal areas of particular importance can be discussed, including </a:t>
            </a:r>
            <a:r>
              <a:rPr lang="en-IE" sz="1400" b="1" kern="1100" spc="-50" dirty="0">
                <a:solidFill>
                  <a:srgbClr val="024DA1"/>
                </a:solidFill>
                <a:latin typeface="+mn-lt"/>
                <a:ea typeface="Open Sans" panose="020B0606030504020204" pitchFamily="34" charset="0"/>
              </a:rPr>
              <a:t>potential preliminary ruling requests</a:t>
            </a:r>
            <a:r>
              <a:rPr lang="en-IE" sz="1400" kern="1100" spc="-50" dirty="0">
                <a:solidFill>
                  <a:srgbClr val="024DA1"/>
                </a:solidFill>
                <a:latin typeface="+mn-lt"/>
                <a:ea typeface="Open Sans" panose="020B0606030504020204" pitchFamily="34" charset="0"/>
              </a:rPr>
              <a:t> and Grand Board cases identified through Key Action </a:t>
            </a:r>
            <a:r>
              <a:rPr lang="en-IE" sz="1400" i="1" u="sng" kern="1100" spc="-50" dirty="0">
                <a:solidFill>
                  <a:srgbClr val="024DA1"/>
                </a:solidFill>
                <a:latin typeface="+mn-lt"/>
                <a:ea typeface="Open Sans" panose="020B0606030504020204" pitchFamily="34" charset="0"/>
              </a:rPr>
              <a:t>Case-law Analysis Tracking System (CATS)</a:t>
            </a:r>
          </a:p>
          <a:p>
            <a:pPr marL="285743" indent="-285743" algn="just" defTabSz="457189">
              <a:buClr>
                <a:srgbClr val="024DA1"/>
              </a:buClr>
              <a:buFont typeface="Wingdings" panose="05000000000000000000" pitchFamily="2" charset="2"/>
              <a:buChar char="§"/>
            </a:pPr>
            <a:endParaRPr lang="en-IE" sz="1400" i="1" u="sng" kern="1100" spc="-50" dirty="0">
              <a:solidFill>
                <a:srgbClr val="024DA1"/>
              </a:solidFill>
              <a:latin typeface="+mn-lt"/>
              <a:ea typeface="Open Sans" panose="020B0606030504020204" pitchFamily="34" charset="0"/>
            </a:endParaRPr>
          </a:p>
          <a:p>
            <a:pPr marL="285743" indent="-285743" algn="just" defTabSz="457189">
              <a:buClr>
                <a:srgbClr val="024DA1"/>
              </a:buClr>
              <a:buSzTx/>
              <a:buFont typeface="Wingdings" panose="05000000000000000000" pitchFamily="2" charset="2"/>
              <a:buChar char="§"/>
              <a:defRPr/>
            </a:pPr>
            <a:r>
              <a:rPr lang="en-IE" sz="1400" b="1" kern="1100" spc="-50" dirty="0">
                <a:solidFill>
                  <a:srgbClr val="024DA1"/>
                </a:solidFill>
                <a:latin typeface="+mn-lt"/>
                <a:ea typeface="Open Sans" panose="020B0606030504020204" pitchFamily="34" charset="0"/>
              </a:rPr>
              <a:t>Create group of national IP Judge Ambassadors </a:t>
            </a:r>
            <a:r>
              <a:rPr lang="en-IE" sz="1400" kern="1100" spc="-50" dirty="0">
                <a:solidFill>
                  <a:srgbClr val="024DA1"/>
                </a:solidFill>
                <a:latin typeface="+mn-lt"/>
                <a:ea typeface="Open Sans" panose="020B0606030504020204" pitchFamily="34" charset="0"/>
              </a:rPr>
              <a:t>for each Member State</a:t>
            </a:r>
          </a:p>
          <a:p>
            <a:pPr marL="285743" indent="-285743" algn="just" defTabSz="457189">
              <a:buClr>
                <a:srgbClr val="024DA1"/>
              </a:buClr>
              <a:buFont typeface="Wingdings" panose="05000000000000000000" pitchFamily="2" charset="2"/>
              <a:buChar char="§"/>
            </a:pPr>
            <a:endParaRPr lang="en-IE" sz="1400" i="1" u="sng"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00" kern="1100" spc="-50" dirty="0">
                <a:solidFill>
                  <a:srgbClr val="024DA1"/>
                </a:solidFill>
                <a:latin typeface="+mn-lt"/>
                <a:ea typeface="Open Sans" panose="020B0606030504020204" pitchFamily="34" charset="0"/>
              </a:rPr>
              <a:t>Create a </a:t>
            </a:r>
            <a:r>
              <a:rPr lang="en-IE" sz="1400" b="1" kern="1100" spc="-50" dirty="0">
                <a:solidFill>
                  <a:srgbClr val="024DA1"/>
                </a:solidFill>
                <a:latin typeface="+mn-lt"/>
                <a:ea typeface="Open Sans" panose="020B0606030504020204" pitchFamily="34" charset="0"/>
              </a:rPr>
              <a:t>digital platform </a:t>
            </a:r>
            <a:r>
              <a:rPr lang="en-IE" sz="1400" kern="1100" spc="-50" dirty="0">
                <a:solidFill>
                  <a:srgbClr val="024DA1"/>
                </a:solidFill>
                <a:latin typeface="+mn-lt"/>
                <a:ea typeface="Open Sans" panose="020B0606030504020204" pitchFamily="34" charset="0"/>
              </a:rPr>
              <a:t>for knowledge sharing for the IP Judges Community</a:t>
            </a:r>
            <a:r>
              <a:rPr lang="en-IE" sz="1400" b="1" kern="1100" spc="-50" dirty="0">
                <a:solidFill>
                  <a:srgbClr val="024DA1"/>
                </a:solidFill>
                <a:latin typeface="+mn-lt"/>
                <a:ea typeface="Open Sans" panose="020B0606030504020204" pitchFamily="34" charset="0"/>
              </a:rPr>
              <a:t>	</a:t>
            </a:r>
          </a:p>
          <a:p>
            <a:pPr algn="just" defTabSz="457189">
              <a:buClr>
                <a:srgbClr val="024DA1"/>
              </a:buClr>
            </a:pPr>
            <a:endParaRPr lang="en-IE" sz="1400"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00" kern="1100" spc="-50" dirty="0">
                <a:solidFill>
                  <a:srgbClr val="024DA1"/>
                </a:solidFill>
                <a:latin typeface="+mn-lt"/>
                <a:ea typeface="Open Sans" panose="020B0606030504020204" pitchFamily="34" charset="0"/>
              </a:rPr>
              <a:t>Establish a </a:t>
            </a:r>
            <a:r>
              <a:rPr lang="en-IE" sz="1400" b="1" kern="1100" spc="-50" dirty="0">
                <a:solidFill>
                  <a:srgbClr val="024DA1"/>
                </a:solidFill>
                <a:latin typeface="+mn-lt"/>
                <a:ea typeface="Open Sans" panose="020B0606030504020204" pitchFamily="34" charset="0"/>
              </a:rPr>
              <a:t>network of academic institutions to support IP Judges Community</a:t>
            </a:r>
          </a:p>
          <a:p>
            <a:pPr marL="285743" indent="-285743" algn="just" defTabSz="457189">
              <a:buClr>
                <a:srgbClr val="024DA1"/>
              </a:buClr>
              <a:buFont typeface="Wingdings" panose="05000000000000000000" pitchFamily="2" charset="2"/>
              <a:buChar char="§"/>
            </a:pPr>
            <a:endParaRPr lang="en-IE" b="1" kern="1100" spc="-50" dirty="0">
              <a:solidFill>
                <a:srgbClr val="024DA1"/>
              </a:solidFill>
              <a:latin typeface="+mn-lt"/>
              <a:ea typeface="Open Sans" panose="020B0606030504020204" pitchFamily="34" charset="0"/>
            </a:endParaRPr>
          </a:p>
        </p:txBody>
      </p:sp>
      <p:sp>
        <p:nvSpPr>
          <p:cNvPr id="3" name="Google Shape;310;g33ad7052d48_0_672">
            <a:extLst>
              <a:ext uri="{FF2B5EF4-FFF2-40B4-BE49-F238E27FC236}">
                <a16:creationId xmlns:a16="http://schemas.microsoft.com/office/drawing/2014/main" id="{697FD501-3C26-5255-F821-24877DFFA3DE}"/>
              </a:ext>
            </a:extLst>
          </p:cNvPr>
          <p:cNvSpPr txBox="1"/>
          <p:nvPr/>
        </p:nvSpPr>
        <p:spPr>
          <a:xfrm>
            <a:off x="652210" y="1821600"/>
            <a:ext cx="2214000" cy="1090800"/>
          </a:xfrm>
          <a:prstGeom prst="rect">
            <a:avLst/>
          </a:prstGeom>
          <a:noFill/>
          <a:ln w="38100" cap="flat" cmpd="sng">
            <a:solidFill>
              <a:schemeClr val="accent1"/>
            </a:solidFill>
            <a:prstDash val="solid"/>
            <a:round/>
            <a:headEnd type="none" w="sm" len="sm"/>
            <a:tailEnd type="none" w="sm" len="sm"/>
          </a:ln>
          <a:effectLst>
            <a:reflection blurRad="6350" endPos="0" dir="5400000" sy="-100000" algn="bl" rotWithShape="0"/>
          </a:effectLst>
        </p:spPr>
        <p:txBody>
          <a:bodyPr spcFirstLastPara="1" wrap="square" lIns="72000" tIns="72000" rIns="72000" bIns="72000" anchor="ctr" anchorCtr="0">
            <a:normAutofit/>
          </a:bodyPr>
          <a:lstStyle>
            <a:defPPr marR="0" lvl="0" algn="l" rtl="0">
              <a:lnSpc>
                <a:spcPct val="100000"/>
              </a:lnSpc>
              <a:spcBef>
                <a:spcPts val="0"/>
              </a:spcBef>
              <a:spcAft>
                <a:spcPts val="0"/>
              </a:spcAft>
            </a:defPPr>
            <a:lvl1pPr marL="0" indent="0" algn="ctr">
              <a:buNone/>
              <a:defRPr b="1">
                <a:solidFill>
                  <a:schemeClr val="dk1"/>
                </a:solidFill>
              </a:defRPr>
            </a:lvl1pPr>
          </a:lstStyle>
          <a:p>
            <a:pPr defTabSz="622285">
              <a:lnSpc>
                <a:spcPct val="90000"/>
              </a:lnSpc>
              <a:spcBef>
                <a:spcPct val="0"/>
              </a:spcBef>
              <a:buClr>
                <a:srgbClr val="000000"/>
              </a:buClr>
            </a:pPr>
            <a:r>
              <a:rPr lang="en-IE" sz="1600" kern="1100" spc="-50" dirty="0">
                <a:solidFill>
                  <a:srgbClr val="024DA1"/>
                </a:solidFill>
                <a:latin typeface="+mj-lt"/>
                <a:ea typeface="Open Sans" panose="020B0606030504020204" pitchFamily="34" charset="0"/>
              </a:rPr>
              <a:t>Key Action:</a:t>
            </a:r>
          </a:p>
          <a:p>
            <a:pPr defTabSz="622285">
              <a:lnSpc>
                <a:spcPct val="90000"/>
              </a:lnSpc>
              <a:spcBef>
                <a:spcPct val="0"/>
              </a:spcBef>
              <a:buClr>
                <a:srgbClr val="000000"/>
              </a:buClr>
            </a:pPr>
            <a:r>
              <a:rPr lang="en-IE" sz="1600" b="0" kern="1100" spc="-50" dirty="0">
                <a:solidFill>
                  <a:srgbClr val="024DA1"/>
                </a:solidFill>
                <a:latin typeface="+mj-lt"/>
                <a:ea typeface="Open Sans" panose="020B0606030504020204" pitchFamily="34" charset="0"/>
              </a:rPr>
              <a:t>Convert the IP Judges Network into an </a:t>
            </a:r>
            <a:r>
              <a:rPr lang="en-IE" sz="1600" kern="1100" spc="-50" dirty="0">
                <a:solidFill>
                  <a:srgbClr val="024DA1"/>
                </a:solidFill>
                <a:latin typeface="+mj-lt"/>
                <a:ea typeface="Open Sans" panose="020B0606030504020204" pitchFamily="34" charset="0"/>
              </a:rPr>
              <a:t>IP Judges Community</a:t>
            </a:r>
            <a:endParaRPr lang="en-IE" sz="1600" kern="1100" spc="-50" dirty="0">
              <a:solidFill>
                <a:srgbClr val="024DA1"/>
              </a:solidFill>
              <a:latin typeface="+mj-lt"/>
              <a:ea typeface="Open Sans" panose="020B0606030504020204" pitchFamily="34" charset="0"/>
              <a:sym typeface="Arial"/>
            </a:endParaRPr>
          </a:p>
        </p:txBody>
      </p:sp>
      <p:sp>
        <p:nvSpPr>
          <p:cNvPr id="6" name="Google Shape;37;p2">
            <a:extLst>
              <a:ext uri="{FF2B5EF4-FFF2-40B4-BE49-F238E27FC236}">
                <a16:creationId xmlns:a16="http://schemas.microsoft.com/office/drawing/2014/main" id="{76576045-C0AC-558A-1511-86739F453DEA}"/>
              </a:ext>
            </a:extLst>
          </p:cNvPr>
          <p:cNvSpPr txBox="1">
            <a:spLocks noGrp="1"/>
          </p:cNvSpPr>
          <p:nvPr>
            <p:ph type="title"/>
          </p:nvPr>
        </p:nvSpPr>
        <p:spPr>
          <a:xfrm>
            <a:off x="651600" y="792000"/>
            <a:ext cx="8103600" cy="262800"/>
          </a:xfrm>
          <a:prstGeom prst="rect">
            <a:avLst/>
          </a:prstGeom>
          <a:solidFill>
            <a:schemeClr val="dk2"/>
          </a:solidFill>
          <a:ln>
            <a:noFill/>
          </a:ln>
        </p:spPr>
        <p:txBody>
          <a:bodyPr spcFirstLastPara="1" vert="horz" wrap="square" lIns="91425" tIns="45700" rIns="91425" bIns="45700" rtlCol="0" anchor="ctr" anchorCtr="0">
            <a:noAutofit/>
          </a:bodyPr>
          <a:lstStyle/>
          <a:p>
            <a:r>
              <a:rPr lang="en-IE" dirty="0"/>
              <a:t>IP </a:t>
            </a:r>
            <a:r>
              <a:rPr lang="en-IE" dirty="0">
                <a:sym typeface="Arial"/>
              </a:rPr>
              <a:t>Judges</a:t>
            </a:r>
            <a:r>
              <a:rPr lang="en-IE" dirty="0"/>
              <a:t> Community</a:t>
            </a:r>
          </a:p>
        </p:txBody>
      </p:sp>
    </p:spTree>
    <p:extLst>
      <p:ext uri="{BB962C8B-B14F-4D97-AF65-F5344CB8AC3E}">
        <p14:creationId xmlns:p14="http://schemas.microsoft.com/office/powerpoint/2010/main" val="2413262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C2DF0A0D-BCEF-9A7E-F5C8-5D149D918CEF}"/>
            </a:ext>
          </a:extLst>
        </p:cNvPr>
        <p:cNvGrpSpPr/>
        <p:nvPr/>
      </p:nvGrpSpPr>
      <p:grpSpPr>
        <a:xfrm>
          <a:off x="0" y="0"/>
          <a:ext cx="0" cy="0"/>
          <a:chOff x="0" y="0"/>
          <a:chExt cx="0" cy="0"/>
        </a:xfrm>
      </p:grpSpPr>
      <p:sp>
        <p:nvSpPr>
          <p:cNvPr id="283" name="Google Shape;283;g33ad7052d48_0_672">
            <a:extLst>
              <a:ext uri="{FF2B5EF4-FFF2-40B4-BE49-F238E27FC236}">
                <a16:creationId xmlns:a16="http://schemas.microsoft.com/office/drawing/2014/main" id="{036A9768-89AF-78E1-6290-252FEB728323}"/>
              </a:ext>
            </a:extLst>
          </p:cNvPr>
          <p:cNvSpPr txBox="1"/>
          <p:nvPr/>
        </p:nvSpPr>
        <p:spPr>
          <a:xfrm>
            <a:off x="386954" y="411957"/>
            <a:ext cx="8370000" cy="604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3300"/>
              <a:buFont typeface="Arial"/>
              <a:buNone/>
            </a:pPr>
            <a:endParaRPr lang="en-IE" sz="3300" noProof="0" dirty="0">
              <a:solidFill>
                <a:srgbClr val="00144F"/>
              </a:solidFill>
              <a:latin typeface="Arial"/>
              <a:ea typeface="Arial"/>
              <a:cs typeface="Arial"/>
              <a:sym typeface="Arial"/>
            </a:endParaRPr>
          </a:p>
        </p:txBody>
      </p:sp>
      <p:pic>
        <p:nvPicPr>
          <p:cNvPr id="4" name="Picture 3">
            <a:extLst>
              <a:ext uri="{FF2B5EF4-FFF2-40B4-BE49-F238E27FC236}">
                <a16:creationId xmlns:a16="http://schemas.microsoft.com/office/drawing/2014/main" id="{186E4D43-C55F-5E5E-4FED-5C1F509D21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66173" y="3537689"/>
            <a:ext cx="2326178" cy="1462409"/>
          </a:xfrm>
          <a:prstGeom prst="rect">
            <a:avLst/>
          </a:prstGeom>
        </p:spPr>
      </p:pic>
      <p:sp>
        <p:nvSpPr>
          <p:cNvPr id="9" name="Content Placeholder 7">
            <a:extLst>
              <a:ext uri="{FF2B5EF4-FFF2-40B4-BE49-F238E27FC236}">
                <a16:creationId xmlns:a16="http://schemas.microsoft.com/office/drawing/2014/main" id="{CF3BE853-FD6D-3900-CA00-17D9EC9FCFD4}"/>
              </a:ext>
            </a:extLst>
          </p:cNvPr>
          <p:cNvSpPr txBox="1">
            <a:spLocks/>
          </p:cNvSpPr>
          <p:nvPr/>
        </p:nvSpPr>
        <p:spPr>
          <a:xfrm>
            <a:off x="599087" y="1290293"/>
            <a:ext cx="8103600" cy="3866400"/>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R="0" lvl="0" algn="just" defTabSz="457200" rtl="0" eaLnBrk="1" fontAlgn="auto" latinLnBrk="0" hangingPunct="1">
              <a:lnSpc>
                <a:spcPct val="100000"/>
              </a:lnSpc>
              <a:spcBef>
                <a:spcPts val="0"/>
              </a:spcBef>
              <a:spcAft>
                <a:spcPts val="0"/>
              </a:spcAft>
              <a:buClr>
                <a:srgbClr val="024DA1"/>
              </a:buClr>
              <a:buSzPts val="1400"/>
              <a:tabLst/>
              <a:defRPr/>
            </a:pPr>
            <a:endParaRPr kumimoji="0" lang="en-IE" sz="1400" b="0" i="1" u="sng" strike="noStrike" kern="1100" cap="none" spc="-50" normalizeH="0" baseline="0" noProof="0" dirty="0">
              <a:ln>
                <a:noFill/>
              </a:ln>
              <a:solidFill>
                <a:srgbClr val="00B050"/>
              </a:solidFill>
              <a:effectLst/>
              <a:uLnTx/>
              <a:uFillTx/>
              <a:latin typeface="Arial" panose="020B0604020202020204"/>
              <a:ea typeface="Open Sans" panose="020B0606030504020204" pitchFamily="34" charset="0"/>
              <a:cs typeface="Arial"/>
              <a:sym typeface="Arial"/>
            </a:endParaRPr>
          </a:p>
          <a:p>
            <a:pPr marL="285750" marR="0" lvl="2"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r>
              <a:rPr kumimoji="0" lang="en-IE" sz="1400" b="1" i="0"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rPr>
              <a:t>Objective: Enhance the level of harmonization</a:t>
            </a:r>
          </a:p>
          <a:p>
            <a:pPr marL="285750" marR="0" lvl="2"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endParaRPr kumimoji="0" lang="en-IE" sz="1400" b="1"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endParaRPr>
          </a:p>
          <a:p>
            <a:pPr marL="285750" marR="0" lvl="2"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r>
              <a:rPr kumimoji="0" lang="en-IE" sz="1400" b="1"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rPr>
              <a:t>Contact points </a:t>
            </a:r>
            <a:r>
              <a:rPr kumimoji="0" lang="en-IE" sz="1400"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rPr>
              <a:t>between those judges who attend the IP Judges Community Meetings in Alicante and all other IP judges in the various Members States.</a:t>
            </a:r>
          </a:p>
          <a:p>
            <a:pPr marL="0" marR="0" lvl="2" algn="just" defTabSz="457200" rtl="0" eaLnBrk="1" fontAlgn="auto" latinLnBrk="0" hangingPunct="1">
              <a:lnSpc>
                <a:spcPct val="100000"/>
              </a:lnSpc>
              <a:spcBef>
                <a:spcPts val="0"/>
              </a:spcBef>
              <a:spcAft>
                <a:spcPts val="0"/>
              </a:spcAft>
              <a:buClr>
                <a:srgbClr val="024DA1"/>
              </a:buClr>
              <a:buSzPts val="1400"/>
              <a:tabLst/>
              <a:defRPr/>
            </a:pPr>
            <a:endParaRPr kumimoji="0" lang="en-IE" sz="1400" b="0"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endParaRPr>
          </a:p>
          <a:p>
            <a:pPr marL="285750" marR="0" lvl="2"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r>
              <a:rPr lang="en-IE" sz="1400" b="1" kern="1100" spc="-50" noProof="0" dirty="0">
                <a:solidFill>
                  <a:srgbClr val="024DA1"/>
                </a:solidFill>
                <a:ea typeface="Open Sans" panose="020B0606030504020204" pitchFamily="34" charset="0"/>
              </a:rPr>
              <a:t>Report to national judges on the regular Community meetings</a:t>
            </a:r>
          </a:p>
          <a:p>
            <a:pPr marL="742950" lvl="3" indent="-285750" algn="just">
              <a:buClr>
                <a:srgbClr val="024DA1"/>
              </a:buClr>
              <a:buFont typeface="Wingdings" panose="05000000000000000000" pitchFamily="2" charset="2"/>
              <a:buChar char="Ø"/>
              <a:defRPr/>
            </a:pPr>
            <a:r>
              <a:rPr lang="en-IE" sz="1400" kern="1100" spc="-50" noProof="0" dirty="0">
                <a:solidFill>
                  <a:srgbClr val="024DA1"/>
                </a:solidFill>
                <a:ea typeface="Open Sans" panose="020B0606030504020204" pitchFamily="34" charset="0"/>
              </a:rPr>
              <a:t>Share the key points of discussion, as well as the main conclusions, recommendations, </a:t>
            </a:r>
          </a:p>
          <a:p>
            <a:pPr marL="742950" lvl="3" indent="-285750" algn="just">
              <a:buClr>
                <a:srgbClr val="024DA1"/>
              </a:buClr>
              <a:buFont typeface="Wingdings" panose="05000000000000000000" pitchFamily="2" charset="2"/>
              <a:buChar char="Ø"/>
              <a:defRPr/>
            </a:pPr>
            <a:r>
              <a:rPr lang="en-IE" sz="1400" kern="1100" spc="-50" noProof="0" dirty="0">
                <a:solidFill>
                  <a:srgbClr val="024DA1"/>
                </a:solidFill>
                <a:ea typeface="Open Sans" panose="020B0606030504020204" pitchFamily="34" charset="0"/>
              </a:rPr>
              <a:t>Provide the documents and information exchanged during the meetings. </a:t>
            </a:r>
            <a:endParaRPr kumimoji="0" lang="en-IE" sz="1400" b="0"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endParaRPr>
          </a:p>
          <a:p>
            <a:pPr marL="285750" marR="0" lvl="2"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endParaRPr lang="en-IE" sz="1400" kern="1100" spc="-50" noProof="0" dirty="0">
              <a:solidFill>
                <a:srgbClr val="024DA1"/>
              </a:solidFill>
              <a:ea typeface="Open Sans" panose="020B0606030504020204" pitchFamily="34" charset="0"/>
            </a:endParaRPr>
          </a:p>
          <a:p>
            <a:pPr marL="285750" marR="0" lvl="2"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r>
              <a:rPr lang="en-IE" sz="1400" b="1" kern="1100" spc="-50" noProof="0" dirty="0">
                <a:solidFill>
                  <a:srgbClr val="024DA1"/>
                </a:solidFill>
                <a:ea typeface="Open Sans" panose="020B0606030504020204" pitchFamily="34" charset="0"/>
              </a:rPr>
              <a:t>Organise seminars with the judges </a:t>
            </a:r>
            <a:r>
              <a:rPr lang="en-IE" sz="1400" kern="1100" spc="-50" noProof="0" dirty="0">
                <a:solidFill>
                  <a:srgbClr val="024DA1"/>
                </a:solidFill>
                <a:ea typeface="Open Sans" panose="020B0606030504020204" pitchFamily="34" charset="0"/>
              </a:rPr>
              <a:t>every two years when we visit the National IPOs</a:t>
            </a:r>
            <a:endParaRPr kumimoji="0" lang="en-IE" sz="1400" b="0"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endParaRPr>
          </a:p>
          <a:p>
            <a:pPr marL="285750" marR="0" lvl="2"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endParaRPr kumimoji="0" lang="en-IE" sz="1400" b="0"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endParaRPr>
          </a:p>
          <a:p>
            <a:pPr marL="285750" marR="0" lvl="2"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r>
              <a:rPr kumimoji="0" lang="en-IE" sz="1400" b="1"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rPr>
              <a:t>Help to disseminate information </a:t>
            </a:r>
            <a:r>
              <a:rPr kumimoji="0" lang="en-IE" sz="1400" b="0"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rPr>
              <a:t>to all </a:t>
            </a:r>
            <a:r>
              <a:rPr lang="en-IE" sz="1400" kern="1100" spc="-50" noProof="0" dirty="0">
                <a:solidFill>
                  <a:srgbClr val="024DA1"/>
                </a:solidFill>
                <a:ea typeface="Open Sans" panose="020B0606030504020204" pitchFamily="34" charset="0"/>
              </a:rPr>
              <a:t>member of the Community </a:t>
            </a:r>
            <a:r>
              <a:rPr kumimoji="0" lang="en-IE" sz="1400" b="0"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rPr>
              <a:t>about </a:t>
            </a:r>
          </a:p>
          <a:p>
            <a:pPr marL="742950" lvl="3" indent="-285750" algn="just">
              <a:buClr>
                <a:srgbClr val="024DA1"/>
              </a:buClr>
              <a:buFont typeface="Wingdings" panose="05000000000000000000" pitchFamily="2" charset="2"/>
              <a:buChar char="§"/>
            </a:pPr>
            <a:r>
              <a:rPr lang="en-US" sz="1400" b="1" kern="1100" spc="-50" dirty="0">
                <a:solidFill>
                  <a:srgbClr val="024DA1"/>
                </a:solidFill>
                <a:ea typeface="Open Sans" panose="020B0606030504020204" pitchFamily="34" charset="0"/>
              </a:rPr>
              <a:t>National case law </a:t>
            </a:r>
          </a:p>
          <a:p>
            <a:pPr marL="742950" lvl="3" indent="-285750" algn="just">
              <a:buClr>
                <a:srgbClr val="024DA1"/>
              </a:buClr>
              <a:buFont typeface="Wingdings" panose="05000000000000000000" pitchFamily="2" charset="2"/>
              <a:buChar char="§"/>
            </a:pPr>
            <a:r>
              <a:rPr lang="en-US" sz="1400" b="1" kern="1100" spc="-50" dirty="0">
                <a:solidFill>
                  <a:srgbClr val="024DA1"/>
                </a:solidFill>
                <a:ea typeface="Open Sans" panose="020B0606030504020204" pitchFamily="34" charset="0"/>
              </a:rPr>
              <a:t>CJEU/GC case law</a:t>
            </a:r>
          </a:p>
          <a:p>
            <a:pPr marL="742950" lvl="3" indent="-285750" algn="just">
              <a:buClr>
                <a:srgbClr val="024DA1"/>
              </a:buClr>
              <a:buFont typeface="Wingdings" panose="05000000000000000000" pitchFamily="2" charset="2"/>
              <a:buChar char="§"/>
            </a:pPr>
            <a:r>
              <a:rPr lang="en-US" sz="1400" b="1" kern="1100" spc="-50" dirty="0">
                <a:solidFill>
                  <a:srgbClr val="024DA1"/>
                </a:solidFill>
                <a:ea typeface="Open Sans" panose="020B0606030504020204" pitchFamily="34" charset="0"/>
              </a:rPr>
              <a:t>Preliminary rulings </a:t>
            </a:r>
          </a:p>
          <a:p>
            <a:pPr marL="742950" lvl="3" indent="-285750" algn="just">
              <a:buClr>
                <a:srgbClr val="024DA1"/>
              </a:buClr>
              <a:buFont typeface="Wingdings" panose="05000000000000000000" pitchFamily="2" charset="2"/>
              <a:buChar char="§"/>
            </a:pPr>
            <a:r>
              <a:rPr lang="en-US" sz="1400" b="1" kern="1100" spc="-50" dirty="0">
                <a:solidFill>
                  <a:srgbClr val="024DA1"/>
                </a:solidFill>
                <a:ea typeface="Open Sans" panose="020B0606030504020204" pitchFamily="34" charset="0"/>
              </a:rPr>
              <a:t>Board of Appeal case law</a:t>
            </a:r>
          </a:p>
          <a:p>
            <a:pPr marL="742950" lvl="3" indent="-285750" algn="just">
              <a:buClr>
                <a:srgbClr val="024DA1"/>
              </a:buClr>
              <a:buFont typeface="Wingdings" panose="05000000000000000000" pitchFamily="2" charset="2"/>
              <a:buChar char="§"/>
            </a:pPr>
            <a:r>
              <a:rPr lang="en-US" sz="1400" b="1" kern="1100" spc="-50" dirty="0">
                <a:solidFill>
                  <a:srgbClr val="024DA1"/>
                </a:solidFill>
                <a:ea typeface="Open Sans" panose="020B0606030504020204" pitchFamily="34" charset="0"/>
              </a:rPr>
              <a:t>Boards of Appeal events </a:t>
            </a:r>
          </a:p>
          <a:p>
            <a:pPr marL="742950" lvl="3" indent="-285750" algn="just">
              <a:buClr>
                <a:srgbClr val="024DA1"/>
              </a:buClr>
              <a:buFont typeface="Wingdings" panose="05000000000000000000" pitchFamily="2" charset="2"/>
              <a:buChar char="§"/>
            </a:pPr>
            <a:r>
              <a:rPr lang="en-US" sz="1400" b="1" kern="1100" spc="-50" dirty="0">
                <a:solidFill>
                  <a:srgbClr val="024DA1"/>
                </a:solidFill>
                <a:ea typeface="Open Sans" panose="020B0606030504020204" pitchFamily="34" charset="0"/>
              </a:rPr>
              <a:t>Case Law Research Reports</a:t>
            </a:r>
          </a:p>
          <a:p>
            <a:pPr marL="742950" lvl="3" indent="-285750" algn="just">
              <a:buClr>
                <a:srgbClr val="024DA1"/>
              </a:buClr>
              <a:buFont typeface="Wingdings" panose="05000000000000000000" pitchFamily="2" charset="2"/>
              <a:buChar char="§"/>
            </a:pPr>
            <a:r>
              <a:rPr lang="en-US" sz="1400" b="1" kern="1100" spc="-50" dirty="0">
                <a:solidFill>
                  <a:srgbClr val="024DA1"/>
                </a:solidFill>
                <a:ea typeface="Open Sans" panose="020B0606030504020204" pitchFamily="34" charset="0"/>
              </a:rPr>
              <a:t>Common Practices </a:t>
            </a:r>
          </a:p>
          <a:p>
            <a:pPr marL="742950" lvl="3" indent="-285750" algn="just">
              <a:buClr>
                <a:srgbClr val="024DA1"/>
              </a:buClr>
              <a:buFont typeface="Wingdings" panose="05000000000000000000" pitchFamily="2" charset="2"/>
              <a:buChar char="§"/>
            </a:pPr>
            <a:endParaRPr lang="en-IE" sz="1400" b="1" kern="1100" spc="-50" dirty="0">
              <a:solidFill>
                <a:srgbClr val="024DA1"/>
              </a:solidFill>
              <a:ea typeface="Open Sans" panose="020B0606030504020204" pitchFamily="34" charset="0"/>
            </a:endParaRPr>
          </a:p>
          <a:p>
            <a:pPr marL="742950" lvl="3" indent="-285750" algn="just">
              <a:buClr>
                <a:srgbClr val="024DA1"/>
              </a:buClr>
              <a:buFont typeface="Wingdings" panose="05000000000000000000" pitchFamily="2" charset="2"/>
              <a:buChar char="Ø"/>
              <a:defRPr/>
            </a:pPr>
            <a:endParaRPr kumimoji="0" lang="en-IE" sz="1400" b="0" i="0" u="none" strike="noStrike" kern="0" cap="none" spc="0" normalizeH="0" baseline="0" noProof="0" dirty="0">
              <a:ln>
                <a:noFill/>
              </a:ln>
              <a:solidFill>
                <a:srgbClr val="706F73"/>
              </a:solidFill>
              <a:effectLst/>
              <a:uLnTx/>
              <a:uFillTx/>
              <a:latin typeface="Arial"/>
              <a:cs typeface="Arial"/>
              <a:sym typeface="Arial"/>
            </a:endParaRPr>
          </a:p>
          <a:p>
            <a:pPr marL="285750" marR="0" lvl="0" indent="-285750" algn="just" defTabSz="457200" rtl="0" eaLnBrk="1" fontAlgn="auto" latinLnBrk="0" hangingPunct="1">
              <a:lnSpc>
                <a:spcPct val="100000"/>
              </a:lnSpc>
              <a:spcBef>
                <a:spcPts val="0"/>
              </a:spcBef>
              <a:spcAft>
                <a:spcPts val="0"/>
              </a:spcAft>
              <a:buClr>
                <a:srgbClr val="024DA1"/>
              </a:buClr>
              <a:buSzPts val="1400"/>
              <a:buFont typeface="Wingdings" panose="05000000000000000000" pitchFamily="2" charset="2"/>
              <a:buChar char="§"/>
              <a:tabLst/>
              <a:defRPr/>
            </a:pPr>
            <a:endParaRPr kumimoji="0" lang="en-IE" sz="1800" b="1" i="0" u="none" strike="noStrike" kern="1100" cap="none" spc="-50" normalizeH="0" baseline="0" noProof="0" dirty="0">
              <a:ln>
                <a:noFill/>
              </a:ln>
              <a:solidFill>
                <a:srgbClr val="024DA1"/>
              </a:solidFill>
              <a:effectLst/>
              <a:uLnTx/>
              <a:uFillTx/>
              <a:latin typeface="Arial" panose="020B0604020202020204"/>
              <a:ea typeface="Open Sans" panose="020B0606030504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Tx/>
              <a:buChar char="-"/>
              <a:tabLst/>
              <a:defRPr/>
            </a:pPr>
            <a:endParaRPr kumimoji="0" lang="en-IE" sz="1600" b="0" i="0" u="none" strike="noStrike" kern="0" cap="none" spc="0" normalizeH="0" baseline="0" noProof="0" dirty="0">
              <a:ln>
                <a:noFill/>
              </a:ln>
              <a:solidFill>
                <a:srgbClr val="706F73"/>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Tx/>
              <a:buChar char="-"/>
              <a:tabLst/>
              <a:defRPr/>
            </a:pPr>
            <a:endParaRPr kumimoji="0" lang="en-IE" sz="1600" b="0" i="0" u="none" strike="noStrike" kern="0" cap="none" spc="0" normalizeH="0" baseline="0" noProof="0" dirty="0">
              <a:ln>
                <a:noFill/>
              </a:ln>
              <a:solidFill>
                <a:srgbClr val="706F73"/>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Tx/>
              <a:buChar char="-"/>
              <a:tabLst/>
              <a:defRPr/>
            </a:pPr>
            <a:endParaRPr kumimoji="0" lang="en-IE" sz="1600" b="0" i="0" u="none" strike="noStrike" kern="0" cap="none" spc="0" normalizeH="0" baseline="0" noProof="0" dirty="0">
              <a:ln>
                <a:noFill/>
              </a:ln>
              <a:solidFill>
                <a:srgbClr val="706F73"/>
              </a:solidFill>
              <a:effectLst/>
              <a:uLnTx/>
              <a:uFillTx/>
              <a:latin typeface="Arial"/>
              <a:cs typeface="Arial"/>
              <a:sym typeface="Arial"/>
            </a:endParaRPr>
          </a:p>
        </p:txBody>
      </p:sp>
      <p:sp>
        <p:nvSpPr>
          <p:cNvPr id="11" name="TextBox 10">
            <a:extLst>
              <a:ext uri="{FF2B5EF4-FFF2-40B4-BE49-F238E27FC236}">
                <a16:creationId xmlns:a16="http://schemas.microsoft.com/office/drawing/2014/main" id="{6D7EECE9-8AED-5F69-98C9-4BC1231D2A73}"/>
              </a:ext>
            </a:extLst>
          </p:cNvPr>
          <p:cNvSpPr txBox="1"/>
          <p:nvPr/>
        </p:nvSpPr>
        <p:spPr>
          <a:xfrm>
            <a:off x="651428" y="1120942"/>
            <a:ext cx="8103600" cy="307777"/>
          </a:xfrm>
          <a:prstGeom prst="rect">
            <a:avLst/>
          </a:prstGeom>
          <a:solidFill>
            <a:schemeClr val="tx1">
              <a:lumMod val="20000"/>
              <a:lumOff val="80000"/>
            </a:schemeClr>
          </a:solidFill>
        </p:spPr>
        <p:txBody>
          <a:bodyPr wrap="square">
            <a:spAutoFit/>
          </a:bodyPr>
          <a:lstStyle/>
          <a:p>
            <a:r>
              <a:rPr lang="en-IE" sz="1400" b="1" kern="1100" spc="-50" noProof="0" dirty="0">
                <a:solidFill>
                  <a:srgbClr val="024DA1"/>
                </a:solidFill>
                <a:ea typeface="Open Sans" panose="020B0606030504020204" pitchFamily="34" charset="0"/>
                <a:cs typeface="Arial"/>
                <a:sym typeface="Arial"/>
              </a:rPr>
              <a:t>The  group of national IP Judges Ambassadors </a:t>
            </a:r>
            <a:r>
              <a:rPr lang="en-IE" sz="1400" kern="1100" spc="-50" noProof="0" dirty="0">
                <a:solidFill>
                  <a:srgbClr val="024DA1"/>
                </a:solidFill>
                <a:ea typeface="Open Sans" panose="020B0606030504020204" pitchFamily="34" charset="0"/>
                <a:cs typeface="Arial"/>
                <a:sym typeface="Arial"/>
              </a:rPr>
              <a:t>for each Member State</a:t>
            </a:r>
          </a:p>
        </p:txBody>
      </p:sp>
      <p:sp>
        <p:nvSpPr>
          <p:cNvPr id="7" name="Google Shape;37;p2">
            <a:extLst>
              <a:ext uri="{FF2B5EF4-FFF2-40B4-BE49-F238E27FC236}">
                <a16:creationId xmlns:a16="http://schemas.microsoft.com/office/drawing/2014/main" id="{232BF2AC-FCCE-E4B6-B91C-615F1FA630E9}"/>
              </a:ext>
            </a:extLst>
          </p:cNvPr>
          <p:cNvSpPr txBox="1">
            <a:spLocks noGrp="1"/>
          </p:cNvSpPr>
          <p:nvPr>
            <p:ph type="title"/>
          </p:nvPr>
        </p:nvSpPr>
        <p:spPr>
          <a:xfrm>
            <a:off x="651600" y="792000"/>
            <a:ext cx="8103600" cy="262800"/>
          </a:xfrm>
          <a:prstGeom prst="rect">
            <a:avLst/>
          </a:prstGeom>
          <a:solidFill>
            <a:schemeClr val="dk2"/>
          </a:solidFill>
          <a:ln>
            <a:noFill/>
          </a:ln>
        </p:spPr>
        <p:txBody>
          <a:bodyPr spcFirstLastPara="1" vert="horz" wrap="square" lIns="91425" tIns="45700" rIns="91425" bIns="45700" rtlCol="0" anchor="ctr" anchorCtr="0">
            <a:noAutofit/>
          </a:bodyPr>
          <a:lstStyle/>
          <a:p>
            <a:r>
              <a:rPr lang="en-IE" dirty="0"/>
              <a:t>IP Judges Community: IP Judges Ambassadors</a:t>
            </a:r>
          </a:p>
        </p:txBody>
      </p:sp>
    </p:spTree>
    <p:extLst>
      <p:ext uri="{BB962C8B-B14F-4D97-AF65-F5344CB8AC3E}">
        <p14:creationId xmlns:p14="http://schemas.microsoft.com/office/powerpoint/2010/main" val="3367858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33ad7052d48_0_672"/>
          <p:cNvSpPr txBox="1"/>
          <p:nvPr/>
        </p:nvSpPr>
        <p:spPr>
          <a:xfrm>
            <a:off x="386954" y="411957"/>
            <a:ext cx="8370000" cy="604800"/>
          </a:xfrm>
          <a:prstGeom prst="rect">
            <a:avLst/>
          </a:prstGeom>
          <a:noFill/>
          <a:ln>
            <a:noFill/>
          </a:ln>
        </p:spPr>
        <p:txBody>
          <a:bodyPr spcFirstLastPara="1" wrap="square" lIns="91425" tIns="45700" rIns="91425" bIns="45700" anchor="t" anchorCtr="0">
            <a:noAutofit/>
          </a:bodyPr>
          <a:lstStyle/>
          <a:p>
            <a:pPr>
              <a:lnSpc>
                <a:spcPct val="90000"/>
              </a:lnSpc>
              <a:buClr>
                <a:schemeClr val="dk1"/>
              </a:buClr>
              <a:buSzPts val="3300"/>
            </a:pPr>
            <a:endParaRPr lang="en-IE" sz="3300" dirty="0">
              <a:solidFill>
                <a:srgbClr val="00144F"/>
              </a:solidFill>
              <a:latin typeface="Arial"/>
              <a:ea typeface="Arial"/>
              <a:cs typeface="Arial"/>
              <a:sym typeface="Arial"/>
            </a:endParaRPr>
          </a:p>
        </p:txBody>
      </p:sp>
      <p:sp>
        <p:nvSpPr>
          <p:cNvPr id="4" name="Google Shape;37;p2">
            <a:extLst>
              <a:ext uri="{FF2B5EF4-FFF2-40B4-BE49-F238E27FC236}">
                <a16:creationId xmlns:a16="http://schemas.microsoft.com/office/drawing/2014/main" id="{6B811F18-75BF-5BC9-EC9E-BD8357D2DF13}"/>
              </a:ext>
            </a:extLst>
          </p:cNvPr>
          <p:cNvSpPr txBox="1">
            <a:spLocks noGrp="1"/>
          </p:cNvSpPr>
          <p:nvPr>
            <p:ph type="title"/>
          </p:nvPr>
        </p:nvSpPr>
        <p:spPr>
          <a:xfrm>
            <a:off x="651600" y="792000"/>
            <a:ext cx="8103600" cy="262800"/>
          </a:xfrm>
          <a:prstGeom prst="rect">
            <a:avLst/>
          </a:prstGeom>
          <a:solidFill>
            <a:schemeClr val="tx2"/>
          </a:solidFill>
          <a:ln>
            <a:noFill/>
          </a:ln>
        </p:spPr>
        <p:txBody>
          <a:bodyPr spcFirstLastPara="1" vert="horz" wrap="square" lIns="91440" tIns="45720" rIns="91440" bIns="45720" rtlCol="0" anchor="ctr" anchorCtr="0">
            <a:noAutofit/>
          </a:bodyPr>
          <a:lstStyle/>
          <a:p>
            <a:pPr>
              <a:spcBef>
                <a:spcPct val="0"/>
              </a:spcBef>
            </a:pPr>
            <a:r>
              <a:rPr lang="en-IE" dirty="0"/>
              <a:t>National and Regional IPOs </a:t>
            </a:r>
          </a:p>
        </p:txBody>
      </p:sp>
      <p:sp>
        <p:nvSpPr>
          <p:cNvPr id="2" name="Content Placeholder 7">
            <a:extLst>
              <a:ext uri="{FF2B5EF4-FFF2-40B4-BE49-F238E27FC236}">
                <a16:creationId xmlns:a16="http://schemas.microsoft.com/office/drawing/2014/main" id="{1FA8DB5C-4118-FF39-C92C-C6684C28845F}"/>
              </a:ext>
            </a:extLst>
          </p:cNvPr>
          <p:cNvSpPr txBox="1">
            <a:spLocks/>
          </p:cNvSpPr>
          <p:nvPr/>
        </p:nvSpPr>
        <p:spPr>
          <a:xfrm>
            <a:off x="3020400" y="1123200"/>
            <a:ext cx="5666400" cy="297610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43" indent="-285743" algn="just" defTabSz="457189">
              <a:buClr>
                <a:srgbClr val="024DA1"/>
              </a:buClr>
              <a:buFont typeface="Wingdings" panose="05000000000000000000" pitchFamily="2" charset="2"/>
              <a:buChar char="§"/>
            </a:pPr>
            <a:r>
              <a:rPr lang="en-IE" sz="1425" b="1" kern="1100" spc="-50" dirty="0">
                <a:solidFill>
                  <a:srgbClr val="024DA1"/>
                </a:solidFill>
                <a:latin typeface="+mn-lt"/>
                <a:ea typeface="Open Sans" panose="020B0606030504020204" pitchFamily="34" charset="0"/>
              </a:rPr>
              <a:t>Intensify collaboration </a:t>
            </a:r>
            <a:r>
              <a:rPr lang="en-IE" sz="1425" kern="1100" spc="-50" dirty="0">
                <a:solidFill>
                  <a:srgbClr val="024DA1"/>
                </a:solidFill>
                <a:latin typeface="+mn-lt"/>
                <a:ea typeface="Open Sans" panose="020B0606030504020204" pitchFamily="34" charset="0"/>
              </a:rPr>
              <a:t>with national and regional IPOs and their appeal bodies</a:t>
            </a:r>
          </a:p>
          <a:p>
            <a:pPr marL="285743" indent="-285743" algn="just" defTabSz="457189">
              <a:buClr>
                <a:srgbClr val="024DA1"/>
              </a:buClr>
              <a:buFont typeface="Wingdings" panose="05000000000000000000" pitchFamily="2" charset="2"/>
              <a:buChar char="§"/>
            </a:pPr>
            <a:endParaRPr lang="en-IE" sz="1425"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b="1" kern="1100" spc="-50" dirty="0">
                <a:solidFill>
                  <a:srgbClr val="024DA1"/>
                </a:solidFill>
                <a:latin typeface="+mn-lt"/>
                <a:ea typeface="Open Sans" panose="020B0606030504020204" pitchFamily="34" charset="0"/>
              </a:rPr>
              <a:t>Biannual workshops </a:t>
            </a:r>
            <a:r>
              <a:rPr lang="en-IE" sz="1425" kern="1100" spc="-50" dirty="0">
                <a:solidFill>
                  <a:srgbClr val="024DA1"/>
                </a:solidFill>
                <a:latin typeface="+mn-lt"/>
                <a:ea typeface="Open Sans" panose="020B0606030504020204" pitchFamily="34" charset="0"/>
              </a:rPr>
              <a:t>and interactive </a:t>
            </a:r>
            <a:r>
              <a:rPr lang="en-IE" sz="1425" b="1" kern="1100" spc="-50" dirty="0">
                <a:solidFill>
                  <a:srgbClr val="024DA1"/>
                </a:solidFill>
                <a:latin typeface="+mn-lt"/>
                <a:ea typeface="Open Sans" panose="020B0606030504020204" pitchFamily="34" charset="0"/>
              </a:rPr>
              <a:t>roundtable discussions</a:t>
            </a:r>
          </a:p>
          <a:p>
            <a:pPr marL="285743" indent="-285743" algn="just" defTabSz="457189">
              <a:buClr>
                <a:srgbClr val="024DA1"/>
              </a:buClr>
              <a:buFont typeface="Wingdings" panose="05000000000000000000" pitchFamily="2" charset="2"/>
              <a:buChar char="§"/>
            </a:pPr>
            <a:endParaRPr lang="en-IE" sz="1425" b="1"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kern="1100" spc="-50" dirty="0">
                <a:solidFill>
                  <a:srgbClr val="024DA1"/>
                </a:solidFill>
                <a:latin typeface="+mn-lt"/>
                <a:ea typeface="Open Sans" panose="020B0606030504020204" pitchFamily="34" charset="0"/>
              </a:rPr>
              <a:t>Encourage </a:t>
            </a:r>
            <a:r>
              <a:rPr lang="en-IE" sz="1425" b="1" kern="1100" spc="-50" dirty="0">
                <a:solidFill>
                  <a:srgbClr val="024DA1"/>
                </a:solidFill>
                <a:latin typeface="+mn-lt"/>
                <a:ea typeface="Open Sans" panose="020B0606030504020204" pitchFamily="34" charset="0"/>
              </a:rPr>
              <a:t>national and regional IPOs </a:t>
            </a:r>
            <a:r>
              <a:rPr lang="en-IE" sz="1425" kern="1100" spc="-50" dirty="0">
                <a:solidFill>
                  <a:srgbClr val="024DA1"/>
                </a:solidFill>
                <a:latin typeface="+mn-lt"/>
                <a:ea typeface="Open Sans" panose="020B0606030504020204" pitchFamily="34" charset="0"/>
              </a:rPr>
              <a:t>to submit </a:t>
            </a:r>
            <a:r>
              <a:rPr lang="en-IE" sz="1425" b="1" kern="1100" spc="-50" dirty="0">
                <a:solidFill>
                  <a:srgbClr val="024DA1"/>
                </a:solidFill>
                <a:latin typeface="+mn-lt"/>
                <a:ea typeface="Open Sans" panose="020B0606030504020204" pitchFamily="34" charset="0"/>
              </a:rPr>
              <a:t>observations</a:t>
            </a:r>
            <a:r>
              <a:rPr lang="en-IE" sz="1425" kern="1100" spc="-50" dirty="0">
                <a:solidFill>
                  <a:srgbClr val="024DA1"/>
                </a:solidFill>
                <a:latin typeface="+mn-lt"/>
                <a:ea typeface="Open Sans" panose="020B0606030504020204" pitchFamily="34" charset="0"/>
              </a:rPr>
              <a:t> to pending </a:t>
            </a:r>
            <a:r>
              <a:rPr lang="en-IE" sz="1425" b="1" kern="1100" spc="-50" dirty="0">
                <a:solidFill>
                  <a:srgbClr val="024DA1"/>
                </a:solidFill>
                <a:latin typeface="+mn-lt"/>
                <a:ea typeface="Open Sans" panose="020B0606030504020204" pitchFamily="34" charset="0"/>
              </a:rPr>
              <a:t>Grand Board cases</a:t>
            </a:r>
            <a:endParaRPr lang="en-IE" sz="1425"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1425" kern="1100" spc="-50" dirty="0">
              <a:solidFill>
                <a:srgbClr val="FF0000"/>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b="1" kern="1100" spc="-50" dirty="0">
                <a:solidFill>
                  <a:srgbClr val="024DA1"/>
                </a:solidFill>
                <a:latin typeface="+mn-lt"/>
                <a:ea typeface="Open Sans" panose="020B0606030504020204" pitchFamily="34" charset="0"/>
              </a:rPr>
              <a:t>Involve</a:t>
            </a:r>
            <a:r>
              <a:rPr lang="en-IE" sz="1425" kern="1100" spc="-50" dirty="0">
                <a:solidFill>
                  <a:srgbClr val="024DA1"/>
                </a:solidFill>
                <a:latin typeface="+mn-lt"/>
                <a:ea typeface="Open Sans" panose="020B0606030504020204" pitchFamily="34" charset="0"/>
              </a:rPr>
              <a:t> the </a:t>
            </a:r>
            <a:r>
              <a:rPr lang="en-IE" sz="1425" b="1" kern="1100" spc="-50" dirty="0">
                <a:solidFill>
                  <a:srgbClr val="024DA1"/>
                </a:solidFill>
                <a:latin typeface="+mn-lt"/>
                <a:ea typeface="Open Sans" panose="020B0606030504020204" pitchFamily="34" charset="0"/>
              </a:rPr>
              <a:t>Network of Appeal Bodies </a:t>
            </a:r>
            <a:r>
              <a:rPr lang="en-IE" sz="1425" kern="1100" spc="-50" dirty="0">
                <a:solidFill>
                  <a:srgbClr val="024DA1"/>
                </a:solidFill>
                <a:latin typeface="+mn-lt"/>
                <a:ea typeface="Open Sans" panose="020B0606030504020204" pitchFamily="34" charset="0"/>
              </a:rPr>
              <a:t>of national and regional IPOs in discussions on the results of the study on optimal characteristics of </a:t>
            </a:r>
            <a:r>
              <a:rPr lang="en-IE" sz="1425" b="1" kern="1100" spc="-50" dirty="0">
                <a:solidFill>
                  <a:srgbClr val="024DA1"/>
                </a:solidFill>
                <a:latin typeface="+mn-lt"/>
                <a:ea typeface="Open Sans" panose="020B0606030504020204" pitchFamily="34" charset="0"/>
              </a:rPr>
              <a:t>high-quality decisions </a:t>
            </a:r>
            <a:r>
              <a:rPr lang="en-IE" sz="1425" kern="1100" spc="-50" dirty="0">
                <a:solidFill>
                  <a:srgbClr val="024DA1"/>
                </a:solidFill>
                <a:latin typeface="+mn-lt"/>
                <a:ea typeface="Open Sans" panose="020B0606030504020204" pitchFamily="34" charset="0"/>
              </a:rPr>
              <a:t>to identify </a:t>
            </a:r>
            <a:r>
              <a:rPr lang="en-IE" sz="1425" b="1" kern="1100" spc="-50" dirty="0">
                <a:solidFill>
                  <a:srgbClr val="024DA1"/>
                </a:solidFill>
                <a:latin typeface="+mn-lt"/>
                <a:ea typeface="Open Sans" panose="020B0606030504020204" pitchFamily="34" charset="0"/>
              </a:rPr>
              <a:t>best practices </a:t>
            </a:r>
            <a:r>
              <a:rPr lang="en-IE" sz="1425" kern="1100" spc="-50" dirty="0">
                <a:solidFill>
                  <a:srgbClr val="024DA1"/>
                </a:solidFill>
                <a:latin typeface="+mn-lt"/>
                <a:ea typeface="Open Sans" panose="020B0606030504020204" pitchFamily="34" charset="0"/>
              </a:rPr>
              <a:t>on decision quality</a:t>
            </a:r>
          </a:p>
          <a:p>
            <a:pPr marL="285743" indent="-285743" algn="just" defTabSz="457189">
              <a:buClr>
                <a:srgbClr val="024DA1"/>
              </a:buClr>
              <a:buFont typeface="Wingdings" panose="05000000000000000000" pitchFamily="2" charset="2"/>
              <a:buChar char="§"/>
            </a:pPr>
            <a:endParaRPr lang="en-IE" kern="1100" spc="-50" dirty="0">
              <a:solidFill>
                <a:srgbClr val="00B050"/>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kern="1100" spc="-50" dirty="0">
              <a:solidFill>
                <a:srgbClr val="024DA1"/>
              </a:solidFill>
              <a:latin typeface="+mn-lt"/>
              <a:ea typeface="Open Sans" panose="020B0606030504020204" pitchFamily="34" charset="0"/>
            </a:endParaRPr>
          </a:p>
          <a:p>
            <a:pPr>
              <a:buFontTx/>
              <a:buChar char="-"/>
            </a:pPr>
            <a:endParaRPr lang="en-IE" sz="1600" dirty="0"/>
          </a:p>
        </p:txBody>
      </p:sp>
      <p:sp>
        <p:nvSpPr>
          <p:cNvPr id="3" name="Google Shape;310;g33ad7052d48_0_672">
            <a:extLst>
              <a:ext uri="{FF2B5EF4-FFF2-40B4-BE49-F238E27FC236}">
                <a16:creationId xmlns:a16="http://schemas.microsoft.com/office/drawing/2014/main" id="{697FD501-3C26-5255-F821-24877DFFA3DE}"/>
              </a:ext>
            </a:extLst>
          </p:cNvPr>
          <p:cNvSpPr txBox="1"/>
          <p:nvPr/>
        </p:nvSpPr>
        <p:spPr>
          <a:xfrm>
            <a:off x="651600" y="1821600"/>
            <a:ext cx="2214000" cy="1090800"/>
          </a:xfrm>
          <a:prstGeom prst="rect">
            <a:avLst/>
          </a:prstGeom>
          <a:noFill/>
          <a:ln w="38100" cap="flat" cmpd="sng">
            <a:solidFill>
              <a:schemeClr val="accent1"/>
            </a:solidFill>
            <a:prstDash val="solid"/>
            <a:round/>
            <a:headEnd type="none" w="sm" len="sm"/>
            <a:tailEnd type="none" w="sm" len="sm"/>
          </a:ln>
          <a:effectLst>
            <a:reflection blurRad="6350" endPos="0" dir="5400000" sy="-100000" algn="bl" rotWithShape="0"/>
          </a:effectLst>
        </p:spPr>
        <p:txBody>
          <a:bodyPr spcFirstLastPara="1" wrap="square" lIns="36000" tIns="72000" rIns="36000" bIns="72000" anchor="ctr" anchorCtr="0">
            <a:normAutofit/>
          </a:bodyPr>
          <a:lstStyle/>
          <a:p>
            <a:pPr algn="ctr">
              <a:lnSpc>
                <a:spcPct val="90000"/>
              </a:lnSpc>
              <a:buClr>
                <a:srgbClr val="000000"/>
              </a:buClr>
            </a:pPr>
            <a:r>
              <a:rPr lang="en-IE" sz="1600" b="1" kern="1100" spc="-50" dirty="0">
                <a:solidFill>
                  <a:srgbClr val="024DA1"/>
                </a:solidFill>
                <a:latin typeface="+mj-lt"/>
                <a:ea typeface="Open Sans" panose="020B0606030504020204" pitchFamily="34" charset="0"/>
                <a:sym typeface="Arial"/>
              </a:rPr>
              <a:t>Key Action: </a:t>
            </a:r>
          </a:p>
          <a:p>
            <a:pPr algn="ctr">
              <a:lnSpc>
                <a:spcPct val="90000"/>
              </a:lnSpc>
              <a:buClr>
                <a:srgbClr val="000000"/>
              </a:buClr>
            </a:pPr>
            <a:r>
              <a:rPr lang="en-IE" sz="1600" kern="1100" spc="-50" dirty="0">
                <a:solidFill>
                  <a:srgbClr val="024DA1"/>
                </a:solidFill>
                <a:latin typeface="+mj-lt"/>
                <a:ea typeface="Open Sans" panose="020B0606030504020204" pitchFamily="34" charset="0"/>
                <a:sym typeface="Arial"/>
              </a:rPr>
              <a:t>Strengthening </a:t>
            </a:r>
            <a:r>
              <a:rPr lang="en-IE" sz="1600" b="1" kern="1100" spc="-50" dirty="0">
                <a:solidFill>
                  <a:srgbClr val="024DA1"/>
                </a:solidFill>
                <a:latin typeface="+mj-lt"/>
                <a:ea typeface="Open Sans" panose="020B0606030504020204" pitchFamily="34" charset="0"/>
                <a:sym typeface="Arial"/>
              </a:rPr>
              <a:t>partnerships with IPOs and their appeal </a:t>
            </a:r>
            <a:r>
              <a:rPr lang="en-IE" sz="1600" b="1" kern="1100" spc="-50" dirty="0">
                <a:solidFill>
                  <a:srgbClr val="024DA1"/>
                </a:solidFill>
                <a:latin typeface="+mj-lt"/>
                <a:ea typeface="Open Sans" panose="020B0606030504020204" pitchFamily="34" charset="0"/>
              </a:rPr>
              <a:t>bodies</a:t>
            </a:r>
            <a:endParaRPr lang="en-IE" sz="1600" b="1" kern="1100" spc="-50" dirty="0">
              <a:solidFill>
                <a:srgbClr val="024DA1"/>
              </a:solidFill>
              <a:latin typeface="+mj-lt"/>
              <a:ea typeface="Open Sans" panose="020B0606030504020204" pitchFamily="34" charset="0"/>
              <a:sym typeface="Arial"/>
            </a:endParaRPr>
          </a:p>
        </p:txBody>
      </p:sp>
    </p:spTree>
    <p:extLst>
      <p:ext uri="{BB962C8B-B14F-4D97-AF65-F5344CB8AC3E}">
        <p14:creationId xmlns:p14="http://schemas.microsoft.com/office/powerpoint/2010/main" val="1816797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D1F74CC-0F57-C4AE-7FF7-06059EEFDE17}"/>
              </a:ext>
            </a:extLst>
          </p:cNvPr>
          <p:cNvPicPr>
            <a:picLocks noChangeAspect="1"/>
          </p:cNvPicPr>
          <p:nvPr/>
        </p:nvPicPr>
        <p:blipFill>
          <a:blip r:embed="rId3" cstate="screen">
            <a:extLst>
              <a:ext uri="{28A0092B-C50C-407E-A947-70E740481C1C}">
                <a14:useLocalDpi xmlns:a14="http://schemas.microsoft.com/office/drawing/2010/main"/>
              </a:ext>
            </a:extLst>
          </a:blip>
          <a:srcRect t="-1546"/>
          <a:stretch>
            <a:fillRect/>
          </a:stretch>
        </p:blipFill>
        <p:spPr>
          <a:xfrm>
            <a:off x="4926683" y="871863"/>
            <a:ext cx="3760016" cy="3987956"/>
          </a:xfrm>
          <a:prstGeom prst="rect">
            <a:avLst/>
          </a:prstGeom>
        </p:spPr>
      </p:pic>
      <p:sp>
        <p:nvSpPr>
          <p:cNvPr id="2" name="Title 1">
            <a:extLst>
              <a:ext uri="{FF2B5EF4-FFF2-40B4-BE49-F238E27FC236}">
                <a16:creationId xmlns:a16="http://schemas.microsoft.com/office/drawing/2014/main" id="{730D5A2A-7D58-11D6-F062-45E22614F599}"/>
              </a:ext>
            </a:extLst>
          </p:cNvPr>
          <p:cNvSpPr>
            <a:spLocks noGrp="1"/>
          </p:cNvSpPr>
          <p:nvPr>
            <p:ph type="title"/>
          </p:nvPr>
        </p:nvSpPr>
        <p:spPr/>
        <p:txBody>
          <a:bodyPr>
            <a:noAutofit/>
          </a:bodyPr>
          <a:lstStyle/>
          <a:p>
            <a:r>
              <a:rPr lang="en-IE" noProof="0" dirty="0"/>
              <a:t>National and Regional IPOs – Visits and seminars</a:t>
            </a:r>
          </a:p>
        </p:txBody>
      </p:sp>
      <p:sp>
        <p:nvSpPr>
          <p:cNvPr id="9" name="TextBox 8">
            <a:extLst>
              <a:ext uri="{FF2B5EF4-FFF2-40B4-BE49-F238E27FC236}">
                <a16:creationId xmlns:a16="http://schemas.microsoft.com/office/drawing/2014/main" id="{15C051E6-65C9-1E1C-FE5A-DC6834CBE223}"/>
              </a:ext>
            </a:extLst>
          </p:cNvPr>
          <p:cNvSpPr txBox="1"/>
          <p:nvPr/>
        </p:nvSpPr>
        <p:spPr>
          <a:xfrm>
            <a:off x="546330" y="1233066"/>
            <a:ext cx="3930991" cy="1384995"/>
          </a:xfrm>
          <a:prstGeom prst="rect">
            <a:avLst/>
          </a:prstGeom>
          <a:noFill/>
        </p:spPr>
        <p:txBody>
          <a:bodyPr wrap="square">
            <a:spAutoFit/>
          </a:bodyPr>
          <a:lstStyle/>
          <a:p>
            <a:pPr algn="just"/>
            <a:r>
              <a:rPr lang="en-IE" sz="1400" b="1" dirty="0">
                <a:solidFill>
                  <a:srgbClr val="024DA1"/>
                </a:solidFill>
                <a:latin typeface="+mj-lt"/>
                <a:cs typeface="Arial" panose="020B0604020202020204" pitchFamily="34" charset="0"/>
              </a:rPr>
              <a:t>Since 2015, the Boards of Appeal has organised regional seminars for IP practitioners and IP judges together with bilateral meetings with IPOs and IP Courts </a:t>
            </a:r>
          </a:p>
          <a:p>
            <a:endParaRPr lang="en-IE" sz="1400" b="1" dirty="0">
              <a:latin typeface="+mj-lt"/>
              <a:cs typeface="Arial" panose="020B0604020202020204" pitchFamily="34" charset="0"/>
            </a:endParaRPr>
          </a:p>
          <a:p>
            <a:r>
              <a:rPr lang="en-IE" sz="1400" b="1" dirty="0">
                <a:solidFill>
                  <a:srgbClr val="024DA1"/>
                </a:solidFill>
                <a:latin typeface="+mj-lt"/>
                <a:cs typeface="Arial" panose="020B0604020202020204" pitchFamily="34" charset="0"/>
              </a:rPr>
              <a:t>124 visits to 26 countries </a:t>
            </a:r>
          </a:p>
        </p:txBody>
      </p:sp>
      <p:sp>
        <p:nvSpPr>
          <p:cNvPr id="11" name="TextBox 10">
            <a:extLst>
              <a:ext uri="{FF2B5EF4-FFF2-40B4-BE49-F238E27FC236}">
                <a16:creationId xmlns:a16="http://schemas.microsoft.com/office/drawing/2014/main" id="{41C5535B-B7CA-5695-237A-09CE63601A35}"/>
              </a:ext>
            </a:extLst>
          </p:cNvPr>
          <p:cNvSpPr txBox="1"/>
          <p:nvPr/>
        </p:nvSpPr>
        <p:spPr>
          <a:xfrm>
            <a:off x="6240789" y="3105250"/>
            <a:ext cx="136478" cy="230832"/>
          </a:xfrm>
          <a:prstGeom prst="rect">
            <a:avLst/>
          </a:prstGeom>
          <a:noFill/>
        </p:spPr>
        <p:txBody>
          <a:bodyPr wrap="square" rtlCol="0">
            <a:spAutoFit/>
          </a:bodyPr>
          <a:lstStyle/>
          <a:p>
            <a:r>
              <a:rPr lang="en-IE" sz="900" b="1" dirty="0">
                <a:solidFill>
                  <a:schemeClr val="bg1"/>
                </a:solidFill>
              </a:rPr>
              <a:t>3</a:t>
            </a:r>
          </a:p>
        </p:txBody>
      </p:sp>
      <p:sp>
        <p:nvSpPr>
          <p:cNvPr id="12" name="TextBox 11">
            <a:extLst>
              <a:ext uri="{FF2B5EF4-FFF2-40B4-BE49-F238E27FC236}">
                <a16:creationId xmlns:a16="http://schemas.microsoft.com/office/drawing/2014/main" id="{EB6D922A-BF3C-5DD3-DE45-FA7938CC2847}"/>
              </a:ext>
            </a:extLst>
          </p:cNvPr>
          <p:cNvSpPr txBox="1"/>
          <p:nvPr/>
        </p:nvSpPr>
        <p:spPr>
          <a:xfrm>
            <a:off x="7698455" y="3917251"/>
            <a:ext cx="136478" cy="230832"/>
          </a:xfrm>
          <a:prstGeom prst="rect">
            <a:avLst/>
          </a:prstGeom>
          <a:noFill/>
        </p:spPr>
        <p:txBody>
          <a:bodyPr wrap="square" rtlCol="0">
            <a:spAutoFit/>
          </a:bodyPr>
          <a:lstStyle/>
          <a:p>
            <a:r>
              <a:rPr lang="en-IE" sz="900" b="1" dirty="0">
                <a:solidFill>
                  <a:schemeClr val="bg1"/>
                </a:solidFill>
              </a:rPr>
              <a:t>4</a:t>
            </a:r>
          </a:p>
        </p:txBody>
      </p:sp>
      <p:sp>
        <p:nvSpPr>
          <p:cNvPr id="13" name="TextBox 12">
            <a:extLst>
              <a:ext uri="{FF2B5EF4-FFF2-40B4-BE49-F238E27FC236}">
                <a16:creationId xmlns:a16="http://schemas.microsoft.com/office/drawing/2014/main" id="{63570560-FB2D-69E7-D2BA-BC6A111338E3}"/>
              </a:ext>
            </a:extLst>
          </p:cNvPr>
          <p:cNvSpPr txBox="1"/>
          <p:nvPr/>
        </p:nvSpPr>
        <p:spPr>
          <a:xfrm>
            <a:off x="6971102" y="3720988"/>
            <a:ext cx="136478" cy="230832"/>
          </a:xfrm>
          <a:prstGeom prst="rect">
            <a:avLst/>
          </a:prstGeom>
          <a:noFill/>
        </p:spPr>
        <p:txBody>
          <a:bodyPr wrap="square" rtlCol="0">
            <a:spAutoFit/>
          </a:bodyPr>
          <a:lstStyle/>
          <a:p>
            <a:r>
              <a:rPr lang="en-IE" sz="900" b="1" dirty="0">
                <a:solidFill>
                  <a:schemeClr val="bg1"/>
                </a:solidFill>
              </a:rPr>
              <a:t>4</a:t>
            </a:r>
          </a:p>
        </p:txBody>
      </p:sp>
      <p:sp>
        <p:nvSpPr>
          <p:cNvPr id="14" name="TextBox 13">
            <a:extLst>
              <a:ext uri="{FF2B5EF4-FFF2-40B4-BE49-F238E27FC236}">
                <a16:creationId xmlns:a16="http://schemas.microsoft.com/office/drawing/2014/main" id="{85C244B2-D97B-464A-A267-60DEA784103A}"/>
              </a:ext>
            </a:extLst>
          </p:cNvPr>
          <p:cNvSpPr txBox="1"/>
          <p:nvPr/>
        </p:nvSpPr>
        <p:spPr>
          <a:xfrm>
            <a:off x="8550221" y="4627658"/>
            <a:ext cx="136478" cy="230832"/>
          </a:xfrm>
          <a:prstGeom prst="rect">
            <a:avLst/>
          </a:prstGeom>
          <a:noFill/>
        </p:spPr>
        <p:txBody>
          <a:bodyPr wrap="square" rtlCol="0">
            <a:spAutoFit/>
          </a:bodyPr>
          <a:lstStyle/>
          <a:p>
            <a:r>
              <a:rPr lang="es-ES" sz="900" b="1" dirty="0"/>
              <a:t>4</a:t>
            </a:r>
            <a:endParaRPr lang="en-IE" sz="900" b="1" dirty="0"/>
          </a:p>
        </p:txBody>
      </p:sp>
      <p:sp>
        <p:nvSpPr>
          <p:cNvPr id="15" name="TextBox 14">
            <a:extLst>
              <a:ext uri="{FF2B5EF4-FFF2-40B4-BE49-F238E27FC236}">
                <a16:creationId xmlns:a16="http://schemas.microsoft.com/office/drawing/2014/main" id="{E0C5CDE8-57F2-30B0-1516-79AD3646B291}"/>
              </a:ext>
            </a:extLst>
          </p:cNvPr>
          <p:cNvSpPr txBox="1"/>
          <p:nvPr/>
        </p:nvSpPr>
        <p:spPr>
          <a:xfrm>
            <a:off x="6868744" y="3283334"/>
            <a:ext cx="136478" cy="230832"/>
          </a:xfrm>
          <a:prstGeom prst="rect">
            <a:avLst/>
          </a:prstGeom>
          <a:noFill/>
        </p:spPr>
        <p:txBody>
          <a:bodyPr wrap="square" rtlCol="0">
            <a:spAutoFit/>
          </a:bodyPr>
          <a:lstStyle/>
          <a:p>
            <a:r>
              <a:rPr lang="es-ES" sz="900" b="1">
                <a:solidFill>
                  <a:schemeClr val="bg1"/>
                </a:solidFill>
              </a:rPr>
              <a:t>5</a:t>
            </a:r>
            <a:endParaRPr lang="en-IE" sz="900" b="1" dirty="0">
              <a:solidFill>
                <a:schemeClr val="bg1"/>
              </a:solidFill>
            </a:endParaRPr>
          </a:p>
        </p:txBody>
      </p:sp>
      <p:sp>
        <p:nvSpPr>
          <p:cNvPr id="16" name="TextBox 15">
            <a:extLst>
              <a:ext uri="{FF2B5EF4-FFF2-40B4-BE49-F238E27FC236}">
                <a16:creationId xmlns:a16="http://schemas.microsoft.com/office/drawing/2014/main" id="{A2850497-532A-0572-67CB-32A33878C433}"/>
              </a:ext>
            </a:extLst>
          </p:cNvPr>
          <p:cNvSpPr txBox="1"/>
          <p:nvPr/>
        </p:nvSpPr>
        <p:spPr>
          <a:xfrm>
            <a:off x="6500255" y="2614847"/>
            <a:ext cx="136478" cy="230832"/>
          </a:xfrm>
          <a:prstGeom prst="rect">
            <a:avLst/>
          </a:prstGeom>
          <a:noFill/>
        </p:spPr>
        <p:txBody>
          <a:bodyPr wrap="square" rtlCol="0">
            <a:spAutoFit/>
          </a:bodyPr>
          <a:lstStyle/>
          <a:p>
            <a:r>
              <a:rPr lang="en-IE" sz="900" b="1" dirty="0">
                <a:solidFill>
                  <a:schemeClr val="bg1"/>
                </a:solidFill>
              </a:rPr>
              <a:t>4</a:t>
            </a:r>
          </a:p>
        </p:txBody>
      </p:sp>
      <p:sp>
        <p:nvSpPr>
          <p:cNvPr id="17" name="TextBox 16">
            <a:extLst>
              <a:ext uri="{FF2B5EF4-FFF2-40B4-BE49-F238E27FC236}">
                <a16:creationId xmlns:a16="http://schemas.microsoft.com/office/drawing/2014/main" id="{B5DF6E59-6C91-58E0-E2ED-E1D3B774DAE0}"/>
              </a:ext>
            </a:extLst>
          </p:cNvPr>
          <p:cNvSpPr txBox="1"/>
          <p:nvPr/>
        </p:nvSpPr>
        <p:spPr>
          <a:xfrm>
            <a:off x="7387360" y="2255873"/>
            <a:ext cx="136478" cy="230832"/>
          </a:xfrm>
          <a:prstGeom prst="rect">
            <a:avLst/>
          </a:prstGeom>
          <a:noFill/>
        </p:spPr>
        <p:txBody>
          <a:bodyPr wrap="square" rtlCol="0">
            <a:spAutoFit/>
          </a:bodyPr>
          <a:lstStyle/>
          <a:p>
            <a:r>
              <a:rPr lang="es-ES" sz="900" b="1" dirty="0">
                <a:solidFill>
                  <a:schemeClr val="bg1"/>
                </a:solidFill>
              </a:rPr>
              <a:t>7</a:t>
            </a:r>
            <a:endParaRPr lang="en-IE" sz="900" b="1" dirty="0">
              <a:solidFill>
                <a:schemeClr val="bg1"/>
              </a:solidFill>
            </a:endParaRPr>
          </a:p>
        </p:txBody>
      </p:sp>
      <p:sp>
        <p:nvSpPr>
          <p:cNvPr id="18" name="TextBox 17">
            <a:extLst>
              <a:ext uri="{FF2B5EF4-FFF2-40B4-BE49-F238E27FC236}">
                <a16:creationId xmlns:a16="http://schemas.microsoft.com/office/drawing/2014/main" id="{6D1BDA56-3E02-E8C5-F93F-AC87CFE9FD17}"/>
              </a:ext>
            </a:extLst>
          </p:cNvPr>
          <p:cNvSpPr txBox="1"/>
          <p:nvPr/>
        </p:nvSpPr>
        <p:spPr>
          <a:xfrm>
            <a:off x="7297118" y="1847054"/>
            <a:ext cx="136478" cy="230832"/>
          </a:xfrm>
          <a:prstGeom prst="rect">
            <a:avLst/>
          </a:prstGeom>
          <a:noFill/>
        </p:spPr>
        <p:txBody>
          <a:bodyPr wrap="square" rtlCol="0">
            <a:spAutoFit/>
          </a:bodyPr>
          <a:lstStyle/>
          <a:p>
            <a:r>
              <a:rPr lang="en-IE" sz="900" b="1" dirty="0">
                <a:solidFill>
                  <a:schemeClr val="bg1"/>
                </a:solidFill>
              </a:rPr>
              <a:t>7</a:t>
            </a:r>
          </a:p>
        </p:txBody>
      </p:sp>
      <p:sp>
        <p:nvSpPr>
          <p:cNvPr id="19" name="TextBox 18">
            <a:extLst>
              <a:ext uri="{FF2B5EF4-FFF2-40B4-BE49-F238E27FC236}">
                <a16:creationId xmlns:a16="http://schemas.microsoft.com/office/drawing/2014/main" id="{A8561412-ABE2-EC37-FF6B-FE151F84F2F1}"/>
              </a:ext>
            </a:extLst>
          </p:cNvPr>
          <p:cNvSpPr txBox="1"/>
          <p:nvPr/>
        </p:nvSpPr>
        <p:spPr>
          <a:xfrm>
            <a:off x="6048185" y="3605572"/>
            <a:ext cx="136478" cy="230832"/>
          </a:xfrm>
          <a:prstGeom prst="rect">
            <a:avLst/>
          </a:prstGeom>
          <a:noFill/>
        </p:spPr>
        <p:txBody>
          <a:bodyPr wrap="square" rtlCol="0">
            <a:spAutoFit/>
          </a:bodyPr>
          <a:lstStyle/>
          <a:p>
            <a:r>
              <a:rPr lang="en-IE" sz="900" b="1" dirty="0">
                <a:solidFill>
                  <a:schemeClr val="bg1"/>
                </a:solidFill>
              </a:rPr>
              <a:t>2</a:t>
            </a:r>
          </a:p>
        </p:txBody>
      </p:sp>
      <p:sp>
        <p:nvSpPr>
          <p:cNvPr id="20" name="TextBox 19">
            <a:extLst>
              <a:ext uri="{FF2B5EF4-FFF2-40B4-BE49-F238E27FC236}">
                <a16:creationId xmlns:a16="http://schemas.microsoft.com/office/drawing/2014/main" id="{9C257B77-1D3D-D791-2AFF-8A7831322112}"/>
              </a:ext>
            </a:extLst>
          </p:cNvPr>
          <p:cNvSpPr txBox="1"/>
          <p:nvPr/>
        </p:nvSpPr>
        <p:spPr>
          <a:xfrm>
            <a:off x="6568495" y="3123941"/>
            <a:ext cx="136478" cy="230832"/>
          </a:xfrm>
          <a:prstGeom prst="rect">
            <a:avLst/>
          </a:prstGeom>
          <a:noFill/>
        </p:spPr>
        <p:txBody>
          <a:bodyPr wrap="square" rtlCol="0">
            <a:spAutoFit/>
          </a:bodyPr>
          <a:lstStyle/>
          <a:p>
            <a:r>
              <a:rPr lang="en-IE" sz="900" b="1" dirty="0">
                <a:solidFill>
                  <a:schemeClr val="bg1"/>
                </a:solidFill>
              </a:rPr>
              <a:t>6</a:t>
            </a:r>
          </a:p>
        </p:txBody>
      </p:sp>
      <p:sp>
        <p:nvSpPr>
          <p:cNvPr id="21" name="TextBox 20">
            <a:extLst>
              <a:ext uri="{FF2B5EF4-FFF2-40B4-BE49-F238E27FC236}">
                <a16:creationId xmlns:a16="http://schemas.microsoft.com/office/drawing/2014/main" id="{76C293CF-B107-34B8-C740-9548C5D51092}"/>
              </a:ext>
            </a:extLst>
          </p:cNvPr>
          <p:cNvSpPr txBox="1"/>
          <p:nvPr/>
        </p:nvSpPr>
        <p:spPr>
          <a:xfrm>
            <a:off x="7482895" y="4263529"/>
            <a:ext cx="136478" cy="230832"/>
          </a:xfrm>
          <a:prstGeom prst="rect">
            <a:avLst/>
          </a:prstGeom>
          <a:noFill/>
        </p:spPr>
        <p:txBody>
          <a:bodyPr wrap="square" rtlCol="0">
            <a:spAutoFit/>
          </a:bodyPr>
          <a:lstStyle/>
          <a:p>
            <a:r>
              <a:rPr lang="es-ES" sz="900" b="1" dirty="0">
                <a:solidFill>
                  <a:schemeClr val="bg1"/>
                </a:solidFill>
              </a:rPr>
              <a:t>4</a:t>
            </a:r>
            <a:endParaRPr lang="en-IE" sz="900" b="1" dirty="0">
              <a:solidFill>
                <a:schemeClr val="bg1"/>
              </a:solidFill>
            </a:endParaRPr>
          </a:p>
        </p:txBody>
      </p:sp>
      <p:sp>
        <p:nvSpPr>
          <p:cNvPr id="22" name="TextBox 21">
            <a:extLst>
              <a:ext uri="{FF2B5EF4-FFF2-40B4-BE49-F238E27FC236}">
                <a16:creationId xmlns:a16="http://schemas.microsoft.com/office/drawing/2014/main" id="{8D264AE5-5537-67BD-6EF8-82E701B85565}"/>
              </a:ext>
            </a:extLst>
          </p:cNvPr>
          <p:cNvSpPr txBox="1"/>
          <p:nvPr/>
        </p:nvSpPr>
        <p:spPr>
          <a:xfrm>
            <a:off x="7210201" y="3527140"/>
            <a:ext cx="136478" cy="230832"/>
          </a:xfrm>
          <a:prstGeom prst="rect">
            <a:avLst/>
          </a:prstGeom>
          <a:noFill/>
        </p:spPr>
        <p:txBody>
          <a:bodyPr wrap="square" rtlCol="0">
            <a:spAutoFit/>
          </a:bodyPr>
          <a:lstStyle/>
          <a:p>
            <a:r>
              <a:rPr lang="en-IE" sz="900" b="1" dirty="0">
                <a:solidFill>
                  <a:schemeClr val="bg1"/>
                </a:solidFill>
              </a:rPr>
              <a:t>3</a:t>
            </a:r>
          </a:p>
        </p:txBody>
      </p:sp>
      <p:sp>
        <p:nvSpPr>
          <p:cNvPr id="23" name="TextBox 22">
            <a:extLst>
              <a:ext uri="{FF2B5EF4-FFF2-40B4-BE49-F238E27FC236}">
                <a16:creationId xmlns:a16="http://schemas.microsoft.com/office/drawing/2014/main" id="{5A515DB1-05BA-74DF-2DB6-3F988B9C9CCA}"/>
              </a:ext>
            </a:extLst>
          </p:cNvPr>
          <p:cNvSpPr txBox="1"/>
          <p:nvPr/>
        </p:nvSpPr>
        <p:spPr>
          <a:xfrm>
            <a:off x="5433455" y="2783651"/>
            <a:ext cx="136478" cy="230832"/>
          </a:xfrm>
          <a:prstGeom prst="rect">
            <a:avLst/>
          </a:prstGeom>
          <a:noFill/>
        </p:spPr>
        <p:txBody>
          <a:bodyPr wrap="square" rtlCol="0">
            <a:spAutoFit/>
          </a:bodyPr>
          <a:lstStyle/>
          <a:p>
            <a:r>
              <a:rPr lang="en-IE" sz="900" b="1" dirty="0">
                <a:solidFill>
                  <a:schemeClr val="bg1"/>
                </a:solidFill>
              </a:rPr>
              <a:t>3</a:t>
            </a:r>
          </a:p>
        </p:txBody>
      </p:sp>
      <p:sp>
        <p:nvSpPr>
          <p:cNvPr id="24" name="TextBox 23">
            <a:extLst>
              <a:ext uri="{FF2B5EF4-FFF2-40B4-BE49-F238E27FC236}">
                <a16:creationId xmlns:a16="http://schemas.microsoft.com/office/drawing/2014/main" id="{884FF6DA-AA53-3C2A-5AE1-08F0D16325C8}"/>
              </a:ext>
            </a:extLst>
          </p:cNvPr>
          <p:cNvSpPr txBox="1"/>
          <p:nvPr/>
        </p:nvSpPr>
        <p:spPr>
          <a:xfrm>
            <a:off x="6595525" y="3836404"/>
            <a:ext cx="136478" cy="230832"/>
          </a:xfrm>
          <a:prstGeom prst="rect">
            <a:avLst/>
          </a:prstGeom>
          <a:noFill/>
        </p:spPr>
        <p:txBody>
          <a:bodyPr wrap="square" rtlCol="0">
            <a:spAutoFit/>
          </a:bodyPr>
          <a:lstStyle/>
          <a:p>
            <a:r>
              <a:rPr lang="es-ES" sz="900" b="1" dirty="0">
                <a:solidFill>
                  <a:schemeClr val="bg1"/>
                </a:solidFill>
              </a:rPr>
              <a:t>2</a:t>
            </a:r>
            <a:endParaRPr lang="en-IE" sz="900" b="1" dirty="0">
              <a:solidFill>
                <a:schemeClr val="bg1"/>
              </a:solidFill>
            </a:endParaRPr>
          </a:p>
        </p:txBody>
      </p:sp>
      <p:sp>
        <p:nvSpPr>
          <p:cNvPr id="25" name="TextBox 24">
            <a:extLst>
              <a:ext uri="{FF2B5EF4-FFF2-40B4-BE49-F238E27FC236}">
                <a16:creationId xmlns:a16="http://schemas.microsoft.com/office/drawing/2014/main" id="{96CEE436-BCDC-1986-199D-0E3D2D794C59}"/>
              </a:ext>
            </a:extLst>
          </p:cNvPr>
          <p:cNvSpPr txBox="1"/>
          <p:nvPr/>
        </p:nvSpPr>
        <p:spPr>
          <a:xfrm>
            <a:off x="7415399" y="2456264"/>
            <a:ext cx="136478" cy="230832"/>
          </a:xfrm>
          <a:prstGeom prst="rect">
            <a:avLst/>
          </a:prstGeom>
          <a:noFill/>
        </p:spPr>
        <p:txBody>
          <a:bodyPr wrap="square" rtlCol="0">
            <a:spAutoFit/>
          </a:bodyPr>
          <a:lstStyle/>
          <a:p>
            <a:r>
              <a:rPr lang="en-IE" sz="900" b="1" dirty="0">
                <a:solidFill>
                  <a:schemeClr val="bg1"/>
                </a:solidFill>
              </a:rPr>
              <a:t>5</a:t>
            </a:r>
          </a:p>
        </p:txBody>
      </p:sp>
      <p:sp>
        <p:nvSpPr>
          <p:cNvPr id="26" name="TextBox 25">
            <a:extLst>
              <a:ext uri="{FF2B5EF4-FFF2-40B4-BE49-F238E27FC236}">
                <a16:creationId xmlns:a16="http://schemas.microsoft.com/office/drawing/2014/main" id="{491CF962-CD05-6341-9A2F-B9F4177225A5}"/>
              </a:ext>
            </a:extLst>
          </p:cNvPr>
          <p:cNvSpPr txBox="1"/>
          <p:nvPr/>
        </p:nvSpPr>
        <p:spPr>
          <a:xfrm>
            <a:off x="7394186" y="2640218"/>
            <a:ext cx="136478" cy="230832"/>
          </a:xfrm>
          <a:prstGeom prst="rect">
            <a:avLst/>
          </a:prstGeom>
          <a:noFill/>
        </p:spPr>
        <p:txBody>
          <a:bodyPr wrap="square" rtlCol="0">
            <a:spAutoFit/>
          </a:bodyPr>
          <a:lstStyle/>
          <a:p>
            <a:r>
              <a:rPr lang="en-IE" sz="900" b="1" dirty="0">
                <a:solidFill>
                  <a:schemeClr val="bg1"/>
                </a:solidFill>
              </a:rPr>
              <a:t>6</a:t>
            </a:r>
          </a:p>
        </p:txBody>
      </p:sp>
      <p:sp>
        <p:nvSpPr>
          <p:cNvPr id="27" name="TextBox 26">
            <a:extLst>
              <a:ext uri="{FF2B5EF4-FFF2-40B4-BE49-F238E27FC236}">
                <a16:creationId xmlns:a16="http://schemas.microsoft.com/office/drawing/2014/main" id="{1F772A53-2638-64DB-4CEA-87B6364F676B}"/>
              </a:ext>
            </a:extLst>
          </p:cNvPr>
          <p:cNvSpPr txBox="1"/>
          <p:nvPr/>
        </p:nvSpPr>
        <p:spPr>
          <a:xfrm>
            <a:off x="7026523" y="4713383"/>
            <a:ext cx="136478" cy="230832"/>
          </a:xfrm>
          <a:prstGeom prst="rect">
            <a:avLst/>
          </a:prstGeom>
          <a:noFill/>
        </p:spPr>
        <p:txBody>
          <a:bodyPr wrap="square" rtlCol="0">
            <a:spAutoFit/>
          </a:bodyPr>
          <a:lstStyle/>
          <a:p>
            <a:r>
              <a:rPr lang="en-IE" sz="900" b="1" dirty="0"/>
              <a:t>5</a:t>
            </a:r>
          </a:p>
        </p:txBody>
      </p:sp>
      <p:sp>
        <p:nvSpPr>
          <p:cNvPr id="28" name="TextBox 27">
            <a:extLst>
              <a:ext uri="{FF2B5EF4-FFF2-40B4-BE49-F238E27FC236}">
                <a16:creationId xmlns:a16="http://schemas.microsoft.com/office/drawing/2014/main" id="{3A485C39-6FB0-6476-3106-7C5BAE8B956C}"/>
              </a:ext>
            </a:extLst>
          </p:cNvPr>
          <p:cNvSpPr txBox="1"/>
          <p:nvPr/>
        </p:nvSpPr>
        <p:spPr>
          <a:xfrm>
            <a:off x="6527287" y="2085527"/>
            <a:ext cx="136478" cy="230832"/>
          </a:xfrm>
          <a:prstGeom prst="rect">
            <a:avLst/>
          </a:prstGeom>
          <a:noFill/>
        </p:spPr>
        <p:txBody>
          <a:bodyPr wrap="square" rtlCol="0">
            <a:spAutoFit/>
          </a:bodyPr>
          <a:lstStyle/>
          <a:p>
            <a:r>
              <a:rPr lang="en-IE" sz="900" b="1" dirty="0">
                <a:solidFill>
                  <a:schemeClr val="bg1"/>
                </a:solidFill>
              </a:rPr>
              <a:t>2</a:t>
            </a:r>
          </a:p>
        </p:txBody>
      </p:sp>
      <p:sp>
        <p:nvSpPr>
          <p:cNvPr id="29" name="TextBox 28">
            <a:extLst>
              <a:ext uri="{FF2B5EF4-FFF2-40B4-BE49-F238E27FC236}">
                <a16:creationId xmlns:a16="http://schemas.microsoft.com/office/drawing/2014/main" id="{3271FB9F-2BA0-42CD-E186-42F9AA5416FE}"/>
              </a:ext>
            </a:extLst>
          </p:cNvPr>
          <p:cNvSpPr txBox="1"/>
          <p:nvPr/>
        </p:nvSpPr>
        <p:spPr>
          <a:xfrm>
            <a:off x="7123502" y="2997820"/>
            <a:ext cx="136478" cy="230832"/>
          </a:xfrm>
          <a:prstGeom prst="rect">
            <a:avLst/>
          </a:prstGeom>
          <a:noFill/>
        </p:spPr>
        <p:txBody>
          <a:bodyPr wrap="square" rtlCol="0">
            <a:spAutoFit/>
          </a:bodyPr>
          <a:lstStyle/>
          <a:p>
            <a:r>
              <a:rPr lang="es-ES" sz="900" b="1" dirty="0">
                <a:solidFill>
                  <a:schemeClr val="bg1"/>
                </a:solidFill>
              </a:rPr>
              <a:t>6</a:t>
            </a:r>
            <a:endParaRPr lang="en-IE" sz="900" b="1" dirty="0">
              <a:solidFill>
                <a:schemeClr val="bg1"/>
              </a:solidFill>
            </a:endParaRPr>
          </a:p>
        </p:txBody>
      </p:sp>
      <p:sp>
        <p:nvSpPr>
          <p:cNvPr id="30" name="TextBox 29">
            <a:extLst>
              <a:ext uri="{FF2B5EF4-FFF2-40B4-BE49-F238E27FC236}">
                <a16:creationId xmlns:a16="http://schemas.microsoft.com/office/drawing/2014/main" id="{FCFFF210-A299-5DAE-1700-333BFF788470}"/>
              </a:ext>
            </a:extLst>
          </p:cNvPr>
          <p:cNvSpPr txBox="1"/>
          <p:nvPr/>
        </p:nvSpPr>
        <p:spPr>
          <a:xfrm>
            <a:off x="5095117" y="4147538"/>
            <a:ext cx="136478" cy="230832"/>
          </a:xfrm>
          <a:prstGeom prst="rect">
            <a:avLst/>
          </a:prstGeom>
          <a:noFill/>
        </p:spPr>
        <p:txBody>
          <a:bodyPr wrap="square" rtlCol="0">
            <a:spAutoFit/>
          </a:bodyPr>
          <a:lstStyle/>
          <a:p>
            <a:r>
              <a:rPr lang="en-IE" sz="900" b="1" dirty="0">
                <a:solidFill>
                  <a:schemeClr val="bg1"/>
                </a:solidFill>
              </a:rPr>
              <a:t>1</a:t>
            </a:r>
          </a:p>
        </p:txBody>
      </p:sp>
      <p:sp>
        <p:nvSpPr>
          <p:cNvPr id="31" name="TextBox 30">
            <a:extLst>
              <a:ext uri="{FF2B5EF4-FFF2-40B4-BE49-F238E27FC236}">
                <a16:creationId xmlns:a16="http://schemas.microsoft.com/office/drawing/2014/main" id="{556E2D51-FCC7-A9D4-675E-3AFE7239415F}"/>
              </a:ext>
            </a:extLst>
          </p:cNvPr>
          <p:cNvSpPr txBox="1"/>
          <p:nvPr/>
        </p:nvSpPr>
        <p:spPr>
          <a:xfrm>
            <a:off x="7619374" y="3588515"/>
            <a:ext cx="136478" cy="230832"/>
          </a:xfrm>
          <a:prstGeom prst="rect">
            <a:avLst/>
          </a:prstGeom>
          <a:noFill/>
        </p:spPr>
        <p:txBody>
          <a:bodyPr wrap="square" rtlCol="0">
            <a:spAutoFit/>
          </a:bodyPr>
          <a:lstStyle/>
          <a:p>
            <a:r>
              <a:rPr lang="en-IE" sz="900" b="1" dirty="0">
                <a:solidFill>
                  <a:schemeClr val="bg1"/>
                </a:solidFill>
              </a:rPr>
              <a:t>4</a:t>
            </a:r>
          </a:p>
        </p:txBody>
      </p:sp>
      <p:sp>
        <p:nvSpPr>
          <p:cNvPr id="32" name="TextBox 31">
            <a:extLst>
              <a:ext uri="{FF2B5EF4-FFF2-40B4-BE49-F238E27FC236}">
                <a16:creationId xmlns:a16="http://schemas.microsoft.com/office/drawing/2014/main" id="{60374FE9-F431-05E8-798F-7E05E5F85765}"/>
              </a:ext>
            </a:extLst>
          </p:cNvPr>
          <p:cNvSpPr txBox="1"/>
          <p:nvPr/>
        </p:nvSpPr>
        <p:spPr>
          <a:xfrm>
            <a:off x="7123504" y="3382033"/>
            <a:ext cx="136478" cy="230832"/>
          </a:xfrm>
          <a:prstGeom prst="rect">
            <a:avLst/>
          </a:prstGeom>
          <a:noFill/>
        </p:spPr>
        <p:txBody>
          <a:bodyPr wrap="square" rtlCol="0">
            <a:spAutoFit/>
          </a:bodyPr>
          <a:lstStyle/>
          <a:p>
            <a:r>
              <a:rPr lang="en-IE" sz="900" b="1" dirty="0">
                <a:solidFill>
                  <a:schemeClr val="bg1"/>
                </a:solidFill>
              </a:rPr>
              <a:t>3</a:t>
            </a:r>
          </a:p>
        </p:txBody>
      </p:sp>
      <p:sp>
        <p:nvSpPr>
          <p:cNvPr id="33" name="TextBox 32">
            <a:extLst>
              <a:ext uri="{FF2B5EF4-FFF2-40B4-BE49-F238E27FC236}">
                <a16:creationId xmlns:a16="http://schemas.microsoft.com/office/drawing/2014/main" id="{CEB56322-FF25-AF90-5B72-07277626D3B6}"/>
              </a:ext>
            </a:extLst>
          </p:cNvPr>
          <p:cNvSpPr txBox="1"/>
          <p:nvPr/>
        </p:nvSpPr>
        <p:spPr>
          <a:xfrm>
            <a:off x="6883966" y="3660277"/>
            <a:ext cx="136478" cy="230832"/>
          </a:xfrm>
          <a:prstGeom prst="rect">
            <a:avLst/>
          </a:prstGeom>
          <a:noFill/>
        </p:spPr>
        <p:txBody>
          <a:bodyPr wrap="square" rtlCol="0">
            <a:spAutoFit/>
          </a:bodyPr>
          <a:lstStyle/>
          <a:p>
            <a:r>
              <a:rPr lang="en-IE" sz="900" b="1" dirty="0">
                <a:solidFill>
                  <a:schemeClr val="bg1"/>
                </a:solidFill>
              </a:rPr>
              <a:t>3</a:t>
            </a:r>
          </a:p>
        </p:txBody>
      </p:sp>
      <p:sp>
        <p:nvSpPr>
          <p:cNvPr id="34" name="TextBox 33">
            <a:extLst>
              <a:ext uri="{FF2B5EF4-FFF2-40B4-BE49-F238E27FC236}">
                <a16:creationId xmlns:a16="http://schemas.microsoft.com/office/drawing/2014/main" id="{95B2BDA1-E6D5-2DD3-7625-61A0BD1BB0DB}"/>
              </a:ext>
            </a:extLst>
          </p:cNvPr>
          <p:cNvSpPr txBox="1"/>
          <p:nvPr/>
        </p:nvSpPr>
        <p:spPr>
          <a:xfrm>
            <a:off x="5433455" y="4178777"/>
            <a:ext cx="136478" cy="230832"/>
          </a:xfrm>
          <a:prstGeom prst="rect">
            <a:avLst/>
          </a:prstGeom>
          <a:noFill/>
        </p:spPr>
        <p:txBody>
          <a:bodyPr wrap="square" rtlCol="0">
            <a:spAutoFit/>
          </a:bodyPr>
          <a:lstStyle/>
          <a:p>
            <a:r>
              <a:rPr lang="en-IE" sz="900" b="1" dirty="0">
                <a:solidFill>
                  <a:schemeClr val="bg1"/>
                </a:solidFill>
              </a:rPr>
              <a:t>8</a:t>
            </a:r>
          </a:p>
        </p:txBody>
      </p:sp>
      <p:sp>
        <p:nvSpPr>
          <p:cNvPr id="35" name="TextBox 34">
            <a:extLst>
              <a:ext uri="{FF2B5EF4-FFF2-40B4-BE49-F238E27FC236}">
                <a16:creationId xmlns:a16="http://schemas.microsoft.com/office/drawing/2014/main" id="{97E6BB83-4298-BC19-3FB6-7426AF1702D9}"/>
              </a:ext>
            </a:extLst>
          </p:cNvPr>
          <p:cNvSpPr txBox="1"/>
          <p:nvPr/>
        </p:nvSpPr>
        <p:spPr>
          <a:xfrm>
            <a:off x="6758929" y="2232668"/>
            <a:ext cx="136478" cy="230832"/>
          </a:xfrm>
          <a:prstGeom prst="rect">
            <a:avLst/>
          </a:prstGeom>
          <a:noFill/>
        </p:spPr>
        <p:txBody>
          <a:bodyPr wrap="square" rtlCol="0">
            <a:spAutoFit/>
          </a:bodyPr>
          <a:lstStyle/>
          <a:p>
            <a:r>
              <a:rPr lang="en-IE" sz="900" b="1" dirty="0">
                <a:solidFill>
                  <a:schemeClr val="bg1"/>
                </a:solidFill>
              </a:rPr>
              <a:t>2</a:t>
            </a:r>
          </a:p>
        </p:txBody>
      </p:sp>
      <p:sp>
        <p:nvSpPr>
          <p:cNvPr id="37" name="TextBox 36">
            <a:extLst>
              <a:ext uri="{FF2B5EF4-FFF2-40B4-BE49-F238E27FC236}">
                <a16:creationId xmlns:a16="http://schemas.microsoft.com/office/drawing/2014/main" id="{B4DE7E97-0BD3-9C8B-1A92-159D7856F2D7}"/>
              </a:ext>
            </a:extLst>
          </p:cNvPr>
          <p:cNvSpPr txBox="1"/>
          <p:nvPr/>
        </p:nvSpPr>
        <p:spPr>
          <a:xfrm>
            <a:off x="379738" y="2949878"/>
            <a:ext cx="4473831" cy="1600438"/>
          </a:xfrm>
          <a:prstGeom prst="rect">
            <a:avLst/>
          </a:prstGeom>
          <a:noFill/>
        </p:spPr>
        <p:txBody>
          <a:bodyPr wrap="square">
            <a:spAutoFit/>
          </a:bodyPr>
          <a:lstStyle/>
          <a:p>
            <a:pPr marL="285743" indent="-285743">
              <a:spcBef>
                <a:spcPts val="600"/>
              </a:spcBef>
              <a:spcAft>
                <a:spcPts val="600"/>
              </a:spcAft>
              <a:buFont typeface="Wingdings" panose="05000000000000000000" pitchFamily="2" charset="2"/>
              <a:buChar char="§"/>
            </a:pPr>
            <a:r>
              <a:rPr lang="en-IE" sz="1300" b="1" dirty="0">
                <a:solidFill>
                  <a:srgbClr val="14438E"/>
                </a:solidFill>
                <a:latin typeface="+mj-lt"/>
                <a:cs typeface="Arial" panose="020B0604020202020204" pitchFamily="34" charset="0"/>
              </a:rPr>
              <a:t>Promotion and awareness of EU Appeal System and BoA activities </a:t>
            </a:r>
            <a:r>
              <a:rPr lang="en-IE" sz="1300" dirty="0">
                <a:solidFill>
                  <a:srgbClr val="14438E"/>
                </a:solidFill>
                <a:latin typeface="+mj-lt"/>
                <a:cs typeface="Arial" panose="020B0604020202020204" pitchFamily="34" charset="0"/>
              </a:rPr>
              <a:t>to regional IP stakeholders</a:t>
            </a:r>
          </a:p>
          <a:p>
            <a:pPr marL="285743" indent="-285743" algn="just">
              <a:spcBef>
                <a:spcPts val="600"/>
              </a:spcBef>
              <a:spcAft>
                <a:spcPts val="600"/>
              </a:spcAft>
              <a:buFont typeface="Wingdings" panose="05000000000000000000" pitchFamily="2" charset="2"/>
              <a:buChar char="§"/>
            </a:pPr>
            <a:r>
              <a:rPr lang="en-IE" sz="1300" b="1" dirty="0">
                <a:solidFill>
                  <a:srgbClr val="14438E"/>
                </a:solidFill>
                <a:latin typeface="+mj-lt"/>
                <a:cs typeface="Arial" panose="020B0604020202020204" pitchFamily="34" charset="0"/>
              </a:rPr>
              <a:t>Presenting recent BoA case-law </a:t>
            </a:r>
            <a:r>
              <a:rPr lang="en-IE" sz="1300" dirty="0">
                <a:solidFill>
                  <a:srgbClr val="14438E"/>
                </a:solidFill>
                <a:latin typeface="+mj-lt"/>
                <a:cs typeface="Arial" panose="020B0604020202020204" pitchFamily="34" charset="0"/>
              </a:rPr>
              <a:t>and </a:t>
            </a:r>
            <a:r>
              <a:rPr lang="en-IE" sz="1300" b="1" dirty="0">
                <a:solidFill>
                  <a:srgbClr val="14438E"/>
                </a:solidFill>
                <a:latin typeface="+mj-lt"/>
                <a:cs typeface="Arial" panose="020B0604020202020204" pitchFamily="34" charset="0"/>
              </a:rPr>
              <a:t>discussion on trends in trademark and design practice</a:t>
            </a:r>
          </a:p>
          <a:p>
            <a:pPr marL="285743" indent="-285743" algn="just">
              <a:spcBef>
                <a:spcPts val="600"/>
              </a:spcBef>
              <a:spcAft>
                <a:spcPts val="600"/>
              </a:spcAft>
              <a:buFont typeface="Wingdings" panose="05000000000000000000" pitchFamily="2" charset="2"/>
              <a:buChar char="§"/>
            </a:pPr>
            <a:r>
              <a:rPr lang="en-IE" sz="1300" b="1" dirty="0">
                <a:solidFill>
                  <a:srgbClr val="14438E"/>
                </a:solidFill>
                <a:latin typeface="+mj-lt"/>
                <a:cs typeface="Arial" panose="020B0604020202020204" pitchFamily="34" charset="0"/>
              </a:rPr>
              <a:t>Promotion and awareness of Alternative dispute resolution </a:t>
            </a:r>
            <a:r>
              <a:rPr lang="en-IE" sz="1300" dirty="0">
                <a:solidFill>
                  <a:srgbClr val="14438E"/>
                </a:solidFill>
                <a:latin typeface="+mj-lt"/>
                <a:cs typeface="Arial" panose="020B0604020202020204" pitchFamily="34" charset="0"/>
              </a:rPr>
              <a:t>(EUIPO Mediation Centre)</a:t>
            </a:r>
          </a:p>
        </p:txBody>
      </p:sp>
      <p:sp>
        <p:nvSpPr>
          <p:cNvPr id="38" name="TextBox 37">
            <a:extLst>
              <a:ext uri="{FF2B5EF4-FFF2-40B4-BE49-F238E27FC236}">
                <a16:creationId xmlns:a16="http://schemas.microsoft.com/office/drawing/2014/main" id="{A820F76D-8FBF-446F-06C3-1C789A432831}"/>
              </a:ext>
            </a:extLst>
          </p:cNvPr>
          <p:cNvSpPr txBox="1"/>
          <p:nvPr/>
        </p:nvSpPr>
        <p:spPr>
          <a:xfrm>
            <a:off x="6862132" y="3490156"/>
            <a:ext cx="136478" cy="230832"/>
          </a:xfrm>
          <a:prstGeom prst="rect">
            <a:avLst/>
          </a:prstGeom>
          <a:noFill/>
        </p:spPr>
        <p:txBody>
          <a:bodyPr wrap="square" rtlCol="0">
            <a:spAutoFit/>
          </a:bodyPr>
          <a:lstStyle/>
          <a:p>
            <a:r>
              <a:rPr lang="en-IE" sz="900" b="1" dirty="0">
                <a:solidFill>
                  <a:schemeClr val="bg1"/>
                </a:solidFill>
              </a:rPr>
              <a:t>2</a:t>
            </a:r>
          </a:p>
        </p:txBody>
      </p:sp>
    </p:spTree>
    <p:extLst>
      <p:ext uri="{BB962C8B-B14F-4D97-AF65-F5344CB8AC3E}">
        <p14:creationId xmlns:p14="http://schemas.microsoft.com/office/powerpoint/2010/main" val="21618298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 name="Content Placeholder 7">
            <a:extLst>
              <a:ext uri="{FF2B5EF4-FFF2-40B4-BE49-F238E27FC236}">
                <a16:creationId xmlns:a16="http://schemas.microsoft.com/office/drawing/2014/main" id="{1FA8DB5C-4118-FF39-C92C-C6684C28845F}"/>
              </a:ext>
            </a:extLst>
          </p:cNvPr>
          <p:cNvSpPr txBox="1">
            <a:spLocks/>
          </p:cNvSpPr>
          <p:nvPr/>
        </p:nvSpPr>
        <p:spPr>
          <a:xfrm>
            <a:off x="3020400" y="1123200"/>
            <a:ext cx="5666400" cy="4053600"/>
          </a:xfrm>
          <a:prstGeom prst="rect">
            <a:avLst/>
          </a:prstGeom>
          <a:noFill/>
          <a:ln>
            <a:noFill/>
          </a:ln>
        </p:spPr>
        <p:txBody>
          <a:bodyPr spcFirstLastPara="1" wrap="square" lIns="91425" tIns="45700" rIns="91425" bIns="45700" anchor="t" anchorCtr="0">
            <a:normAutofit fontScale="25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43" indent="-285743" algn="just" defTabSz="457189">
              <a:buClr>
                <a:srgbClr val="024DA1"/>
              </a:buClr>
              <a:buFont typeface="Wingdings" panose="05000000000000000000" pitchFamily="2" charset="2"/>
              <a:buChar char="§"/>
            </a:pPr>
            <a:r>
              <a:rPr lang="en-IE" sz="5600" kern="1100" spc="-50" dirty="0">
                <a:solidFill>
                  <a:srgbClr val="024DA1"/>
                </a:solidFill>
                <a:latin typeface="+mn-lt"/>
                <a:ea typeface="Open Sans" panose="020B0606030504020204" pitchFamily="34" charset="0"/>
              </a:rPr>
              <a:t>Continue with the </a:t>
            </a:r>
            <a:r>
              <a:rPr lang="en-IE" sz="5600" b="1" kern="1100" spc="-50" dirty="0">
                <a:solidFill>
                  <a:srgbClr val="024DA1"/>
                </a:solidFill>
                <a:latin typeface="+mn-lt"/>
                <a:ea typeface="Open Sans" panose="020B0606030504020204" pitchFamily="34" charset="0"/>
              </a:rPr>
              <a:t>User Focus Group Meetings</a:t>
            </a:r>
            <a:r>
              <a:rPr lang="en-IE" sz="5600" kern="1100" spc="-50" dirty="0">
                <a:solidFill>
                  <a:srgbClr val="024DA1"/>
                </a:solidFill>
                <a:latin typeface="+mn-lt"/>
                <a:ea typeface="Open Sans" panose="020B0606030504020204" pitchFamily="34" charset="0"/>
              </a:rPr>
              <a:t> to </a:t>
            </a:r>
            <a:r>
              <a:rPr lang="en-IE" sz="5600" b="1" kern="1100" spc="-50" dirty="0">
                <a:solidFill>
                  <a:srgbClr val="024DA1"/>
                </a:solidFill>
                <a:latin typeface="+mn-lt"/>
                <a:ea typeface="Open Sans" panose="020B0606030504020204" pitchFamily="34" charset="0"/>
              </a:rPr>
              <a:t>discuss appeal related matters and to jointly identify trends in practices and case-law</a:t>
            </a:r>
            <a:endParaRPr lang="en-IE" sz="5600"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5600"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5600" kern="1100" spc="-50" dirty="0">
                <a:solidFill>
                  <a:srgbClr val="024DA1"/>
                </a:solidFill>
                <a:latin typeface="+mn-lt"/>
                <a:ea typeface="Open Sans" panose="020B0606030504020204" pitchFamily="34" charset="0"/>
              </a:rPr>
              <a:t>Continue organising </a:t>
            </a:r>
            <a:r>
              <a:rPr lang="en-IE" sz="5600" b="1" kern="1100" spc="-50" dirty="0">
                <a:solidFill>
                  <a:srgbClr val="024DA1"/>
                </a:solidFill>
                <a:latin typeface="+mn-lt"/>
                <a:ea typeface="Open Sans" panose="020B0606030504020204" pitchFamily="34" charset="0"/>
              </a:rPr>
              <a:t>interactive in person and hybrid events</a:t>
            </a:r>
            <a:r>
              <a:rPr lang="en-IE" sz="5600" kern="1100" spc="-50" dirty="0">
                <a:solidFill>
                  <a:srgbClr val="024DA1"/>
                </a:solidFill>
                <a:latin typeface="+mn-lt"/>
                <a:ea typeface="Open Sans" panose="020B0606030504020204" pitchFamily="34" charset="0"/>
              </a:rPr>
              <a:t> (so-called ‘Tertulias’) in Alicante, Brussels and Luxembourg </a:t>
            </a:r>
            <a:r>
              <a:rPr lang="en-IE" sz="5600" b="1" kern="1100" spc="-50" dirty="0">
                <a:solidFill>
                  <a:srgbClr val="024DA1"/>
                </a:solidFill>
                <a:latin typeface="+mn-lt"/>
                <a:ea typeface="Open Sans" panose="020B0606030504020204" pitchFamily="34" charset="0"/>
              </a:rPr>
              <a:t>to foster regular dialogue with users </a:t>
            </a:r>
            <a:r>
              <a:rPr lang="en-IE" sz="5600" kern="1100" spc="-50" dirty="0">
                <a:solidFill>
                  <a:srgbClr val="024DA1"/>
                </a:solidFill>
                <a:latin typeface="+mn-lt"/>
                <a:ea typeface="Open Sans" panose="020B0606030504020204" pitchFamily="34" charset="0"/>
              </a:rPr>
              <a:t>on the Boards of Appeal case-law and activities</a:t>
            </a:r>
          </a:p>
          <a:p>
            <a:pPr marL="285743" indent="-285743" algn="just" defTabSz="457189">
              <a:buClr>
                <a:srgbClr val="024DA1"/>
              </a:buClr>
              <a:buFont typeface="Wingdings" panose="05000000000000000000" pitchFamily="2" charset="2"/>
              <a:buChar char="§"/>
            </a:pPr>
            <a:endParaRPr lang="en-IE" sz="5600"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5600" kern="1100" spc="-50" dirty="0">
                <a:solidFill>
                  <a:srgbClr val="024DA1"/>
                </a:solidFill>
                <a:latin typeface="+mn-lt"/>
                <a:ea typeface="Open Sans" panose="020B0606030504020204" pitchFamily="34" charset="0"/>
              </a:rPr>
              <a:t>Enhance the </a:t>
            </a:r>
            <a:r>
              <a:rPr lang="en-IE" sz="5600" b="1" kern="1100" spc="-50" dirty="0">
                <a:solidFill>
                  <a:srgbClr val="024DA1"/>
                </a:solidFill>
                <a:latin typeface="+mn-lt"/>
                <a:ea typeface="Open Sans" panose="020B0606030504020204" pitchFamily="34" charset="0"/>
              </a:rPr>
              <a:t>interaction with user associations </a:t>
            </a:r>
            <a:r>
              <a:rPr lang="en-IE" sz="5600" kern="1100" spc="-50" dirty="0">
                <a:solidFill>
                  <a:srgbClr val="024DA1"/>
                </a:solidFill>
                <a:latin typeface="+mn-lt"/>
                <a:ea typeface="Open Sans" panose="020B0606030504020204" pitchFamily="34" charset="0"/>
              </a:rPr>
              <a:t>within the framework of activities of the Boards of Appeal </a:t>
            </a:r>
            <a:r>
              <a:rPr lang="en-IE" sz="5600" b="1" kern="1100" spc="-50" dirty="0">
                <a:solidFill>
                  <a:srgbClr val="024DA1"/>
                </a:solidFill>
                <a:latin typeface="+mn-lt"/>
                <a:ea typeface="Open Sans" panose="020B0606030504020204" pitchFamily="34" charset="0"/>
              </a:rPr>
              <a:t>Consistency Circles</a:t>
            </a:r>
          </a:p>
          <a:p>
            <a:pPr marL="285743" indent="-285743" algn="just" defTabSz="457189">
              <a:buClr>
                <a:srgbClr val="024DA1"/>
              </a:buClr>
              <a:buFont typeface="Wingdings" panose="05000000000000000000" pitchFamily="2" charset="2"/>
              <a:buChar char="§"/>
            </a:pPr>
            <a:endParaRPr lang="en-IE" sz="5600" b="1"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5600" kern="1100" spc="-50" dirty="0">
                <a:solidFill>
                  <a:srgbClr val="024DA1"/>
                </a:solidFill>
                <a:latin typeface="+mn-lt"/>
                <a:ea typeface="Open Sans" panose="020B0606030504020204" pitchFamily="34" charset="0"/>
              </a:rPr>
              <a:t>New </a:t>
            </a:r>
            <a:r>
              <a:rPr lang="en-IE" sz="5600" b="1" kern="1100" spc="-50" dirty="0">
                <a:solidFill>
                  <a:srgbClr val="024DA1"/>
                </a:solidFill>
                <a:latin typeface="+mn-lt"/>
                <a:ea typeface="Open Sans" panose="020B0606030504020204" pitchFamily="34" charset="0"/>
              </a:rPr>
              <a:t>regional user sessions</a:t>
            </a:r>
            <a:r>
              <a:rPr lang="en-IE" sz="5600" kern="1100" spc="-50" dirty="0">
                <a:solidFill>
                  <a:srgbClr val="024DA1"/>
                </a:solidFill>
                <a:latin typeface="+mn-lt"/>
                <a:ea typeface="Open Sans" panose="020B0606030504020204" pitchFamily="34" charset="0"/>
              </a:rPr>
              <a:t>, </a:t>
            </a:r>
            <a:r>
              <a:rPr lang="en-IE" sz="5600" b="1" kern="1100" spc="-50" dirty="0">
                <a:solidFill>
                  <a:srgbClr val="024DA1"/>
                </a:solidFill>
                <a:latin typeface="+mn-lt"/>
                <a:ea typeface="Open Sans" panose="020B0606030504020204" pitchFamily="34" charset="0"/>
              </a:rPr>
              <a:t>thematic webinars</a:t>
            </a:r>
            <a:r>
              <a:rPr lang="en-IE" sz="5600" kern="1100" spc="-50" dirty="0">
                <a:solidFill>
                  <a:srgbClr val="024DA1"/>
                </a:solidFill>
                <a:latin typeface="+mn-lt"/>
                <a:ea typeface="Open Sans" panose="020B0606030504020204" pitchFamily="34" charset="0"/>
              </a:rPr>
              <a:t>, </a:t>
            </a:r>
            <a:r>
              <a:rPr lang="en-IE" sz="5600" b="1" kern="1100" spc="-50" dirty="0">
                <a:solidFill>
                  <a:srgbClr val="024DA1"/>
                </a:solidFill>
                <a:latin typeface="+mn-lt"/>
                <a:ea typeface="Open Sans" panose="020B0606030504020204" pitchFamily="34" charset="0"/>
              </a:rPr>
              <a:t>interactive Q&amp;A sessions </a:t>
            </a:r>
            <a:r>
              <a:rPr lang="en-IE" sz="5600" kern="1100" spc="-50" dirty="0">
                <a:solidFill>
                  <a:srgbClr val="024DA1"/>
                </a:solidFill>
                <a:latin typeface="+mn-lt"/>
                <a:ea typeface="Open Sans" panose="020B0606030504020204" pitchFamily="34" charset="0"/>
              </a:rPr>
              <a:t>and </a:t>
            </a:r>
            <a:r>
              <a:rPr lang="en-IE" sz="5600" b="1" kern="1100" spc="-50" dirty="0">
                <a:solidFill>
                  <a:srgbClr val="024DA1"/>
                </a:solidFill>
                <a:latin typeface="+mn-lt"/>
                <a:ea typeface="Open Sans" panose="020B0606030504020204" pitchFamily="34" charset="0"/>
              </a:rPr>
              <a:t>feedback forums on case-law trends</a:t>
            </a:r>
          </a:p>
          <a:p>
            <a:pPr marL="285743" indent="-285743" algn="just" defTabSz="457189">
              <a:buClr>
                <a:srgbClr val="024DA1"/>
              </a:buClr>
              <a:buFont typeface="Wingdings" panose="05000000000000000000" pitchFamily="2" charset="2"/>
              <a:buChar char="§"/>
            </a:pPr>
            <a:endParaRPr lang="en-IE" sz="5600" b="1"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5600" kern="1100" spc="-50" dirty="0">
                <a:solidFill>
                  <a:srgbClr val="024DA1"/>
                </a:solidFill>
                <a:latin typeface="+mn-lt"/>
                <a:ea typeface="Open Sans" panose="020B0606030504020204" pitchFamily="34" charset="0"/>
              </a:rPr>
              <a:t>Introduce </a:t>
            </a:r>
            <a:r>
              <a:rPr lang="en-IE" sz="5600" b="1" kern="1100" spc="-50" dirty="0">
                <a:solidFill>
                  <a:srgbClr val="024DA1"/>
                </a:solidFill>
                <a:latin typeface="+mn-lt"/>
                <a:ea typeface="Open Sans" panose="020B0606030504020204" pitchFamily="34" charset="0"/>
              </a:rPr>
              <a:t>User Feedback on Decisions </a:t>
            </a:r>
            <a:r>
              <a:rPr lang="en-IE" sz="5600" kern="1100" spc="-50" dirty="0">
                <a:solidFill>
                  <a:srgbClr val="024DA1"/>
                </a:solidFill>
                <a:latin typeface="+mn-lt"/>
                <a:ea typeface="Open Sans" panose="020B0606030504020204" pitchFamily="34" charset="0"/>
              </a:rPr>
              <a:t>and strengthen dialogue with users with the aim of improving quality based on the study on optimal characteristics of high-quality decisions and User Focus Group Meetings</a:t>
            </a:r>
          </a:p>
          <a:p>
            <a:pPr marL="285743" indent="-285743" algn="just" defTabSz="457189">
              <a:buClr>
                <a:srgbClr val="024DA1"/>
              </a:buClr>
              <a:buFont typeface="Wingdings" panose="05000000000000000000" pitchFamily="2" charset="2"/>
              <a:buChar char="§"/>
            </a:pPr>
            <a:endParaRPr lang="en-IE" sz="5600" b="1" kern="1100" spc="-50" dirty="0">
              <a:solidFill>
                <a:srgbClr val="024DA1"/>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5600" kern="1100" spc="-50" dirty="0">
                <a:solidFill>
                  <a:srgbClr val="024DA1"/>
                </a:solidFill>
                <a:latin typeface="+mn-lt"/>
                <a:ea typeface="Open Sans" panose="020B0606030504020204" pitchFamily="34" charset="0"/>
              </a:rPr>
              <a:t>Create </a:t>
            </a:r>
            <a:r>
              <a:rPr lang="en-IE" sz="5600" b="1" kern="1100" spc="-50" dirty="0">
                <a:solidFill>
                  <a:srgbClr val="024DA1"/>
                </a:solidFill>
                <a:latin typeface="+mn-lt"/>
                <a:ea typeface="Open Sans" panose="020B0606030504020204" pitchFamily="34" charset="0"/>
              </a:rPr>
              <a:t>best practices on written submissions </a:t>
            </a:r>
            <a:r>
              <a:rPr lang="en-IE" sz="5600" kern="1100" spc="-50" dirty="0">
                <a:solidFill>
                  <a:srgbClr val="024DA1"/>
                </a:solidFill>
                <a:latin typeface="+mn-lt"/>
                <a:ea typeface="Open Sans" panose="020B0606030504020204" pitchFamily="34" charset="0"/>
              </a:rPr>
              <a:t>in appeal proceedings (statements of grounds, observations, etc.)</a:t>
            </a:r>
          </a:p>
          <a:p>
            <a:pPr marL="285743" indent="-285743" algn="just" defTabSz="457189">
              <a:buClr>
                <a:srgbClr val="024DA1"/>
              </a:buClr>
              <a:buFont typeface="Wingdings" panose="05000000000000000000" pitchFamily="2" charset="2"/>
              <a:buChar char="§"/>
            </a:pPr>
            <a:endParaRPr lang="en-IE" sz="5600" kern="1100" spc="-50" dirty="0">
              <a:solidFill>
                <a:srgbClr val="00B050"/>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4300" kern="1100" spc="-50" dirty="0">
              <a:solidFill>
                <a:srgbClr val="00B050"/>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4300" kern="1100" spc="-50" dirty="0">
              <a:solidFill>
                <a:srgbClr val="00B050"/>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4300" kern="1100" spc="-50" dirty="0">
              <a:solidFill>
                <a:srgbClr val="00B050"/>
              </a:solidFill>
              <a:latin typeface="+mn-lt"/>
              <a:ea typeface="Open Sans" panose="020B0606030504020204" pitchFamily="34" charset="0"/>
            </a:endParaRPr>
          </a:p>
          <a:p>
            <a:pPr marL="285743" indent="-285743" algn="just" defTabSz="457189">
              <a:buClr>
                <a:srgbClr val="024DA1"/>
              </a:buClr>
              <a:buFont typeface="Wingdings" panose="05000000000000000000" pitchFamily="2" charset="2"/>
              <a:buChar char="§"/>
            </a:pPr>
            <a:endParaRPr lang="en-IE" sz="4300" kern="1100" spc="-50" dirty="0">
              <a:solidFill>
                <a:srgbClr val="00B050"/>
              </a:solidFill>
              <a:latin typeface="+mn-lt"/>
              <a:ea typeface="Open Sans" panose="020B0606030504020204" pitchFamily="34" charset="0"/>
            </a:endParaRPr>
          </a:p>
        </p:txBody>
      </p:sp>
      <p:sp>
        <p:nvSpPr>
          <p:cNvPr id="3" name="Google Shape;310;g33ad7052d48_0_672">
            <a:extLst>
              <a:ext uri="{FF2B5EF4-FFF2-40B4-BE49-F238E27FC236}">
                <a16:creationId xmlns:a16="http://schemas.microsoft.com/office/drawing/2014/main" id="{697FD501-3C26-5255-F821-24877DFFA3DE}"/>
              </a:ext>
            </a:extLst>
          </p:cNvPr>
          <p:cNvSpPr txBox="1"/>
          <p:nvPr/>
        </p:nvSpPr>
        <p:spPr>
          <a:xfrm>
            <a:off x="651600" y="1821600"/>
            <a:ext cx="2214000" cy="1090800"/>
          </a:xfrm>
          <a:prstGeom prst="rect">
            <a:avLst/>
          </a:prstGeom>
          <a:noFill/>
          <a:ln w="38100" cap="flat" cmpd="sng">
            <a:solidFill>
              <a:schemeClr val="accent1"/>
            </a:solidFill>
            <a:prstDash val="solid"/>
            <a:round/>
            <a:headEnd type="none" w="sm" len="sm"/>
            <a:tailEnd type="none" w="sm" len="sm"/>
          </a:ln>
          <a:effectLst>
            <a:reflection blurRad="6350" endPos="0" dir="5400000" sy="-100000" algn="bl" rotWithShape="0"/>
          </a:effectLst>
        </p:spPr>
        <p:txBody>
          <a:bodyPr spcFirstLastPara="1" wrap="square" lIns="72000" tIns="72000" rIns="72000" bIns="72000" anchor="ctr" anchorCtr="0">
            <a:normAutofit/>
          </a:bodyPr>
          <a:lstStyle/>
          <a:p>
            <a:pPr algn="ctr">
              <a:lnSpc>
                <a:spcPct val="90000"/>
              </a:lnSpc>
              <a:buClr>
                <a:srgbClr val="000000"/>
              </a:buClr>
            </a:pPr>
            <a:r>
              <a:rPr lang="en-IE" sz="1600" b="1" kern="1100" spc="-50" dirty="0">
                <a:solidFill>
                  <a:srgbClr val="024DA1"/>
                </a:solidFill>
                <a:latin typeface="+mj-lt"/>
                <a:ea typeface="Open Sans" panose="020B0606030504020204" pitchFamily="34" charset="0"/>
                <a:sym typeface="Arial"/>
              </a:rPr>
              <a:t>Key Action: </a:t>
            </a:r>
          </a:p>
          <a:p>
            <a:pPr algn="ctr">
              <a:lnSpc>
                <a:spcPct val="90000"/>
              </a:lnSpc>
              <a:buClr>
                <a:srgbClr val="000000"/>
              </a:buClr>
            </a:pPr>
            <a:r>
              <a:rPr lang="en-IE" sz="1600" kern="1100" spc="-50" dirty="0">
                <a:solidFill>
                  <a:srgbClr val="024DA1"/>
                </a:solidFill>
                <a:latin typeface="+mj-lt"/>
                <a:ea typeface="Open Sans" panose="020B0606030504020204" pitchFamily="34" charset="0"/>
                <a:sym typeface="Arial"/>
              </a:rPr>
              <a:t>Strengthen</a:t>
            </a:r>
            <a:r>
              <a:rPr lang="en-IE" sz="1600" b="1" kern="1100" spc="-50" dirty="0">
                <a:solidFill>
                  <a:srgbClr val="024DA1"/>
                </a:solidFill>
                <a:latin typeface="+mj-lt"/>
                <a:ea typeface="Open Sans" panose="020B0606030504020204" pitchFamily="34" charset="0"/>
                <a:sym typeface="Arial"/>
              </a:rPr>
              <a:t> dialogue with users and their associations</a:t>
            </a:r>
          </a:p>
        </p:txBody>
      </p:sp>
      <p:sp>
        <p:nvSpPr>
          <p:cNvPr id="6" name="Google Shape;37;p2">
            <a:extLst>
              <a:ext uri="{FF2B5EF4-FFF2-40B4-BE49-F238E27FC236}">
                <a16:creationId xmlns:a16="http://schemas.microsoft.com/office/drawing/2014/main" id="{52DF9F69-7F23-10E2-ADA7-D74573873EB6}"/>
              </a:ext>
            </a:extLst>
          </p:cNvPr>
          <p:cNvSpPr txBox="1">
            <a:spLocks noGrp="1"/>
          </p:cNvSpPr>
          <p:nvPr>
            <p:ph type="title"/>
          </p:nvPr>
        </p:nvSpPr>
        <p:spPr>
          <a:xfrm>
            <a:off x="651600" y="792000"/>
            <a:ext cx="8103600" cy="262800"/>
          </a:xfrm>
          <a:prstGeom prst="rect">
            <a:avLst/>
          </a:prstGeom>
          <a:solidFill>
            <a:schemeClr val="dk2"/>
          </a:solidFill>
          <a:ln>
            <a:noFill/>
          </a:ln>
        </p:spPr>
        <p:txBody>
          <a:bodyPr spcFirstLastPara="1" vert="horz" wrap="square" lIns="91425" tIns="45700" rIns="91425" bIns="45700" rtlCol="0" anchor="ctr" anchorCtr="0">
            <a:noAutofit/>
          </a:bodyPr>
          <a:lstStyle/>
          <a:p>
            <a:r>
              <a:rPr lang="en-IE" dirty="0"/>
              <a:t>Users </a:t>
            </a:r>
          </a:p>
        </p:txBody>
      </p:sp>
    </p:spTree>
    <p:extLst>
      <p:ext uri="{BB962C8B-B14F-4D97-AF65-F5344CB8AC3E}">
        <p14:creationId xmlns:p14="http://schemas.microsoft.com/office/powerpoint/2010/main" val="2903159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2F350-9437-60A1-AC34-629C0068E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CE7313-5624-5A92-F4C9-1534FE7360EF}"/>
              </a:ext>
            </a:extLst>
          </p:cNvPr>
          <p:cNvSpPr>
            <a:spLocks noGrp="1"/>
          </p:cNvSpPr>
          <p:nvPr>
            <p:ph type="title" idx="10"/>
          </p:nvPr>
        </p:nvSpPr>
        <p:spPr>
          <a:solidFill>
            <a:schemeClr val="tx2"/>
          </a:solidFill>
        </p:spPr>
        <p:txBody>
          <a:bodyPr/>
          <a:lstStyle/>
          <a:p>
            <a:r>
              <a:rPr lang="fr-FR" dirty="0"/>
              <a:t>User Feedback </a:t>
            </a:r>
            <a:r>
              <a:rPr lang="fr-FR" dirty="0" err="1"/>
              <a:t>Exercise</a:t>
            </a:r>
            <a:endParaRPr lang="en-US" dirty="0"/>
          </a:p>
        </p:txBody>
      </p:sp>
      <p:sp>
        <p:nvSpPr>
          <p:cNvPr id="18" name="TextBox 17">
            <a:extLst>
              <a:ext uri="{FF2B5EF4-FFF2-40B4-BE49-F238E27FC236}">
                <a16:creationId xmlns:a16="http://schemas.microsoft.com/office/drawing/2014/main" id="{C96B9014-CAC8-62C5-3F74-5F7470D6C934}"/>
              </a:ext>
            </a:extLst>
          </p:cNvPr>
          <p:cNvSpPr txBox="1"/>
          <p:nvPr/>
        </p:nvSpPr>
        <p:spPr>
          <a:xfrm>
            <a:off x="599424" y="1055059"/>
            <a:ext cx="8035709" cy="350865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strike="noStrike" kern="0" cap="none" spc="0" normalizeH="0" baseline="0" noProof="0" dirty="0">
              <a:ln>
                <a:noFill/>
              </a:ln>
              <a:solidFill>
                <a:srgbClr val="0D4BA6"/>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D4BA6"/>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D4BA6"/>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endParaRPr lang="en-US" kern="0" dirty="0">
              <a:solidFill>
                <a:srgbClr val="0D4BA6"/>
              </a:solidFill>
            </a:endParaRPr>
          </a:p>
          <a:p>
            <a:pPr marL="0" marR="0" lvl="0" indent="0" algn="just" defTabSz="914400" eaLnBrk="1" fontAlgn="auto" latinLnBrk="0" hangingPunct="1">
              <a:lnSpc>
                <a:spcPct val="100000"/>
              </a:lnSpc>
              <a:spcBef>
                <a:spcPts val="0"/>
              </a:spcBef>
              <a:spcAft>
                <a:spcPts val="0"/>
              </a:spcAft>
              <a:buClrTx/>
              <a:buSzTx/>
              <a:buFontTx/>
              <a:buNone/>
              <a:tabLst/>
              <a:defRPr/>
            </a:pPr>
            <a:endParaRPr lang="en-US" sz="1000" kern="0" dirty="0">
              <a:solidFill>
                <a:schemeClr val="tx2"/>
              </a:solidFill>
            </a:endParaRPr>
          </a:p>
          <a:p>
            <a:pPr lvl="0" algn="just" defTabSz="914400">
              <a:defRPr/>
            </a:pPr>
            <a:r>
              <a:rPr lang="en-US" sz="1600" b="1" dirty="0">
                <a:solidFill>
                  <a:schemeClr val="tx2"/>
                </a:solidFill>
              </a:rPr>
              <a:t>User Feedback on BoA Decisions</a:t>
            </a:r>
            <a:r>
              <a:rPr lang="en-US" sz="1600" dirty="0">
                <a:solidFill>
                  <a:schemeClr val="tx2"/>
                </a:solidFill>
              </a:rPr>
              <a:t> is a new initiative launched in response to several requests from User Associations and following in-depth reflection by the Boards in the context of the new Action Plan 2030.</a:t>
            </a:r>
          </a:p>
          <a:p>
            <a:pPr lvl="0" algn="just" defTabSz="914400">
              <a:defRPr/>
            </a:pPr>
            <a:endParaRPr lang="en-US" sz="1600" dirty="0">
              <a:solidFill>
                <a:schemeClr val="tx2"/>
              </a:solidFill>
            </a:endParaRPr>
          </a:p>
          <a:p>
            <a:pPr lvl="0" algn="just" defTabSz="914400">
              <a:defRPr/>
            </a:pPr>
            <a:r>
              <a:rPr lang="en-US" sz="1600" b="1" dirty="0">
                <a:solidFill>
                  <a:schemeClr val="tx2"/>
                </a:solidFill>
              </a:rPr>
              <a:t>Basis:</a:t>
            </a:r>
            <a:r>
              <a:rPr lang="en-US" sz="1600" dirty="0">
                <a:solidFill>
                  <a:schemeClr val="tx2"/>
                </a:solidFill>
              </a:rPr>
              <a:t> Study on the Quality of Administrative Decisions 2025.</a:t>
            </a:r>
            <a:endParaRPr lang="pl-PL" sz="1600" dirty="0">
              <a:solidFill>
                <a:schemeClr val="tx2"/>
              </a:solidFill>
            </a:endParaRPr>
          </a:p>
          <a:p>
            <a:pPr lvl="0" algn="just" defTabSz="914400">
              <a:defRPr/>
            </a:pPr>
            <a:endParaRPr lang="pl-PL" sz="800" dirty="0">
              <a:solidFill>
                <a:schemeClr val="tx2"/>
              </a:solidFill>
            </a:endParaRPr>
          </a:p>
          <a:p>
            <a:pPr algn="just"/>
            <a:r>
              <a:rPr lang="en-US" sz="1600" dirty="0">
                <a:solidFill>
                  <a:schemeClr val="tx2"/>
                </a:solidFill>
              </a:rPr>
              <a:t>The </a:t>
            </a:r>
            <a:r>
              <a:rPr lang="en-US" sz="1600" b="1" dirty="0">
                <a:solidFill>
                  <a:schemeClr val="tx2"/>
                </a:solidFill>
              </a:rPr>
              <a:t>purpose</a:t>
            </a:r>
            <a:r>
              <a:rPr lang="en-US" sz="1600" dirty="0">
                <a:solidFill>
                  <a:schemeClr val="tx2"/>
                </a:solidFill>
              </a:rPr>
              <a:t> of this initiative is to </a:t>
            </a:r>
            <a:r>
              <a:rPr lang="en-US" sz="1600" b="1" dirty="0">
                <a:solidFill>
                  <a:schemeClr val="tx2"/>
                </a:solidFill>
              </a:rPr>
              <a:t>foster an open dialogue </a:t>
            </a:r>
            <a:r>
              <a:rPr lang="en-US" sz="1600" dirty="0">
                <a:solidFill>
                  <a:schemeClr val="tx2"/>
                </a:solidFill>
              </a:rPr>
              <a:t>with users while fully respecting the </a:t>
            </a:r>
            <a:r>
              <a:rPr lang="en-US" sz="1600" b="1" dirty="0">
                <a:solidFill>
                  <a:schemeClr val="tx2"/>
                </a:solidFill>
              </a:rPr>
              <a:t>independent nature </a:t>
            </a:r>
            <a:r>
              <a:rPr lang="en-US" sz="1600" dirty="0">
                <a:solidFill>
                  <a:schemeClr val="tx2"/>
                </a:solidFill>
              </a:rPr>
              <a:t>of the Boards.</a:t>
            </a:r>
            <a:endParaRPr lang="pl-PL" sz="1600" dirty="0">
              <a:solidFill>
                <a:schemeClr val="tx2"/>
              </a:solidFill>
            </a:endParaRPr>
          </a:p>
          <a:p>
            <a:pPr algn="just"/>
            <a:endParaRPr lang="en-US" sz="800" dirty="0">
              <a:solidFill>
                <a:schemeClr val="tx2"/>
              </a:solidFill>
            </a:endParaRPr>
          </a:p>
          <a:p>
            <a:pPr lvl="0" algn="just" defTabSz="914400">
              <a:defRPr/>
            </a:pPr>
            <a:endParaRPr lang="pl-PL" sz="1600" dirty="0">
              <a:solidFill>
                <a:schemeClr val="tx2"/>
              </a:solidFill>
            </a:endParaRPr>
          </a:p>
        </p:txBody>
      </p:sp>
      <p:pic>
        <p:nvPicPr>
          <p:cNvPr id="11" name="Graphic 10" descr="Aspiration outline">
            <a:extLst>
              <a:ext uri="{FF2B5EF4-FFF2-40B4-BE49-F238E27FC236}">
                <a16:creationId xmlns:a16="http://schemas.microsoft.com/office/drawing/2014/main" id="{0B285E69-2DFE-F438-793F-DBDF923105A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19112" y="1297908"/>
            <a:ext cx="739769" cy="739769"/>
          </a:xfrm>
          <a:prstGeom prst="rect">
            <a:avLst/>
          </a:prstGeom>
        </p:spPr>
      </p:pic>
      <p:pic>
        <p:nvPicPr>
          <p:cNvPr id="15" name="Graphic 14" descr="Stack of books with pear">
            <a:extLst>
              <a:ext uri="{FF2B5EF4-FFF2-40B4-BE49-F238E27FC236}">
                <a16:creationId xmlns:a16="http://schemas.microsoft.com/office/drawing/2014/main" id="{2A872986-4D23-C2AA-A038-3B8135AABD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3646" y="1055059"/>
            <a:ext cx="1158941" cy="1158941"/>
          </a:xfrm>
          <a:prstGeom prst="rect">
            <a:avLst/>
          </a:prstGeom>
        </p:spPr>
      </p:pic>
      <p:sp>
        <p:nvSpPr>
          <p:cNvPr id="19" name="TextBox 18">
            <a:extLst>
              <a:ext uri="{FF2B5EF4-FFF2-40B4-BE49-F238E27FC236}">
                <a16:creationId xmlns:a16="http://schemas.microsoft.com/office/drawing/2014/main" id="{944300D1-514B-8CD8-804C-6BAA622717AD}"/>
              </a:ext>
            </a:extLst>
          </p:cNvPr>
          <p:cNvSpPr txBox="1"/>
          <p:nvPr/>
        </p:nvSpPr>
        <p:spPr>
          <a:xfrm>
            <a:off x="1769992" y="1445591"/>
            <a:ext cx="2050579" cy="646331"/>
          </a:xfrm>
          <a:prstGeom prst="rect">
            <a:avLst/>
          </a:prstGeom>
          <a:noFill/>
        </p:spPr>
        <p:txBody>
          <a:bodyPr wrap="square" rtlCol="0">
            <a:spAutoFit/>
          </a:bodyPr>
          <a:lstStyle/>
          <a:p>
            <a:pPr lvl="0" defTabSz="914400">
              <a:defRPr/>
            </a:pPr>
            <a:r>
              <a:rPr lang="en-US" sz="1200" b="1" i="1" kern="0" dirty="0">
                <a:solidFill>
                  <a:srgbClr val="0D4BA6"/>
                </a:solidFill>
              </a:rPr>
              <a:t>Study on Evaluation of Optimal Quality of Administrative Decisions</a:t>
            </a:r>
            <a:endParaRPr lang="en-US" sz="1200" i="1" kern="0" dirty="0">
              <a:solidFill>
                <a:srgbClr val="0D4BA6"/>
              </a:solidFill>
            </a:endParaRPr>
          </a:p>
        </p:txBody>
      </p:sp>
      <p:pic>
        <p:nvPicPr>
          <p:cNvPr id="8" name="Picture 7">
            <a:extLst>
              <a:ext uri="{FF2B5EF4-FFF2-40B4-BE49-F238E27FC236}">
                <a16:creationId xmlns:a16="http://schemas.microsoft.com/office/drawing/2014/main" id="{E32E6C30-2F23-ADCF-D4C0-E8F7B4FF170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93167" y="1148864"/>
            <a:ext cx="1731427" cy="1154284"/>
          </a:xfrm>
          <a:prstGeom prst="rect">
            <a:avLst/>
          </a:prstGeom>
        </p:spPr>
      </p:pic>
    </p:spTree>
    <p:extLst>
      <p:ext uri="{BB962C8B-B14F-4D97-AF65-F5344CB8AC3E}">
        <p14:creationId xmlns:p14="http://schemas.microsoft.com/office/powerpoint/2010/main" val="15448688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 name="Content Placeholder 7">
            <a:extLst>
              <a:ext uri="{FF2B5EF4-FFF2-40B4-BE49-F238E27FC236}">
                <a16:creationId xmlns:a16="http://schemas.microsoft.com/office/drawing/2014/main" id="{1FA8DB5C-4118-FF39-C92C-C6684C28845F}"/>
              </a:ext>
            </a:extLst>
          </p:cNvPr>
          <p:cNvSpPr txBox="1">
            <a:spLocks/>
          </p:cNvSpPr>
          <p:nvPr/>
        </p:nvSpPr>
        <p:spPr>
          <a:xfrm>
            <a:off x="3146400" y="1155600"/>
            <a:ext cx="5716800" cy="37836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marL="285743" indent="-285743" algn="just" defTabSz="457189">
              <a:buClr>
                <a:srgbClr val="024DA1"/>
              </a:buClr>
              <a:buFont typeface="Wingdings" panose="05000000000000000000" pitchFamily="2" charset="2"/>
              <a:buChar char="§"/>
            </a:pPr>
            <a:r>
              <a:rPr lang="en-IE" sz="1425" kern="1100" spc="-50" dirty="0">
                <a:solidFill>
                  <a:srgbClr val="024DA1"/>
                </a:solidFill>
                <a:latin typeface="+mj-lt"/>
                <a:ea typeface="Open Sans" panose="020B0606030504020204" pitchFamily="34" charset="0"/>
              </a:rPr>
              <a:t>Enhance </a:t>
            </a:r>
            <a:r>
              <a:rPr lang="en-IE" sz="1425" b="1" kern="1100" spc="-50" dirty="0">
                <a:solidFill>
                  <a:srgbClr val="024DA1"/>
                </a:solidFill>
                <a:latin typeface="+mj-lt"/>
                <a:ea typeface="Open Sans" panose="020B0606030504020204" pitchFamily="34" charset="0"/>
              </a:rPr>
              <a:t>efficient internal communication </a:t>
            </a:r>
          </a:p>
          <a:p>
            <a:pPr marL="285743" indent="-285743" algn="just" defTabSz="457189">
              <a:buClr>
                <a:srgbClr val="024DA1"/>
              </a:buClr>
              <a:buFont typeface="Wingdings" panose="05000000000000000000" pitchFamily="2" charset="2"/>
              <a:buChar char="§"/>
            </a:pPr>
            <a:endParaRPr lang="en-IE" sz="1425" b="1"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kern="1100" spc="-50" dirty="0">
                <a:solidFill>
                  <a:srgbClr val="024DA1"/>
                </a:solidFill>
                <a:latin typeface="+mj-lt"/>
                <a:ea typeface="Open Sans" panose="020B0606030504020204" pitchFamily="34" charset="0"/>
              </a:rPr>
              <a:t>Encourage</a:t>
            </a:r>
            <a:r>
              <a:rPr lang="en-IE" sz="1425" b="1" kern="1100" spc="-50" dirty="0">
                <a:solidFill>
                  <a:srgbClr val="024DA1"/>
                </a:solidFill>
                <a:latin typeface="+mj-lt"/>
                <a:ea typeface="Open Sans" panose="020B0606030504020204" pitchFamily="34" charset="0"/>
              </a:rPr>
              <a:t> cross-functional dialogue</a:t>
            </a:r>
          </a:p>
          <a:p>
            <a:pPr marL="285743" indent="-285743" algn="just" defTabSz="457189">
              <a:buClr>
                <a:srgbClr val="024DA1"/>
              </a:buClr>
              <a:buFont typeface="Wingdings" panose="05000000000000000000" pitchFamily="2" charset="2"/>
              <a:buChar char="§"/>
            </a:pPr>
            <a:endParaRPr lang="en-IE" sz="1425" b="1"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kern="1100" spc="-50" dirty="0">
                <a:solidFill>
                  <a:srgbClr val="024DA1"/>
                </a:solidFill>
                <a:latin typeface="+mj-lt"/>
                <a:ea typeface="Open Sans" panose="020B0606030504020204" pitchFamily="34" charset="0"/>
              </a:rPr>
              <a:t>Enhance </a:t>
            </a:r>
            <a:r>
              <a:rPr lang="en-IE" sz="1425" b="1" kern="1100" spc="-50" dirty="0">
                <a:solidFill>
                  <a:srgbClr val="024DA1"/>
                </a:solidFill>
                <a:latin typeface="+mj-lt"/>
                <a:ea typeface="Open Sans" panose="020B0606030504020204" pitchFamily="34" charset="0"/>
              </a:rPr>
              <a:t>inclusivity and workplace culture </a:t>
            </a:r>
          </a:p>
          <a:p>
            <a:pPr marL="285743" indent="-285743" algn="just" defTabSz="457189">
              <a:buClr>
                <a:srgbClr val="024DA1"/>
              </a:buClr>
              <a:buFont typeface="Wingdings" panose="05000000000000000000" pitchFamily="2" charset="2"/>
              <a:buChar char="§"/>
            </a:pPr>
            <a:endParaRPr lang="en-IE" sz="1425" b="1"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b="1" kern="1100" spc="-50" dirty="0">
                <a:solidFill>
                  <a:srgbClr val="024DA1"/>
                </a:solidFill>
                <a:latin typeface="+mj-lt"/>
                <a:ea typeface="Open Sans" panose="020B0606030504020204" pitchFamily="34" charset="0"/>
              </a:rPr>
              <a:t>Enhance AI, digital and case management skills</a:t>
            </a:r>
          </a:p>
          <a:p>
            <a:pPr marL="285743" indent="-285743" algn="just" defTabSz="457189">
              <a:buClr>
                <a:srgbClr val="024DA1"/>
              </a:buClr>
              <a:buFont typeface="Wingdings" panose="05000000000000000000" pitchFamily="2" charset="2"/>
              <a:buChar char="§"/>
            </a:pPr>
            <a:endParaRPr lang="en-IE" sz="1425" b="1"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kern="1100" spc="-50" dirty="0">
                <a:solidFill>
                  <a:srgbClr val="024DA1"/>
                </a:solidFill>
                <a:latin typeface="+mj-lt"/>
                <a:ea typeface="Open Sans" panose="020B0606030504020204" pitchFamily="34" charset="0"/>
              </a:rPr>
              <a:t>Focus on </a:t>
            </a:r>
            <a:r>
              <a:rPr lang="en-IE" sz="1425" b="1" kern="1100" spc="-50" dirty="0">
                <a:solidFill>
                  <a:srgbClr val="024DA1"/>
                </a:solidFill>
                <a:latin typeface="+mj-lt"/>
                <a:ea typeface="Open Sans" panose="020B0606030504020204" pitchFamily="34" charset="0"/>
              </a:rPr>
              <a:t>upskilling and reskilling </a:t>
            </a:r>
            <a:r>
              <a:rPr lang="en-IE" sz="1425" kern="1100" spc="-50" dirty="0">
                <a:solidFill>
                  <a:srgbClr val="024DA1"/>
                </a:solidFill>
                <a:latin typeface="+mj-lt"/>
                <a:ea typeface="Open Sans" panose="020B0606030504020204" pitchFamily="34" charset="0"/>
              </a:rPr>
              <a:t>of Boards of Appeal staff, in particular </a:t>
            </a:r>
            <a:r>
              <a:rPr lang="en-IE" sz="1425" b="1" kern="1100" spc="-50" dirty="0">
                <a:solidFill>
                  <a:srgbClr val="024DA1"/>
                </a:solidFill>
                <a:latin typeface="+mj-lt"/>
                <a:ea typeface="Open Sans" panose="020B0606030504020204" pitchFamily="34" charset="0"/>
              </a:rPr>
              <a:t>in the area of AI and new technologies</a:t>
            </a:r>
          </a:p>
          <a:p>
            <a:pPr algn="just" defTabSz="457189">
              <a:buClr>
                <a:srgbClr val="024DA1"/>
              </a:buClr>
            </a:pPr>
            <a:endParaRPr lang="en-IE" sz="1425"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b="1" kern="1100" spc="-50" dirty="0">
                <a:solidFill>
                  <a:srgbClr val="024DA1"/>
                </a:solidFill>
                <a:latin typeface="+mj-lt"/>
                <a:ea typeface="Open Sans" panose="020B0606030504020204" pitchFamily="34" charset="0"/>
              </a:rPr>
              <a:t>Cross training initiatives (job-shadowing, coaching, mentoring) </a:t>
            </a:r>
          </a:p>
          <a:p>
            <a:pPr algn="just" defTabSz="457189">
              <a:buClr>
                <a:srgbClr val="024DA1"/>
              </a:buClr>
            </a:pPr>
            <a:endParaRPr lang="en-IE" sz="1425" kern="1100" spc="-50" dirty="0">
              <a:solidFill>
                <a:srgbClr val="024DA1"/>
              </a:solidFill>
              <a:latin typeface="+mj-lt"/>
              <a:ea typeface="Open Sans" panose="020B0606030504020204" pitchFamily="34" charset="0"/>
            </a:endParaRPr>
          </a:p>
          <a:p>
            <a:pPr marL="285743" indent="-285743" algn="just" defTabSz="457189">
              <a:buClr>
                <a:srgbClr val="024DA1"/>
              </a:buClr>
              <a:buFont typeface="Wingdings" panose="05000000000000000000" pitchFamily="2" charset="2"/>
              <a:buChar char="§"/>
            </a:pPr>
            <a:r>
              <a:rPr lang="en-IE" sz="1425" kern="1100" spc="-50" dirty="0">
                <a:solidFill>
                  <a:srgbClr val="024DA1"/>
                </a:solidFill>
                <a:latin typeface="+mj-lt"/>
                <a:ea typeface="Open Sans" panose="020B0606030504020204" pitchFamily="34" charset="0"/>
              </a:rPr>
              <a:t>Support </a:t>
            </a:r>
            <a:r>
              <a:rPr lang="en-IE" sz="1425" b="1" kern="1100" spc="-50" dirty="0">
                <a:solidFill>
                  <a:srgbClr val="024DA1"/>
                </a:solidFill>
                <a:latin typeface="+mj-lt"/>
                <a:ea typeface="Open Sans" panose="020B0606030504020204" pitchFamily="34" charset="0"/>
              </a:rPr>
              <a:t>solidarity projects for the local Alicante community</a:t>
            </a:r>
            <a:endParaRPr lang="en-IE" sz="1425" dirty="0">
              <a:solidFill>
                <a:srgbClr val="024DA1"/>
              </a:solidFill>
              <a:latin typeface="+mj-lt"/>
            </a:endParaRPr>
          </a:p>
        </p:txBody>
      </p:sp>
      <p:sp>
        <p:nvSpPr>
          <p:cNvPr id="5" name="Google Shape;310;g33ad7052d48_0_672">
            <a:extLst>
              <a:ext uri="{FF2B5EF4-FFF2-40B4-BE49-F238E27FC236}">
                <a16:creationId xmlns:a16="http://schemas.microsoft.com/office/drawing/2014/main" id="{0C62D088-25BF-6D5B-3022-CA5D3B236296}"/>
              </a:ext>
            </a:extLst>
          </p:cNvPr>
          <p:cNvSpPr txBox="1"/>
          <p:nvPr/>
        </p:nvSpPr>
        <p:spPr>
          <a:xfrm>
            <a:off x="651600" y="1821600"/>
            <a:ext cx="2214000" cy="1090800"/>
          </a:xfrm>
          <a:prstGeom prst="rect">
            <a:avLst/>
          </a:prstGeom>
          <a:noFill/>
          <a:ln w="38100" cap="flat" cmpd="sng">
            <a:solidFill>
              <a:schemeClr val="accent1"/>
            </a:solidFill>
            <a:prstDash val="solid"/>
            <a:round/>
            <a:headEnd type="none" w="sm" len="sm"/>
            <a:tailEnd type="none" w="sm" len="sm"/>
          </a:ln>
          <a:effectLst>
            <a:reflection blurRad="6350" endPos="0" dir="5400000" sy="-100000" algn="bl" rotWithShape="0"/>
          </a:effectLst>
        </p:spPr>
        <p:txBody>
          <a:bodyPr spcFirstLastPara="1" wrap="square" lIns="72000" tIns="72000" rIns="72000" bIns="72000" anchor="ctr" anchorCtr="0">
            <a:noAutofit/>
          </a:bodyPr>
          <a:lstStyle/>
          <a:p>
            <a:pPr algn="ctr">
              <a:buClr>
                <a:srgbClr val="000000"/>
              </a:buClr>
            </a:pPr>
            <a:r>
              <a:rPr lang="en-IE" sz="1600" b="1" kern="1100" spc="-50" dirty="0">
                <a:solidFill>
                  <a:srgbClr val="024DA1"/>
                </a:solidFill>
                <a:latin typeface="+mj-lt"/>
                <a:ea typeface="Open Sans" panose="020B0606030504020204" pitchFamily="34" charset="0"/>
                <a:sym typeface="Arial"/>
              </a:rPr>
              <a:t>Key Action: </a:t>
            </a:r>
          </a:p>
          <a:p>
            <a:pPr algn="ctr">
              <a:buClr>
                <a:srgbClr val="000000"/>
              </a:buClr>
            </a:pPr>
            <a:r>
              <a:rPr lang="en-IE" sz="1600" kern="1100" spc="-50" dirty="0">
                <a:solidFill>
                  <a:srgbClr val="024DA1"/>
                </a:solidFill>
                <a:latin typeface="+mj-lt"/>
                <a:ea typeface="Open Sans" panose="020B0606030504020204" pitchFamily="34" charset="0"/>
                <a:sym typeface="Arial"/>
              </a:rPr>
              <a:t>Promote the </a:t>
            </a:r>
            <a:r>
              <a:rPr lang="en-IE" sz="1600" b="1" kern="1100" spc="-50" dirty="0">
                <a:solidFill>
                  <a:srgbClr val="024DA1"/>
                </a:solidFill>
                <a:latin typeface="+mj-lt"/>
                <a:ea typeface="Open Sans" panose="020B0606030504020204" pitchFamily="34" charset="0"/>
                <a:sym typeface="Arial"/>
              </a:rPr>
              <a:t>culture of collaboration and innovation</a:t>
            </a:r>
            <a:endParaRPr lang="en-IE" sz="1600" kern="1100" spc="-50" dirty="0">
              <a:solidFill>
                <a:srgbClr val="024DA1"/>
              </a:solidFill>
              <a:latin typeface="+mj-lt"/>
              <a:ea typeface="Open Sans" panose="020B0606030504020204" pitchFamily="34" charset="0"/>
              <a:sym typeface="Arial"/>
            </a:endParaRPr>
          </a:p>
        </p:txBody>
      </p:sp>
      <p:sp>
        <p:nvSpPr>
          <p:cNvPr id="3" name="Google Shape;37;p2">
            <a:extLst>
              <a:ext uri="{FF2B5EF4-FFF2-40B4-BE49-F238E27FC236}">
                <a16:creationId xmlns:a16="http://schemas.microsoft.com/office/drawing/2014/main" id="{634CCBCE-0297-0FF7-5D0D-5B56E7A57A83}"/>
              </a:ext>
            </a:extLst>
          </p:cNvPr>
          <p:cNvSpPr txBox="1">
            <a:spLocks noGrp="1"/>
          </p:cNvSpPr>
          <p:nvPr>
            <p:ph type="title"/>
          </p:nvPr>
        </p:nvSpPr>
        <p:spPr>
          <a:xfrm>
            <a:off x="651600" y="792000"/>
            <a:ext cx="8103600" cy="262800"/>
          </a:xfrm>
          <a:prstGeom prst="rect">
            <a:avLst/>
          </a:prstGeom>
          <a:solidFill>
            <a:schemeClr val="dk2"/>
          </a:solidFill>
          <a:ln>
            <a:noFill/>
          </a:ln>
        </p:spPr>
        <p:txBody>
          <a:bodyPr spcFirstLastPara="1" vert="horz" wrap="square" lIns="91425" tIns="45700" rIns="91425" bIns="45700" rtlCol="0" anchor="ctr" anchorCtr="0">
            <a:noAutofit/>
          </a:bodyPr>
          <a:lstStyle/>
          <a:p>
            <a:r>
              <a:rPr lang="en-IE" dirty="0"/>
              <a:t>Collaboration and Innovation within the Boards of Appeal</a:t>
            </a:r>
          </a:p>
        </p:txBody>
      </p:sp>
    </p:spTree>
    <p:extLst>
      <p:ext uri="{BB962C8B-B14F-4D97-AF65-F5344CB8AC3E}">
        <p14:creationId xmlns:p14="http://schemas.microsoft.com/office/powerpoint/2010/main" val="668648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F016F9-B2CF-7324-BCBD-95D115AD67F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52210" y="1000461"/>
            <a:ext cx="7879469" cy="2433130"/>
          </a:xfrm>
          <a:prstGeom prst="rect">
            <a:avLst/>
          </a:prstGeom>
        </p:spPr>
      </p:pic>
      <p:sp>
        <p:nvSpPr>
          <p:cNvPr id="2" name="Title 1">
            <a:extLst>
              <a:ext uri="{FF2B5EF4-FFF2-40B4-BE49-F238E27FC236}">
                <a16:creationId xmlns:a16="http://schemas.microsoft.com/office/drawing/2014/main" id="{78C7967E-EF34-CC44-55BC-FD9DFF1288AC}"/>
              </a:ext>
            </a:extLst>
          </p:cNvPr>
          <p:cNvSpPr>
            <a:spLocks noGrp="1"/>
          </p:cNvSpPr>
          <p:nvPr>
            <p:ph type="title" idx="10"/>
          </p:nvPr>
        </p:nvSpPr>
        <p:spPr>
          <a:xfrm>
            <a:off x="651600" y="792000"/>
            <a:ext cx="8103600" cy="262800"/>
          </a:xfrm>
        </p:spPr>
        <p:txBody>
          <a:bodyPr/>
          <a:lstStyle/>
          <a:p>
            <a:r>
              <a:rPr lang="en-IE" dirty="0"/>
              <a:t>Highlights for 2027 </a:t>
            </a:r>
          </a:p>
        </p:txBody>
      </p:sp>
      <p:sp>
        <p:nvSpPr>
          <p:cNvPr id="3" name="Content Placeholder 2">
            <a:extLst>
              <a:ext uri="{FF2B5EF4-FFF2-40B4-BE49-F238E27FC236}">
                <a16:creationId xmlns:a16="http://schemas.microsoft.com/office/drawing/2014/main" id="{002D7F49-F9F3-4664-0C5F-19A70C730E64}"/>
              </a:ext>
            </a:extLst>
          </p:cNvPr>
          <p:cNvSpPr>
            <a:spLocks noGrp="1"/>
          </p:cNvSpPr>
          <p:nvPr>
            <p:ph sz="quarter" idx="11"/>
          </p:nvPr>
        </p:nvSpPr>
        <p:spPr>
          <a:xfrm>
            <a:off x="3784370" y="1953670"/>
            <a:ext cx="4707420" cy="1026056"/>
          </a:xfrm>
        </p:spPr>
        <p:txBody>
          <a:bodyPr>
            <a:normAutofit fontScale="85000" lnSpcReduction="10000"/>
          </a:bodyPr>
          <a:lstStyle/>
          <a:p>
            <a:pPr marL="0" indent="0">
              <a:buNone/>
            </a:pPr>
            <a:r>
              <a:rPr lang="en-IE" sz="2400" b="1" dirty="0">
                <a:solidFill>
                  <a:schemeClr val="bg1"/>
                </a:solidFill>
              </a:rPr>
              <a:t>30 Anniversary of the Boards of Appeal</a:t>
            </a:r>
          </a:p>
          <a:p>
            <a:pPr marL="0" indent="0">
              <a:buNone/>
            </a:pPr>
            <a:endParaRPr lang="en-IE" sz="2400" b="1" dirty="0">
              <a:solidFill>
                <a:schemeClr val="bg1"/>
              </a:solidFill>
            </a:endParaRPr>
          </a:p>
          <a:p>
            <a:pPr marL="0" indent="0">
              <a:buNone/>
            </a:pPr>
            <a:r>
              <a:rPr lang="en-IE" sz="2400" b="1" dirty="0">
                <a:solidFill>
                  <a:schemeClr val="bg1"/>
                </a:solidFill>
              </a:rPr>
              <a:t>15 years of IP Mediation at the EUIPO </a:t>
            </a:r>
          </a:p>
          <a:p>
            <a:pPr marL="0" indent="0">
              <a:buNone/>
            </a:pPr>
            <a:endParaRPr lang="en-IE" sz="1800" dirty="0">
              <a:solidFill>
                <a:schemeClr val="bg1"/>
              </a:solidFill>
            </a:endParaRPr>
          </a:p>
          <a:p>
            <a:endParaRPr lang="en-IE" dirty="0"/>
          </a:p>
          <a:p>
            <a:endParaRPr lang="en-IE" dirty="0"/>
          </a:p>
          <a:p>
            <a:pPr marL="0" indent="0">
              <a:buNone/>
            </a:pPr>
            <a:endParaRPr lang="en-IE" dirty="0"/>
          </a:p>
          <a:p>
            <a:endParaRPr lang="en-IE" dirty="0"/>
          </a:p>
          <a:p>
            <a:endParaRPr lang="en-IE" dirty="0"/>
          </a:p>
          <a:p>
            <a:endParaRPr lang="en-IE" dirty="0"/>
          </a:p>
          <a:p>
            <a:endParaRPr lang="en-IE" dirty="0"/>
          </a:p>
          <a:p>
            <a:endParaRPr lang="en-IE" dirty="0"/>
          </a:p>
        </p:txBody>
      </p:sp>
      <p:sp>
        <p:nvSpPr>
          <p:cNvPr id="6" name="Content Placeholder 2">
            <a:extLst>
              <a:ext uri="{FF2B5EF4-FFF2-40B4-BE49-F238E27FC236}">
                <a16:creationId xmlns:a16="http://schemas.microsoft.com/office/drawing/2014/main" id="{4D3D2B63-37F6-DA1F-9393-6197CDA523F5}"/>
              </a:ext>
            </a:extLst>
          </p:cNvPr>
          <p:cNvSpPr txBox="1">
            <a:spLocks/>
          </p:cNvSpPr>
          <p:nvPr/>
        </p:nvSpPr>
        <p:spPr>
          <a:xfrm>
            <a:off x="652210" y="3433591"/>
            <a:ext cx="7568418" cy="1709909"/>
          </a:xfrm>
          <a:prstGeom prst="rect">
            <a:avLst/>
          </a:prstGeom>
        </p:spPr>
        <p:txBody>
          <a:bodyPr vert="horz" lIns="91440" tIns="45720" rIns="91440" bIns="45720" rtlCol="0">
            <a:normAutofit/>
          </a:bodyPr>
          <a:lstStyle>
            <a:lvl1pPr marL="360000" indent="-360000" algn="l" defTabSz="457200" rtl="0" eaLnBrk="1" latinLnBrk="0" hangingPunct="1">
              <a:spcBef>
                <a:spcPts val="0"/>
              </a:spcBef>
              <a:buClr>
                <a:srgbClr val="024DA1"/>
              </a:buClr>
              <a:buFont typeface="Arial" panose="020B0604020202020204" pitchFamily="34" charset="0"/>
              <a:buChar char="●"/>
              <a:defRPr lang="en-US" sz="1300" b="0" kern="1100" spc="-50">
                <a:solidFill>
                  <a:schemeClr val="tx2"/>
                </a:solidFill>
                <a:latin typeface="+mn-lt"/>
                <a:ea typeface="Open Sans" panose="020B0606030504020204" pitchFamily="34" charset="0"/>
                <a:cs typeface="Arial"/>
              </a:defRPr>
            </a:lvl1pPr>
            <a:lvl2pPr marL="720000" indent="-360000" algn="l" defTabSz="457200" rtl="0" eaLnBrk="1" latinLnBrk="0" hangingPunct="1">
              <a:spcBef>
                <a:spcPts val="0"/>
              </a:spcBef>
              <a:buClr>
                <a:srgbClr val="024DA1"/>
              </a:buClr>
              <a:buFont typeface="Arial" panose="020B0604020202020204" pitchFamily="34" charset="0"/>
              <a:buChar char="○"/>
              <a:defRPr lang="en-US" sz="1300" kern="1100" spc="-50">
                <a:solidFill>
                  <a:schemeClr val="tx2"/>
                </a:solidFill>
                <a:latin typeface="+mn-lt"/>
                <a:ea typeface="Open Sans" panose="020B0606030504020204" pitchFamily="34" charset="0"/>
                <a:cs typeface="Arial"/>
              </a:defRPr>
            </a:lvl2pPr>
            <a:lvl3pPr marL="108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3pPr>
            <a:lvl4pPr marL="144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4pPr>
            <a:lvl5pPr marL="180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IE" dirty="0"/>
          </a:p>
          <a:p>
            <a:endParaRPr lang="en-IE" dirty="0"/>
          </a:p>
          <a:p>
            <a:pPr>
              <a:buFont typeface="Wingdings" panose="05000000000000000000" pitchFamily="2" charset="2"/>
              <a:buChar char="Ø"/>
            </a:pPr>
            <a:r>
              <a:rPr lang="en-IE" sz="2500" b="1" dirty="0"/>
              <a:t>IP Mediation Conference </a:t>
            </a:r>
            <a:r>
              <a:rPr lang="en-IE" sz="2500" i="1" dirty="0"/>
              <a:t>– 12 and 13 April 2027</a:t>
            </a:r>
            <a:endParaRPr lang="en-IE" sz="2500" b="1" dirty="0"/>
          </a:p>
          <a:p>
            <a:endParaRPr lang="en-IE" dirty="0"/>
          </a:p>
        </p:txBody>
      </p:sp>
    </p:spTree>
    <p:extLst>
      <p:ext uri="{BB962C8B-B14F-4D97-AF65-F5344CB8AC3E}">
        <p14:creationId xmlns:p14="http://schemas.microsoft.com/office/powerpoint/2010/main" val="572081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81DA-1180-E78F-8C7A-98E2F0544F1F}"/>
              </a:ext>
            </a:extLst>
          </p:cNvPr>
          <p:cNvSpPr>
            <a:spLocks noGrp="1"/>
          </p:cNvSpPr>
          <p:nvPr>
            <p:ph type="title"/>
          </p:nvPr>
        </p:nvSpPr>
        <p:spPr/>
        <p:txBody>
          <a:bodyPr>
            <a:noAutofit/>
          </a:bodyPr>
          <a:lstStyle/>
          <a:p>
            <a:r>
              <a:rPr lang="en-IE" noProof="0" dirty="0"/>
              <a:t>Further reading</a:t>
            </a:r>
          </a:p>
        </p:txBody>
      </p:sp>
      <p:sp>
        <p:nvSpPr>
          <p:cNvPr id="3" name="Content Placeholder 2">
            <a:extLst>
              <a:ext uri="{FF2B5EF4-FFF2-40B4-BE49-F238E27FC236}">
                <a16:creationId xmlns:a16="http://schemas.microsoft.com/office/drawing/2014/main" id="{019ECA2D-3388-5144-C3D8-A8B37E1A104F}"/>
              </a:ext>
            </a:extLst>
          </p:cNvPr>
          <p:cNvSpPr>
            <a:spLocks noGrp="1"/>
          </p:cNvSpPr>
          <p:nvPr>
            <p:ph idx="4294967295"/>
          </p:nvPr>
        </p:nvSpPr>
        <p:spPr>
          <a:xfrm>
            <a:off x="653038" y="1182176"/>
            <a:ext cx="8102600" cy="3182938"/>
          </a:xfrm>
        </p:spPr>
        <p:txBody>
          <a:bodyPr>
            <a:normAutofit/>
          </a:bodyPr>
          <a:lstStyle/>
          <a:p>
            <a:pPr marL="0" indent="0">
              <a:buNone/>
            </a:pPr>
            <a:r>
              <a:rPr lang="en-IE" sz="1200" b="1" noProof="0" dirty="0">
                <a:solidFill>
                  <a:srgbClr val="024DA1"/>
                </a:solidFill>
              </a:rPr>
              <a:t>eSearch Case Law:</a:t>
            </a:r>
            <a:r>
              <a:rPr lang="en-IE" sz="1200" b="1" noProof="0" dirty="0"/>
              <a:t> </a:t>
            </a:r>
            <a:r>
              <a:rPr lang="en-IE" sz="1200" dirty="0">
                <a:solidFill>
                  <a:srgbClr val="024DA1"/>
                </a:solidFill>
                <a:hlinkClick r:id="rId2">
                  <a:extLst>
                    <a:ext uri="{A12FA001-AC4F-418D-AE19-62706E023703}">
                      <ahyp:hlinkClr xmlns:ahyp="http://schemas.microsoft.com/office/drawing/2018/hyperlinkcolor" val="tx"/>
                    </a:ext>
                  </a:extLst>
                </a:hlinkClick>
              </a:rPr>
              <a:t>https://euipo.europa.eu/eSearchCLW/</a:t>
            </a:r>
            <a:endParaRPr lang="en-IE" sz="1200" dirty="0">
              <a:solidFill>
                <a:srgbClr val="024DA1"/>
              </a:solidFill>
            </a:endParaRPr>
          </a:p>
          <a:p>
            <a:pPr marL="0" indent="0">
              <a:buNone/>
            </a:pPr>
            <a:endParaRPr lang="en-IE" sz="1200" noProof="0" dirty="0"/>
          </a:p>
          <a:p>
            <a:pPr marL="0" indent="0">
              <a:buNone/>
            </a:pPr>
            <a:r>
              <a:rPr lang="en-IE" sz="1200" b="1" noProof="0" dirty="0">
                <a:solidFill>
                  <a:srgbClr val="024DA1"/>
                </a:solidFill>
              </a:rPr>
              <a:t>Grand Board decisions and pending cases: </a:t>
            </a:r>
            <a:r>
              <a:rPr lang="en-IE" sz="1200" dirty="0">
                <a:solidFill>
                  <a:srgbClr val="024DA1"/>
                </a:solidFill>
                <a:hlinkClick r:id="rId3">
                  <a:extLst>
                    <a:ext uri="{A12FA001-AC4F-418D-AE19-62706E023703}">
                      <ahyp:hlinkClr xmlns:ahyp="http://schemas.microsoft.com/office/drawing/2018/hyperlinkcolor" val="tx"/>
                    </a:ext>
                  </a:extLst>
                </a:hlinkClick>
              </a:rPr>
              <a:t>https://www.euipo.europa.eu/en/the-office/boards-of-appeal/decisions</a:t>
            </a:r>
            <a:endParaRPr lang="en-IE" sz="1200" dirty="0">
              <a:solidFill>
                <a:srgbClr val="024DA1"/>
              </a:solidFill>
            </a:endParaRPr>
          </a:p>
          <a:p>
            <a:pPr marL="0" indent="0">
              <a:buNone/>
            </a:pPr>
            <a:endParaRPr lang="en-IE" sz="1200" dirty="0"/>
          </a:p>
          <a:p>
            <a:pPr marL="0" indent="0">
              <a:buNone/>
            </a:pPr>
            <a:r>
              <a:rPr lang="en-IE" sz="1200" b="1" noProof="0" dirty="0">
                <a:solidFill>
                  <a:srgbClr val="024DA1"/>
                </a:solidFill>
              </a:rPr>
              <a:t>Boards of Appeal Case-Law Research Reports: </a:t>
            </a:r>
            <a:r>
              <a:rPr lang="en-IE" sz="1200" dirty="0">
                <a:solidFill>
                  <a:srgbClr val="024DA1"/>
                </a:solidFill>
                <a:hlinkClick r:id="rId4">
                  <a:extLst>
                    <a:ext uri="{A12FA001-AC4F-418D-AE19-62706E023703}">
                      <ahyp:hlinkClr xmlns:ahyp="http://schemas.microsoft.com/office/drawing/2018/hyperlinkcolor" val="tx"/>
                    </a:ext>
                  </a:extLst>
                </a:hlinkClick>
              </a:rPr>
              <a:t>https://www.euipo.europa.eu/en/the-office/boards-of-appeal/publications/research-reports</a:t>
            </a:r>
            <a:endParaRPr lang="en-IE" sz="1200" dirty="0">
              <a:solidFill>
                <a:srgbClr val="024DA1"/>
              </a:solidFill>
            </a:endParaRPr>
          </a:p>
          <a:p>
            <a:pPr marL="0" indent="0">
              <a:buNone/>
            </a:pPr>
            <a:endParaRPr lang="en-IE" sz="1200" noProof="0" dirty="0"/>
          </a:p>
          <a:p>
            <a:pPr marL="0" indent="0">
              <a:buNone/>
            </a:pPr>
            <a:r>
              <a:rPr lang="en-IE" sz="1200" b="1" noProof="0" dirty="0">
                <a:solidFill>
                  <a:srgbClr val="024DA1"/>
                </a:solidFill>
              </a:rPr>
              <a:t>Overview of Boards of Appeal decisions: </a:t>
            </a:r>
            <a:r>
              <a:rPr lang="en-IE" sz="1200" dirty="0">
                <a:solidFill>
                  <a:srgbClr val="024DA1"/>
                </a:solidFill>
                <a:hlinkClick r:id="rId5">
                  <a:extLst>
                    <a:ext uri="{A12FA001-AC4F-418D-AE19-62706E023703}">
                      <ahyp:hlinkClr xmlns:ahyp="http://schemas.microsoft.com/office/drawing/2018/hyperlinkcolor" val="tx"/>
                    </a:ext>
                  </a:extLst>
                </a:hlinkClick>
              </a:rPr>
              <a:t>https://www.euipo.europa.eu/en/the-office/boards-of-appeal/publications/decisions</a:t>
            </a:r>
            <a:endParaRPr lang="en-IE" sz="1200" dirty="0">
              <a:solidFill>
                <a:srgbClr val="024DA1"/>
              </a:solidFill>
            </a:endParaRPr>
          </a:p>
          <a:p>
            <a:pPr marL="0" indent="0">
              <a:buNone/>
            </a:pPr>
            <a:endParaRPr lang="en-IE" sz="1200" noProof="0" dirty="0"/>
          </a:p>
          <a:p>
            <a:pPr marL="0" indent="0">
              <a:buNone/>
            </a:pPr>
            <a:r>
              <a:rPr lang="en-IE" sz="1200" b="1" noProof="0" dirty="0">
                <a:solidFill>
                  <a:srgbClr val="024DA1"/>
                </a:solidFill>
              </a:rPr>
              <a:t>Overview of GC/CJ Case-Law: </a:t>
            </a:r>
            <a:r>
              <a:rPr lang="en-IE" sz="1200" dirty="0">
                <a:solidFill>
                  <a:srgbClr val="024DA1"/>
                </a:solidFill>
                <a:hlinkClick r:id="rId6">
                  <a:extLst>
                    <a:ext uri="{A12FA001-AC4F-418D-AE19-62706E023703}">
                      <ahyp:hlinkClr xmlns:ahyp="http://schemas.microsoft.com/office/drawing/2018/hyperlinkcolor" val="tx"/>
                    </a:ext>
                  </a:extLst>
                </a:hlinkClick>
              </a:rPr>
              <a:t>https://www.euipo.europa.eu/en/the-office/boards-of-appeal/publications/cjgc-case-law</a:t>
            </a:r>
            <a:endParaRPr lang="en-IE" sz="1200" dirty="0">
              <a:solidFill>
                <a:srgbClr val="024DA1"/>
              </a:solidFill>
            </a:endParaRPr>
          </a:p>
          <a:p>
            <a:pPr marL="0" indent="0">
              <a:buNone/>
            </a:pPr>
            <a:endParaRPr lang="en-IE" sz="1200" noProof="0" dirty="0"/>
          </a:p>
          <a:p>
            <a:pPr marL="0" indent="0">
              <a:buNone/>
            </a:pPr>
            <a:r>
              <a:rPr lang="en-IE" sz="1200" b="1" noProof="0" dirty="0">
                <a:solidFill>
                  <a:srgbClr val="024DA1"/>
                </a:solidFill>
              </a:rPr>
              <a:t>Boards of Appeal Studies: </a:t>
            </a:r>
            <a:r>
              <a:rPr lang="en-IE" sz="1200" dirty="0">
                <a:solidFill>
                  <a:srgbClr val="024DA1"/>
                </a:solidFill>
                <a:hlinkClick r:id="rId7">
                  <a:extLst>
                    <a:ext uri="{A12FA001-AC4F-418D-AE19-62706E023703}">
                      <ahyp:hlinkClr xmlns:ahyp="http://schemas.microsoft.com/office/drawing/2018/hyperlinkcolor" val="tx"/>
                    </a:ext>
                  </a:extLst>
                </a:hlinkClick>
              </a:rPr>
              <a:t>https://www.euipo.europa.eu/en/boards-of-appeal/studies</a:t>
            </a:r>
            <a:r>
              <a:rPr lang="en-IE" sz="1200" dirty="0">
                <a:solidFill>
                  <a:srgbClr val="024DA1"/>
                </a:solidFill>
              </a:rPr>
              <a:t> </a:t>
            </a:r>
          </a:p>
          <a:p>
            <a:pPr marL="0" indent="0">
              <a:buNone/>
            </a:pPr>
            <a:endParaRPr lang="en-IE" sz="1200" noProof="0" dirty="0"/>
          </a:p>
          <a:p>
            <a:pPr marL="0" indent="0">
              <a:buNone/>
            </a:pPr>
            <a:r>
              <a:rPr lang="en-IE" sz="1200" b="1" noProof="0" dirty="0">
                <a:solidFill>
                  <a:srgbClr val="024DA1"/>
                </a:solidFill>
              </a:rPr>
              <a:t>BoA Action Plan: </a:t>
            </a:r>
            <a:r>
              <a:rPr lang="en-IE" sz="1200" dirty="0">
                <a:solidFill>
                  <a:srgbClr val="024DA1"/>
                </a:solidFill>
                <a:hlinkClick r:id="rId8">
                  <a:extLst>
                    <a:ext uri="{A12FA001-AC4F-418D-AE19-62706E023703}">
                      <ahyp:hlinkClr xmlns:ahyp="http://schemas.microsoft.com/office/drawing/2018/hyperlinkcolor" val="tx"/>
                    </a:ext>
                  </a:extLst>
                </a:hlinkClick>
              </a:rPr>
              <a:t>https://www.euipo.europa.eu/en/boards-of-appeal/action-plan</a:t>
            </a:r>
            <a:r>
              <a:rPr lang="en-IE" sz="1200" dirty="0">
                <a:solidFill>
                  <a:srgbClr val="024DA1"/>
                </a:solidFill>
              </a:rPr>
              <a:t> </a:t>
            </a:r>
          </a:p>
          <a:p>
            <a:pPr marL="0" indent="0">
              <a:buNone/>
            </a:pPr>
            <a:endParaRPr lang="en-IE" noProof="0" dirty="0"/>
          </a:p>
        </p:txBody>
      </p:sp>
    </p:spTree>
    <p:extLst>
      <p:ext uri="{BB962C8B-B14F-4D97-AF65-F5344CB8AC3E}">
        <p14:creationId xmlns:p14="http://schemas.microsoft.com/office/powerpoint/2010/main" val="2932728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10383" y="2203062"/>
            <a:ext cx="7795278" cy="400441"/>
          </a:xfrm>
          <a:noFill/>
        </p:spPr>
        <p:txBody>
          <a:bodyPr anchor="b">
            <a:noAutofit/>
          </a:bodyPr>
          <a:lstStyle/>
          <a:p>
            <a:r>
              <a:rPr lang="en-US" sz="2500" b="1" spc="-150" dirty="0">
                <a:solidFill>
                  <a:srgbClr val="024DA1"/>
                </a:solidFill>
                <a:latin typeface="Arial"/>
                <a:ea typeface="Open Sans Semibold" panose="020B0706030804020204" pitchFamily="34" charset="0"/>
                <a:cs typeface="Arial"/>
              </a:rPr>
              <a:t>Thank you for your attention</a:t>
            </a:r>
            <a:endParaRPr lang="en-IE" sz="2500" b="1" spc="-150" dirty="0">
              <a:solidFill>
                <a:srgbClr val="024DA1"/>
              </a:solidFill>
              <a:latin typeface="Arial"/>
              <a:ea typeface="Open Sans Semibold" panose="020B0706030804020204" pitchFamily="34" charset="0"/>
              <a:cs typeface="Arial"/>
            </a:endParaRPr>
          </a:p>
        </p:txBody>
      </p:sp>
      <p:sp>
        <p:nvSpPr>
          <p:cNvPr id="6" name="Title 3"/>
          <p:cNvSpPr txBox="1">
            <a:spLocks/>
          </p:cNvSpPr>
          <p:nvPr/>
        </p:nvSpPr>
        <p:spPr>
          <a:xfrm>
            <a:off x="1071640" y="2949527"/>
            <a:ext cx="7771190" cy="559302"/>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IE" sz="1400" b="0" i="0" u="none" strike="noStrike" kern="1200" cap="none" spc="0" normalizeH="0" baseline="0" noProof="0" dirty="0">
              <a:ln>
                <a:noFill/>
              </a:ln>
              <a:solidFill>
                <a:srgbClr val="024DA1"/>
              </a:solidFill>
              <a:effectLst/>
              <a:uLnTx/>
              <a:uFillTx/>
              <a:latin typeface="Arial"/>
              <a:ea typeface="Open Sans Light" panose="020B0306030504020204" pitchFamily="34" charset="0"/>
              <a:cs typeface="Arial"/>
            </a:endParaRPr>
          </a:p>
        </p:txBody>
      </p:sp>
    </p:spTree>
    <p:extLst>
      <p:ext uri="{BB962C8B-B14F-4D97-AF65-F5344CB8AC3E}">
        <p14:creationId xmlns:p14="http://schemas.microsoft.com/office/powerpoint/2010/main" val="921864877"/>
      </p:ext>
    </p:extLst>
  </p:cSld>
  <p:clrMapOvr>
    <a:masterClrMapping/>
  </p:clrMapOvr>
</p:sld>
</file>

<file path=ppt/theme/theme1.xml><?xml version="1.0" encoding="utf-8"?>
<a:theme xmlns:a="http://schemas.openxmlformats.org/drawingml/2006/main" name="Office Theme">
  <a:themeElements>
    <a:clrScheme name="Custom 19">
      <a:dk1>
        <a:srgbClr val="706F73"/>
      </a:dk1>
      <a:lt1>
        <a:srgbClr val="FFFFFF"/>
      </a:lt1>
      <a:dk2>
        <a:srgbClr val="024DA1"/>
      </a:dk2>
      <a:lt2>
        <a:srgbClr val="CCD8E9"/>
      </a:lt2>
      <a:accent1>
        <a:srgbClr val="4E77B2"/>
      </a:accent1>
      <a:accent2>
        <a:srgbClr val="EAC148"/>
      </a:accent2>
      <a:accent3>
        <a:srgbClr val="6E8E3B"/>
      </a:accent3>
      <a:accent4>
        <a:srgbClr val="7F325C"/>
      </a:accent4>
      <a:accent5>
        <a:srgbClr val="993333"/>
      </a:accent5>
      <a:accent6>
        <a:srgbClr val="EA8000"/>
      </a:accent6>
      <a:hlink>
        <a:srgbClr val="809FCA"/>
      </a:hlink>
      <a:folHlink>
        <a:srgbClr val="809FC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UIPO PPT EN.pptx" id="{67A0BB29-9BB6-4201-9C54-6AEA32C60CF3}" vid="{92ABB395-ABC0-4EF8-AEFF-D3EC57FD92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ustom 19">
    <a:dk1>
      <a:srgbClr val="706F73"/>
    </a:dk1>
    <a:lt1>
      <a:srgbClr val="FFFFFF"/>
    </a:lt1>
    <a:dk2>
      <a:srgbClr val="024DA1"/>
    </a:dk2>
    <a:lt2>
      <a:srgbClr val="CCD8E9"/>
    </a:lt2>
    <a:accent1>
      <a:srgbClr val="4E77B2"/>
    </a:accent1>
    <a:accent2>
      <a:srgbClr val="EAC148"/>
    </a:accent2>
    <a:accent3>
      <a:srgbClr val="6E8E3B"/>
    </a:accent3>
    <a:accent4>
      <a:srgbClr val="7F325C"/>
    </a:accent4>
    <a:accent5>
      <a:srgbClr val="993333"/>
    </a:accent5>
    <a:accent6>
      <a:srgbClr val="EA8000"/>
    </a:accent6>
    <a:hlink>
      <a:srgbClr val="809FCA"/>
    </a:hlink>
    <a:folHlink>
      <a:srgbClr val="809FC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EUIPO Document" ma:contentTypeID="0x010100D0673AAABD114E268B24C84136094993" ma:contentTypeVersion="1" ma:contentTypeDescription="" ma:contentTypeScope="" ma:versionID="84a7f6b9a9324c93f7c429fe637c4145">
  <xsd:schema xmlns:xsd="http://www.w3.org/2001/XMLSchema" xmlns:p="http://schemas.microsoft.com/office/2006/metadata/properties" xmlns:ns2="0e656187-b300-4fb0-8bf4-3a50f872073c" targetNamespace="http://schemas.microsoft.com/office/2006/metadata/properties" ma:root="true" ma:fieldsID="d82bb511108d8e269345fc9bd5c1ab5b" ns2:_="">
    <xsd:import namespace="0e656187-b300-4fb0-8bf4-3a50f872073c"/>
    <xsd:element name="properties">
      <xsd:complexType>
        <xsd:sequence>
          <xsd:element name="documentManagement">
            <xsd:complexType>
              <xsd:all>
                <xsd:element ref="ns2:Document_x0020_Identification_x0020_Number" minOccurs="0"/>
                <xsd:element ref="ns2:Description" minOccurs="0"/>
              </xsd:all>
            </xsd:complexType>
          </xsd:element>
        </xsd:sequence>
      </xsd:complexType>
    </xsd:element>
  </xsd:schema>
  <xsd:schema xmlns:xsd="http://www.w3.org/2001/XMLSchema" xmlns:dms="http://schemas.microsoft.com/office/2006/documentManagement/types" targetNamespace="0e656187-b300-4fb0-8bf4-3a50f872073c" elementFormDefault="qualified">
    <xsd:import namespace="http://schemas.microsoft.com/office/2006/documentManagement/types"/>
    <xsd:element name="Document_x0020_Identification_x0020_Number" ma:readOnly="true" ma:index="8" nillable="true" ma:displayName="Document Identification Number" ma:internalName="Document_x0020_Identification_x0020_Number">
      <xsd:simpleType>
        <xsd:restriction base="dms:Text">
</xsd:restriction>
      </xsd:simpleType>
    </xsd:element>
    <xsd:element name="Description" ma:index="9" nillable="true" ma:displayName="Description" ma:internalName="Description">
      <xsd:simpleType>
        <xsd:restriction base="dms:No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Identification_x0020_Number xmlns="0e656187-b300-4fb0-8bf4-3a50f872073c">0170902663</Document_x0020_Identification_x0020_Number>
    <Description xmlns="0e656187-b300-4fb0-8bf4-3a50f872073c" xsi:nil="true"/>
  </documentManagement>
</p:properties>
</file>

<file path=customXml/itemProps1.xml><?xml version="1.0" encoding="utf-8"?>
<ds:datastoreItem xmlns:ds="http://schemas.openxmlformats.org/officeDocument/2006/customXml" ds:itemID="{B2F47F67-40CD-4E51-90D4-AD9C5C5514B2}">
  <ds:schemaRefs>
    <ds:schemaRef ds:uri="http://schemas.microsoft.com/sharepoint/v3/contenttype/forms"/>
  </ds:schemaRefs>
</ds:datastoreItem>
</file>

<file path=customXml/itemProps2.xml><?xml version="1.0" encoding="utf-8"?>
<ds:datastoreItem xmlns:ds="http://schemas.openxmlformats.org/officeDocument/2006/customXml" ds:itemID="{A3D21BD5-8B06-4C67-8580-2EC8D35380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656187-b300-4fb0-8bf4-3a50f872073c"/>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D940614-398C-4673-8D95-73D125D19AEF}">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0e656187-b300-4fb0-8bf4-3a50f872073c"/>
    <ds:schemaRef ds:uri="http://purl.org/dc/dcmitype/"/>
    <ds:schemaRef ds:uri="http://www.w3.org/XML/1998/namespac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63</TotalTime>
  <Words>3692</Words>
  <Application>Microsoft Office PowerPoint</Application>
  <PresentationFormat>On-screen Show (16:9)</PresentationFormat>
  <Paragraphs>602</Paragraphs>
  <Slides>48</Slides>
  <Notes>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48</vt:i4>
      </vt:variant>
    </vt:vector>
  </HeadingPairs>
  <TitlesOfParts>
    <vt:vector size="58" baseType="lpstr">
      <vt:lpstr>Arial</vt:lpstr>
      <vt:lpstr>Arial (Headings)</vt:lpstr>
      <vt:lpstr>Arial Body</vt:lpstr>
      <vt:lpstr>Calibri</vt:lpstr>
      <vt:lpstr>Open Sans</vt:lpstr>
      <vt:lpstr>Open Sans Light</vt:lpstr>
      <vt:lpstr>Open Sans Semibold</vt:lpstr>
      <vt:lpstr>Symbol</vt:lpstr>
      <vt:lpstr>Wingdings</vt:lpstr>
      <vt:lpstr>Office Theme</vt:lpstr>
      <vt:lpstr>PowerPoint Presentation</vt:lpstr>
      <vt:lpstr>PowerPoint Presentation</vt:lpstr>
      <vt:lpstr>EUTM and EU Design filings at EUIPO</vt:lpstr>
      <vt:lpstr>EUTM and Design applications in 2025</vt:lpstr>
      <vt:lpstr>1st Instance volumes 2025 &amp; 2026</vt:lpstr>
      <vt:lpstr>Appeal Rate 1st Instance decisions last years</vt:lpstr>
      <vt:lpstr>Appeals filed in 2025</vt:lpstr>
      <vt:lpstr>Appeals filed in 2026</vt:lpstr>
      <vt:lpstr>Evolution of appeal filings by Top 5 countries + Greece</vt:lpstr>
      <vt:lpstr>Decisions notified in 2025</vt:lpstr>
      <vt:lpstr>Decisions notified in 2026</vt:lpstr>
      <vt:lpstr>Workload – Appeals filed by language</vt:lpstr>
      <vt:lpstr>1st instance decisions confirmed by the Boards</vt:lpstr>
      <vt:lpstr>Grand Board of Appeal</vt:lpstr>
      <vt:lpstr>Grand Board of Appeal</vt:lpstr>
      <vt:lpstr>Latest decisions by the Grand Board of Appeal</vt:lpstr>
      <vt:lpstr>Pending cases before the Grand Board of Appeal</vt:lpstr>
      <vt:lpstr>PowerPoint Presentation</vt:lpstr>
      <vt:lpstr>Litigation – Activities before the EU courts last 12 months</vt:lpstr>
      <vt:lpstr>Litigation – Confirmation rate of BoA decisions by GC last 12 months</vt:lpstr>
      <vt:lpstr>Litigation – Activities before the Court of Justice</vt:lpstr>
      <vt:lpstr>Alternative Dispute Resolution – EUIPO Mediation Centre (EMC)</vt:lpstr>
      <vt:lpstr>The EUIPO Mediation Centre (EMC)</vt:lpstr>
      <vt:lpstr>ADR volumes</vt:lpstr>
      <vt:lpstr>PowerPoint Presentation</vt:lpstr>
      <vt:lpstr>PowerPoint Presentation</vt:lpstr>
      <vt:lpstr>Vision</vt:lpstr>
      <vt:lpstr> Artificial intelligence and new Boards of Appeal Action Plan </vt:lpstr>
      <vt:lpstr>PowerPoint Presentation</vt:lpstr>
      <vt:lpstr>Enhancing Quality and Trust while safeguarding Independence</vt:lpstr>
      <vt:lpstr>Enhancing Quality and Trust while safeguarding Independence</vt:lpstr>
      <vt:lpstr>Consistency Circles (CC) </vt:lpstr>
      <vt:lpstr>PowerPoint Presentation</vt:lpstr>
      <vt:lpstr>Taking Mediation to the next level</vt:lpstr>
      <vt:lpstr>PowerPoint Presentation</vt:lpstr>
      <vt:lpstr>Accessibility and Visibility </vt:lpstr>
      <vt:lpstr>Accessibility and Visibility </vt:lpstr>
      <vt:lpstr>Partnership and Growth: External stakeholders</vt:lpstr>
      <vt:lpstr>IP Judges Community</vt:lpstr>
      <vt:lpstr>IP Judges Community: IP Judges Ambassadors</vt:lpstr>
      <vt:lpstr>National and Regional IPOs </vt:lpstr>
      <vt:lpstr>National and Regional IPOs – Visits and seminars</vt:lpstr>
      <vt:lpstr>Users </vt:lpstr>
      <vt:lpstr>User Feedback Exercise</vt:lpstr>
      <vt:lpstr>Collaboration and Innovation within the Boards of Appeal</vt:lpstr>
      <vt:lpstr>Highlights for 2027 </vt:lpstr>
      <vt:lpstr>Further reading</vt:lpstr>
      <vt:lpstr>Thank you for your attention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2026-10-05-Highlights from the Boards of Appeal-SvS.pptx</dc:title>
  <dc:creator>BENITO MARTÍNEZ Beatriz</dc:creator>
  <cp:lastModifiedBy>BENITO MARTÍNEZ Beatriz </cp:lastModifiedBy>
  <cp:revision>13</cp:revision>
  <dcterms:created xsi:type="dcterms:W3CDTF">2026-02-04T10:55:17Z</dcterms:created>
  <dcterms:modified xsi:type="dcterms:W3CDTF">2026-10-02T09:58:28Z</dcterms:modified>
</cp:coreProperties>
</file>