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4"/>
    <p:sldMasterId id="2147483661" r:id="rId5"/>
    <p:sldMasterId id="2147483673" r:id="rId6"/>
  </p:sldMasterIdLst>
  <p:notesMasterIdLst>
    <p:notesMasterId r:id="rId17"/>
  </p:notesMasterIdLst>
  <p:handoutMasterIdLst>
    <p:handoutMasterId r:id="rId18"/>
  </p:handoutMasterIdLst>
  <p:sldIdLst>
    <p:sldId id="264" r:id="rId7"/>
    <p:sldId id="519" r:id="rId8"/>
    <p:sldId id="274" r:id="rId9"/>
    <p:sldId id="2088198319" r:id="rId10"/>
    <p:sldId id="1769" r:id="rId11"/>
    <p:sldId id="2088198317" r:id="rId12"/>
    <p:sldId id="2088198318" r:id="rId13"/>
    <p:sldId id="1442" r:id="rId14"/>
    <p:sldId id="2088198311" r:id="rId15"/>
    <p:sldId id="262" r:id="rId16"/>
  </p:sldIdLst>
  <p:sldSz cx="9144000" cy="5143500" type="screen16x9"/>
  <p:notesSz cx="6669088" cy="97536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RCIA FIGUEROA Alicia" initials="GFA" lastIdx="1" clrIdx="0">
    <p:extLst>
      <p:ext uri="{19B8F6BF-5375-455C-9EA6-DF929625EA0E}">
        <p15:presenceInfo xmlns:p15="http://schemas.microsoft.com/office/powerpoint/2012/main" userId="S::Alicia.GARCIA@euipo.europa.eu::235a65ee-ab99-407f-860e-9dd07be04f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6265"/>
    <a:srgbClr val="024DA1"/>
    <a:srgbClr val="FFFFFF"/>
    <a:srgbClr val="0D4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2" autoAdjust="0"/>
    <p:restoredTop sz="94673" autoAdjust="0"/>
  </p:normalViewPr>
  <p:slideViewPr>
    <p:cSldViewPr snapToGrid="0" snapToObjects="1">
      <p:cViewPr varScale="1">
        <p:scale>
          <a:sx n="74" d="100"/>
          <a:sy n="74" d="100"/>
        </p:scale>
        <p:origin x="1012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>
        <p:scale>
          <a:sx n="100" d="100"/>
          <a:sy n="100" d="100"/>
        </p:scale>
        <p:origin x="3528" y="-6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280CCF-F457-E779-C664-2999341FBF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AB470F-9133-18C7-42A7-06D2160869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D8FB0-4708-6C41-8050-1DE09C27814F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D4095-2684-CD19-80FE-7209CAAB34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1C5DB1-3E16-544D-889F-BCDA060238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F0253-DFF2-AB49-AC29-EC2968CCD4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5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03C89-0F0C-FC49-8F7F-427CF9242C82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FF499-47BD-3C46-A072-557BBA643A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74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FF499-47BD-3C46-A072-557BBA643A0F}" type="slidenum">
              <a:rPr lang="en-GB" smtClean="0"/>
              <a:t>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278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FF499-47BD-3C46-A072-557BBA643A0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463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6909" y="4693919"/>
            <a:ext cx="5335270" cy="4716781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None/>
              <a:tabLst/>
              <a:defRPr/>
            </a:pP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endParaRPr kumimoji="0" lang="it-IT" sz="11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FF499-47BD-3C46-A072-557BBA643A0F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0534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6CF60-DC55-22FD-872C-89271849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A4F717-2B79-EECF-0375-C11321D74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D0C7B9-4FF6-819B-FDEB-D2A800D94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909" y="4693919"/>
            <a:ext cx="5335270" cy="4716781"/>
          </a:xfrm>
        </p:spPr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69FB9-C4BB-78A7-3E59-E951BAC73A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FF499-47BD-3C46-A072-557BBA643A0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864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12AE456-E389-840D-2F2C-EC25F4A2A5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9AB261F-D37D-2CCA-9820-91CF4B767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07988" y="4686355"/>
            <a:ext cx="5853111" cy="45778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E67DCD9F-2F04-BC28-E48C-B8184940B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B93D252-F893-46F6-BD7C-345DA49E2A96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2638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12AE456-E389-840D-2F2C-EC25F4A2A5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9AB261F-D37D-2CCA-9820-91CF4B767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07988" y="4686355"/>
            <a:ext cx="5853111" cy="45778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I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E67DCD9F-2F04-BC28-E48C-B8184940B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B93D252-F893-46F6-BD7C-345DA49E2A96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2638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12AE456-E389-840D-2F2C-EC25F4A2A5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A9AB261F-D37D-2CCA-9820-91CF4B767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07988" y="4686355"/>
            <a:ext cx="5853111" cy="45778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E67DCD9F-2F04-BC28-E48C-B8184940B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B93D252-F893-46F6-BD7C-345DA49E2A96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12638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0213" y="1222375"/>
            <a:ext cx="58642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3100" y="4703763"/>
            <a:ext cx="5378450" cy="38481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7534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65621-2817-D244-26DF-425DABE49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E6848B0-F17C-48CE-1287-4D64C6AD4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B832AF98-E0B3-4C9D-96B6-1EFB63E73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39120" y="4656285"/>
            <a:ext cx="5335270" cy="43594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11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B5ACD131-CE9C-01AF-4660-8A31890474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B93D252-F893-46F6-BD7C-345DA49E2A96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4278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FF499-47BD-3C46-A072-557BBA643A0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154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7">
            <a:extLst>
              <a:ext uri="{FF2B5EF4-FFF2-40B4-BE49-F238E27FC236}">
                <a16:creationId xmlns:a16="http://schemas.microsoft.com/office/drawing/2014/main" id="{305703B8-C998-4CD3-D6F2-8D76C205319C}"/>
              </a:ext>
            </a:extLst>
          </p:cNvPr>
          <p:cNvSpPr>
            <a:spLocks noGrp="1"/>
          </p:cNvSpPr>
          <p:nvPr>
            <p:ph type="title" idx="10" hasCustomPrompt="1"/>
          </p:nvPr>
        </p:nvSpPr>
        <p:spPr>
          <a:xfrm>
            <a:off x="652210" y="793273"/>
            <a:ext cx="8103428" cy="261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noProof="0"/>
              <a:t>Click to edit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9F76297-E87A-37BB-AB56-ADD31EF2334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2210" y="1193361"/>
            <a:ext cx="8103428" cy="3401262"/>
          </a:xfrm>
        </p:spPr>
        <p:txBody>
          <a:bodyPr/>
          <a:lstStyle>
            <a:lvl1pPr marL="36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●"/>
              <a:defRPr>
                <a:solidFill>
                  <a:schemeClr val="tx2"/>
                </a:solidFill>
                <a:latin typeface="+mn-lt"/>
              </a:defRPr>
            </a:lvl1pPr>
            <a:lvl2pPr marL="72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○"/>
              <a:defRPr>
                <a:solidFill>
                  <a:schemeClr val="tx2"/>
                </a:solidFill>
                <a:latin typeface="+mn-lt"/>
              </a:defRPr>
            </a:lvl2pPr>
            <a:lvl3pPr marL="108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—"/>
              <a:defRPr>
                <a:solidFill>
                  <a:schemeClr val="tx2"/>
                </a:solidFill>
                <a:latin typeface="+mn-lt"/>
              </a:defRPr>
            </a:lvl3pPr>
            <a:lvl4pPr marL="144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●"/>
              <a:defRPr>
                <a:solidFill>
                  <a:schemeClr val="tx2"/>
                </a:solidFill>
                <a:latin typeface="+mn-lt"/>
              </a:defRPr>
            </a:lvl4pPr>
            <a:lvl5pPr marL="180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○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Click to edit text. NB: When adding new slides, please ensure language settings are set to the language of the presentation (select text boxes, go to Review tab &gt; Language &gt; Set Proofing Language &gt; select required language).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5BC3B47-1BD8-DC7C-9E57-4A16D24E68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2587" y="379369"/>
            <a:ext cx="6873051" cy="261786"/>
          </a:xfrm>
        </p:spPr>
        <p:txBody>
          <a:bodyPr anchor="b">
            <a:normAutofit/>
          </a:bodyPr>
          <a:lstStyle>
            <a:lvl1pPr marL="0" indent="0" algn="r">
              <a:buNone/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156242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7">
            <a:extLst>
              <a:ext uri="{FF2B5EF4-FFF2-40B4-BE49-F238E27FC236}">
                <a16:creationId xmlns:a16="http://schemas.microsoft.com/office/drawing/2014/main" id="{305703B8-C998-4CD3-D6F2-8D76C205319C}"/>
              </a:ext>
            </a:extLst>
          </p:cNvPr>
          <p:cNvSpPr>
            <a:spLocks noGrp="1"/>
          </p:cNvSpPr>
          <p:nvPr>
            <p:ph type="title" idx="10" hasCustomPrompt="1"/>
          </p:nvPr>
        </p:nvSpPr>
        <p:spPr>
          <a:xfrm>
            <a:off x="652210" y="793273"/>
            <a:ext cx="8103428" cy="261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noProof="0"/>
              <a:t>Click to edit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9F76297-E87A-37BB-AB56-ADD31EF2334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2210" y="1193361"/>
            <a:ext cx="8103428" cy="3401262"/>
          </a:xfrm>
        </p:spPr>
        <p:txBody>
          <a:bodyPr/>
          <a:lstStyle>
            <a:lvl1pPr marL="359991" indent="-359991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●"/>
              <a:defRPr>
                <a:solidFill>
                  <a:schemeClr val="tx2"/>
                </a:solidFill>
                <a:latin typeface="+mn-lt"/>
              </a:defRPr>
            </a:lvl1pPr>
            <a:lvl2pPr marL="719982" indent="-359991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○"/>
              <a:defRPr>
                <a:solidFill>
                  <a:schemeClr val="tx2"/>
                </a:solidFill>
                <a:latin typeface="+mn-lt"/>
              </a:defRPr>
            </a:lvl2pPr>
            <a:lvl3pPr marL="1079973" indent="-359991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—"/>
              <a:defRPr>
                <a:solidFill>
                  <a:schemeClr val="tx2"/>
                </a:solidFill>
                <a:latin typeface="+mn-lt"/>
              </a:defRPr>
            </a:lvl3pPr>
            <a:lvl4pPr marL="1439964" indent="-359991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●"/>
              <a:defRPr>
                <a:solidFill>
                  <a:schemeClr val="tx2"/>
                </a:solidFill>
                <a:latin typeface="+mn-lt"/>
              </a:defRPr>
            </a:lvl4pPr>
            <a:lvl5pPr marL="1799955" indent="-359991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○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Click to edit text. NB: When adding new slides, please ensure language settings are set to the language of the presentation (select text boxes, go to Review tab &gt; Language &gt; Set Proofing Language &gt; select required language).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5BC3B47-1BD8-DC7C-9E57-4A16D24E68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2588" y="379369"/>
            <a:ext cx="6873051" cy="261786"/>
          </a:xfrm>
        </p:spPr>
        <p:txBody>
          <a:bodyPr anchor="b">
            <a:normAutofit/>
          </a:bodyPr>
          <a:lstStyle>
            <a:lvl1pPr marL="0" indent="0" algn="r">
              <a:buNone/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55871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0600B5-A75E-44EF-8FB8-2BE108060FF2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79373912"/>
      </p:ext>
    </p:extLst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7">
            <a:extLst>
              <a:ext uri="{FF2B5EF4-FFF2-40B4-BE49-F238E27FC236}">
                <a16:creationId xmlns:a16="http://schemas.microsoft.com/office/drawing/2014/main" id="{305703B8-C998-4CD3-D6F2-8D76C205319C}"/>
              </a:ext>
            </a:extLst>
          </p:cNvPr>
          <p:cNvSpPr>
            <a:spLocks noGrp="1"/>
          </p:cNvSpPr>
          <p:nvPr>
            <p:ph type="title" idx="10" hasCustomPrompt="1"/>
          </p:nvPr>
        </p:nvSpPr>
        <p:spPr>
          <a:xfrm>
            <a:off x="652210" y="793273"/>
            <a:ext cx="8103428" cy="261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noProof="0"/>
              <a:t>Click to edit title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9F76297-E87A-37BB-AB56-ADD31EF2334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2210" y="1193361"/>
            <a:ext cx="8103428" cy="3401262"/>
          </a:xfrm>
        </p:spPr>
        <p:txBody>
          <a:bodyPr/>
          <a:lstStyle>
            <a:lvl1pPr marL="36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●"/>
              <a:defRPr>
                <a:solidFill>
                  <a:schemeClr val="tx2"/>
                </a:solidFill>
                <a:latin typeface="+mn-lt"/>
              </a:defRPr>
            </a:lvl1pPr>
            <a:lvl2pPr marL="72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○"/>
              <a:defRPr>
                <a:solidFill>
                  <a:schemeClr val="tx2"/>
                </a:solidFill>
                <a:latin typeface="+mn-lt"/>
              </a:defRPr>
            </a:lvl2pPr>
            <a:lvl3pPr marL="108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—"/>
              <a:defRPr>
                <a:solidFill>
                  <a:schemeClr val="tx2"/>
                </a:solidFill>
                <a:latin typeface="+mn-lt"/>
              </a:defRPr>
            </a:lvl3pPr>
            <a:lvl4pPr marL="144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●"/>
              <a:defRPr>
                <a:solidFill>
                  <a:schemeClr val="tx2"/>
                </a:solidFill>
                <a:latin typeface="+mn-lt"/>
              </a:defRPr>
            </a:lvl4pPr>
            <a:lvl5pPr marL="1800000" indent="-360000">
              <a:spcBef>
                <a:spcPts val="0"/>
              </a:spcBef>
              <a:buClr>
                <a:srgbClr val="024DA1"/>
              </a:buClr>
              <a:buFont typeface="Arial" panose="020B0604020202020204" pitchFamily="34" charset="0"/>
              <a:buChar char="○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GB" noProof="0" dirty="0"/>
              <a:t>Click to edit text. NB: When adding new slides, please ensure language settings are set to the language of the presentation (select text boxes, go to Review tab &gt; Language &gt; Set Proofing Language &gt; select required language).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5BC3B47-1BD8-DC7C-9E57-4A16D24E68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82587" y="379369"/>
            <a:ext cx="6873051" cy="261786"/>
          </a:xfrm>
        </p:spPr>
        <p:txBody>
          <a:bodyPr anchor="b">
            <a:normAutofit/>
          </a:bodyPr>
          <a:lstStyle>
            <a:lvl1pPr marL="0" indent="0" algn="r">
              <a:buNone/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399567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80"/>
            <a:ext cx="8229600" cy="4388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0600B5-A75E-44EF-8FB8-2BE108060FF2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6728301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C047-3C4A-4B04-A882-857CF0EA8982}" type="datetimeFigureOut">
              <a:rPr lang="en-IE" smtClean="0"/>
              <a:t>02/10/2026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0927-6A75-4EF0-898B-F3BE27AFB1F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708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10" y="1193361"/>
            <a:ext cx="8103427" cy="340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Click to edit text. NB: When adding new slides, please make sure language settings are set to the language of the presentation (select text boxes, go to Review tab &gt; Language &gt; Set Proofing Language &gt; select required language).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AFB3871-D6C2-DF26-6C64-D55F2F7C7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10" y="793273"/>
            <a:ext cx="8103428" cy="261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title</a:t>
            </a:r>
          </a:p>
        </p:txBody>
      </p:sp>
      <p:pic>
        <p:nvPicPr>
          <p:cNvPr id="4" name="Picture 3" descr="A blue and grey logo&#10;&#10;AI-generated content may be incorrect.">
            <a:extLst>
              <a:ext uri="{FF2B5EF4-FFF2-40B4-BE49-F238E27FC236}">
                <a16:creationId xmlns:a16="http://schemas.microsoft.com/office/drawing/2014/main" id="{8FCA806A-64D1-C874-115B-C3124A29FB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28" y="217820"/>
            <a:ext cx="1384145" cy="3750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02B73A-82EF-DF60-DB5F-38D9CAF5ADF3}"/>
              </a:ext>
            </a:extLst>
          </p:cNvPr>
          <p:cNvSpPr/>
          <p:nvPr userDrawn="1"/>
        </p:nvSpPr>
        <p:spPr>
          <a:xfrm>
            <a:off x="-1" y="0"/>
            <a:ext cx="9144001" cy="111512"/>
          </a:xfrm>
          <a:prstGeom prst="rect">
            <a:avLst/>
          </a:prstGeom>
          <a:solidFill>
            <a:srgbClr val="024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990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1600" b="1" kern="1200" spc="-7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●"/>
        <a:defRPr lang="en-US" sz="1300" b="0" kern="1100" spc="-50" dirty="0">
          <a:solidFill>
            <a:schemeClr val="tx2"/>
          </a:solidFill>
          <a:latin typeface="+mn-lt"/>
          <a:ea typeface="Open Sans" panose="020B0606030504020204" pitchFamily="34" charset="0"/>
          <a:cs typeface="Arial"/>
        </a:defRPr>
      </a:lvl1pPr>
      <a:lvl2pPr marL="72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○"/>
        <a:defRPr lang="en-US" sz="1300" kern="1100" spc="-50" dirty="0">
          <a:solidFill>
            <a:schemeClr val="tx2"/>
          </a:solidFill>
          <a:latin typeface="+mn-lt"/>
          <a:ea typeface="Open Sans" panose="020B0606030504020204" pitchFamily="34" charset="0"/>
          <a:cs typeface="Arial"/>
        </a:defRPr>
      </a:lvl2pPr>
      <a:lvl3pPr marL="108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—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3pPr>
      <a:lvl4pPr marL="144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●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4pPr>
      <a:lvl5pPr marL="180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○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11" y="1193361"/>
            <a:ext cx="8103427" cy="340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Click to edit text. Note: When adding new slides, please ensure that the language settings are set to the language of the presentation (select text boxes, go to the Review tab &gt; Language &gt; Set Proofing Language &gt; select the required language).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AFB3871-D6C2-DF26-6C64-D55F2F7C7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10" y="793273"/>
            <a:ext cx="8103428" cy="261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title</a:t>
            </a:r>
          </a:p>
        </p:txBody>
      </p:sp>
      <p:pic>
        <p:nvPicPr>
          <p:cNvPr id="4" name="Picture 3" descr="A blue and grey logo&#10;&#10;AI-generated content may be incorrect.">
            <a:extLst>
              <a:ext uri="{FF2B5EF4-FFF2-40B4-BE49-F238E27FC236}">
                <a16:creationId xmlns:a16="http://schemas.microsoft.com/office/drawing/2014/main" id="{8FCA806A-64D1-C874-115B-C3124A29FB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29" y="217821"/>
            <a:ext cx="1384145" cy="3750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02B73A-82EF-DF60-DB5F-38D9CAF5ADF3}"/>
              </a:ext>
            </a:extLst>
          </p:cNvPr>
          <p:cNvSpPr/>
          <p:nvPr userDrawn="1"/>
        </p:nvSpPr>
        <p:spPr>
          <a:xfrm>
            <a:off x="-1" y="0"/>
            <a:ext cx="9144001" cy="111512"/>
          </a:xfrm>
          <a:prstGeom prst="rect">
            <a:avLst/>
          </a:prstGeom>
          <a:solidFill>
            <a:srgbClr val="024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281413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hdr="0" ftr="0" dt="0"/>
  <p:txStyles>
    <p:titleStyle>
      <a:lvl1pPr algn="l" defTabSz="457189" rtl="0" eaLnBrk="1" latinLnBrk="0" hangingPunct="1">
        <a:spcBef>
          <a:spcPct val="0"/>
        </a:spcBef>
        <a:buNone/>
        <a:defRPr sz="1600" b="1" kern="1200" spc="-7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59991" indent="-359991" algn="l" defTabSz="457189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●"/>
        <a:defRPr lang="en-US" sz="1300" b="0" kern="1100" spc="-50" dirty="0">
          <a:solidFill>
            <a:schemeClr val="tx2"/>
          </a:solidFill>
          <a:latin typeface="+mn-lt"/>
          <a:ea typeface="Open Sans" panose="020B0606030504020204" pitchFamily="34" charset="0"/>
          <a:cs typeface="Arial"/>
        </a:defRPr>
      </a:lvl1pPr>
      <a:lvl2pPr marL="719982" indent="-359991" algn="l" defTabSz="457189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○"/>
        <a:defRPr lang="en-US" sz="1300" kern="1100" spc="-50" dirty="0">
          <a:solidFill>
            <a:schemeClr val="tx2"/>
          </a:solidFill>
          <a:latin typeface="+mn-lt"/>
          <a:ea typeface="Open Sans" panose="020B0606030504020204" pitchFamily="34" charset="0"/>
          <a:cs typeface="Arial"/>
        </a:defRPr>
      </a:lvl2pPr>
      <a:lvl3pPr marL="1079973" indent="-359991" algn="l" defTabSz="457189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—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3pPr>
      <a:lvl4pPr marL="1439964" indent="-359991" algn="l" defTabSz="457189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●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4pPr>
      <a:lvl5pPr marL="1799955" indent="-359991" algn="l" defTabSz="457189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○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210" y="1193361"/>
            <a:ext cx="8103427" cy="3401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 dirty="0"/>
              <a:t>Click to edit text. Note: When adding new slides, please ensure that the language settings are set to the language of the presentation (select text boxes, go to the Review tab &gt; Language &gt; Set Proofing Language &gt; select the required language).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AFB3871-D6C2-DF26-6C64-D55F2F7C7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10" y="793273"/>
            <a:ext cx="8103428" cy="2617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title</a:t>
            </a:r>
          </a:p>
        </p:txBody>
      </p:sp>
      <p:pic>
        <p:nvPicPr>
          <p:cNvPr id="4" name="Picture 3" descr="A blue and grey logo&#10;&#10;AI-generated content may be incorrect.">
            <a:extLst>
              <a:ext uri="{FF2B5EF4-FFF2-40B4-BE49-F238E27FC236}">
                <a16:creationId xmlns:a16="http://schemas.microsoft.com/office/drawing/2014/main" id="{8FCA806A-64D1-C874-115B-C3124A29FBE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28" y="217820"/>
            <a:ext cx="1384145" cy="37504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02B73A-82EF-DF60-DB5F-38D9CAF5ADF3}"/>
              </a:ext>
            </a:extLst>
          </p:cNvPr>
          <p:cNvSpPr/>
          <p:nvPr userDrawn="1"/>
        </p:nvSpPr>
        <p:spPr>
          <a:xfrm>
            <a:off x="-1" y="0"/>
            <a:ext cx="9144001" cy="111512"/>
          </a:xfrm>
          <a:prstGeom prst="rect">
            <a:avLst/>
          </a:prstGeom>
          <a:solidFill>
            <a:srgbClr val="024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674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1600" b="1" kern="1200" spc="-7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●"/>
        <a:defRPr lang="en-US" sz="1300" b="0" kern="1100" spc="-50" dirty="0">
          <a:solidFill>
            <a:schemeClr val="tx2"/>
          </a:solidFill>
          <a:latin typeface="+mn-lt"/>
          <a:ea typeface="Open Sans" panose="020B0606030504020204" pitchFamily="34" charset="0"/>
          <a:cs typeface="Arial"/>
        </a:defRPr>
      </a:lvl1pPr>
      <a:lvl2pPr marL="72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○"/>
        <a:defRPr lang="en-US" sz="1300" kern="1100" spc="-50" dirty="0">
          <a:solidFill>
            <a:schemeClr val="tx2"/>
          </a:solidFill>
          <a:latin typeface="+mn-lt"/>
          <a:ea typeface="Open Sans" panose="020B0606030504020204" pitchFamily="34" charset="0"/>
          <a:cs typeface="Arial"/>
        </a:defRPr>
      </a:lvl2pPr>
      <a:lvl3pPr marL="108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—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3pPr>
      <a:lvl4pPr marL="144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●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4pPr>
      <a:lvl5pPr marL="1800000" indent="-360000" algn="l" defTabSz="457200" rtl="0" eaLnBrk="1" latinLnBrk="0" hangingPunct="1">
        <a:spcBef>
          <a:spcPts val="0"/>
        </a:spcBef>
        <a:buClr>
          <a:srgbClr val="024DA1"/>
        </a:buClr>
        <a:buFont typeface="Arial" panose="020B0604020202020204" pitchFamily="34" charset="0"/>
        <a:buChar char="○"/>
        <a:defRPr sz="1300" kern="1200" spc="-5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e.int/en/web/common-european-framework-reference-languages/hom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euipo" TargetMode="External"/><Relationship Id="rId3" Type="http://schemas.openxmlformats.org/officeDocument/2006/relationships/image" Target="../media/image14.jpeg"/><Relationship Id="rId7" Type="http://schemas.openxmlformats.org/officeDocument/2006/relationships/hyperlink" Target="https://www.instagram.com/euipo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EUIPO.eu" TargetMode="External"/><Relationship Id="rId5" Type="http://schemas.openxmlformats.org/officeDocument/2006/relationships/hyperlink" Target="https://www.linkedin.com/company/euipo" TargetMode="External"/><Relationship Id="rId4" Type="http://schemas.openxmlformats.org/officeDocument/2006/relationships/hyperlink" Target="https://twitter.com/EU_IP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8EEA48-3ADD-C864-8162-A0F65D0D1D51}"/>
              </a:ext>
            </a:extLst>
          </p:cNvPr>
          <p:cNvSpPr txBox="1">
            <a:spLocks/>
          </p:cNvSpPr>
          <p:nvPr/>
        </p:nvSpPr>
        <p:spPr>
          <a:xfrm>
            <a:off x="810383" y="2203061"/>
            <a:ext cx="7795278" cy="400441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 spc="-7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spc="-150" dirty="0">
                <a:solidFill>
                  <a:schemeClr val="tx2"/>
                </a:solidFill>
                <a:ea typeface="Open Sans Semibold" panose="020B0706030804020204" pitchFamily="34" charset="0"/>
                <a:cs typeface="Arial"/>
              </a:rPr>
              <a:t>Recent Boards of Appeal case law,</a:t>
            </a:r>
            <a:br>
              <a:rPr lang="en-US" sz="2500" spc="-150" dirty="0">
                <a:solidFill>
                  <a:schemeClr val="tx2"/>
                </a:solidFill>
                <a:ea typeface="Open Sans Semibold" panose="020B0706030804020204" pitchFamily="34" charset="0"/>
                <a:cs typeface="Arial"/>
              </a:rPr>
            </a:br>
            <a:r>
              <a:rPr lang="en-US" sz="2500" spc="-150" dirty="0">
                <a:solidFill>
                  <a:schemeClr val="tx2"/>
                </a:solidFill>
                <a:ea typeface="Open Sans Semibold" panose="020B0706030804020204" pitchFamily="34" charset="0"/>
                <a:cs typeface="Arial"/>
              </a:rPr>
              <a:t>including Grand Board decisions </a:t>
            </a:r>
            <a:endParaRPr lang="en-GB" sz="2500" spc="-150" dirty="0">
              <a:solidFill>
                <a:schemeClr val="tx2"/>
              </a:solidFill>
              <a:ea typeface="Open Sans Semibold" panose="020B0706030804020204" pitchFamily="34" charset="0"/>
              <a:cs typeface="Arial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1AA12BBA-36D4-7669-5675-A36D328862B4}"/>
              </a:ext>
            </a:extLst>
          </p:cNvPr>
          <p:cNvSpPr txBox="1">
            <a:spLocks/>
          </p:cNvSpPr>
          <p:nvPr/>
        </p:nvSpPr>
        <p:spPr>
          <a:xfrm>
            <a:off x="919239" y="2797127"/>
            <a:ext cx="7771190" cy="5593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1400" spc="-80" dirty="0">
                <a:solidFill>
                  <a:schemeClr val="tx2"/>
                </a:solidFill>
                <a:ea typeface="Open Sans Light" panose="020B0306030504020204" pitchFamily="34" charset="0"/>
                <a:cs typeface="Arial"/>
              </a:rPr>
              <a:t>Kinga GUZDEK</a:t>
            </a:r>
          </a:p>
          <a:p>
            <a:pPr algn="r"/>
            <a:r>
              <a:rPr lang="en-GB" sz="1400" spc="-80" dirty="0">
                <a:solidFill>
                  <a:schemeClr val="tx2"/>
                </a:solidFill>
                <a:ea typeface="Open Sans Light" panose="020B0306030504020204" pitchFamily="34" charset="0"/>
                <a:cs typeface="Arial"/>
              </a:rPr>
              <a:t>Member of the 2</a:t>
            </a:r>
            <a:r>
              <a:rPr lang="en-GB" sz="1400" spc="-80" baseline="30000" dirty="0">
                <a:solidFill>
                  <a:schemeClr val="tx2"/>
                </a:solidFill>
                <a:ea typeface="Open Sans Light" panose="020B0306030504020204" pitchFamily="34" charset="0"/>
                <a:cs typeface="Arial"/>
              </a:rPr>
              <a:t>nd</a:t>
            </a:r>
            <a:r>
              <a:rPr lang="en-GB" sz="1400" spc="-80" dirty="0">
                <a:solidFill>
                  <a:schemeClr val="tx2"/>
                </a:solidFill>
                <a:ea typeface="Open Sans Light" panose="020B0306030504020204" pitchFamily="34" charset="0"/>
                <a:cs typeface="Arial"/>
              </a:rPr>
              <a:t> Board of Appeal</a:t>
            </a:r>
          </a:p>
          <a:p>
            <a:pPr algn="r"/>
            <a:endParaRPr lang="en-GB" sz="1400" spc="-80" dirty="0">
              <a:solidFill>
                <a:schemeClr val="tx2"/>
              </a:solidFill>
              <a:ea typeface="Open Sans Light" panose="020B0306030504020204" pitchFamily="34" charset="0"/>
              <a:cs typeface="Arial"/>
            </a:endParaRPr>
          </a:p>
          <a:p>
            <a:pPr lvl="0" algn="r">
              <a:defRPr/>
            </a:pPr>
            <a:r>
              <a:rPr lang="en-GB" sz="1400" spc="-80" dirty="0">
                <a:solidFill>
                  <a:srgbClr val="024DA1"/>
                </a:solidFill>
                <a:ea typeface="Open Sans Light" panose="020B0306030504020204" pitchFamily="34" charset="0"/>
                <a:cs typeface="Arial"/>
              </a:rPr>
              <a:t>Seminar for IP Practitioners, Athens</a:t>
            </a:r>
          </a:p>
          <a:p>
            <a:pPr lvl="0" algn="r">
              <a:defRPr/>
            </a:pPr>
            <a:r>
              <a:rPr lang="en-GB" sz="1400" spc="-80" dirty="0">
                <a:solidFill>
                  <a:srgbClr val="024DA1"/>
                </a:solidFill>
                <a:ea typeface="Open Sans Light" panose="020B0306030504020204" pitchFamily="34" charset="0"/>
                <a:cs typeface="Arial"/>
              </a:rPr>
              <a:t>5 October 2026</a:t>
            </a:r>
          </a:p>
        </p:txBody>
      </p:sp>
    </p:spTree>
    <p:extLst>
      <p:ext uri="{BB962C8B-B14F-4D97-AF65-F5344CB8AC3E}">
        <p14:creationId xmlns:p14="http://schemas.microsoft.com/office/powerpoint/2010/main" val="303743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F663-F154-2C19-7471-07873AAE8184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GB"/>
              <a:t>Overview of cases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AAFA923-DBE6-C22B-C84B-A6E4501B327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2212" y="1272561"/>
            <a:ext cx="8103428" cy="378903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b="1" u="sng" dirty="0"/>
              <a:t>Absolute grounds </a:t>
            </a:r>
            <a:r>
              <a:rPr lang="it-IT" sz="1200" b="1" dirty="0"/>
              <a:t>:</a:t>
            </a:r>
            <a:r>
              <a:rPr lang="it-IT" sz="1200" dirty="0"/>
              <a:t> 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b="1" dirty="0"/>
              <a:t>7(1)(b)(c) 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dirty="0"/>
              <a:t>19/12/2025, R 2248/2019‑G, </a:t>
            </a:r>
            <a:r>
              <a:rPr lang="it-IT" sz="1200" b="1" dirty="0"/>
              <a:t>GEORGE ORWELL</a:t>
            </a:r>
            <a:endParaRPr lang="it-IT" sz="1200" b="1" dirty="0">
              <a:highlight>
                <a:srgbClr val="FF0000"/>
              </a:highlight>
            </a:endParaRP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pt-BR" sz="1200" dirty="0"/>
              <a:t>27/05/2026, R 1719/2019-G </a:t>
            </a:r>
            <a:r>
              <a:rPr lang="pt-BR" sz="1200" b="1" dirty="0"/>
              <a:t>Animal Farm </a:t>
            </a:r>
            <a:r>
              <a:rPr lang="pt-BR" sz="1200" dirty="0"/>
              <a:t>&amp; R 1922/2019-G </a:t>
            </a:r>
            <a:r>
              <a:rPr lang="pt-BR" sz="1200" b="1" dirty="0"/>
              <a:t>1984</a:t>
            </a:r>
            <a:endParaRPr lang="it-IT" sz="1200" b="1" dirty="0">
              <a:sym typeface="Wingdings" panose="05000000000000000000" pitchFamily="2" charset="2"/>
            </a:endParaRP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it-IT" sz="1400" b="1" u="sng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b="1" u="sng" dirty="0"/>
              <a:t>Relative grounds</a:t>
            </a:r>
            <a:r>
              <a:rPr lang="it-IT" sz="1200" b="1" dirty="0"/>
              <a:t>:</a:t>
            </a:r>
            <a:r>
              <a:rPr lang="it-IT" sz="1200" dirty="0"/>
              <a:t> 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b="1" dirty="0"/>
              <a:t>8(1)(b) 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dirty="0"/>
              <a:t>09/06/2026, R 2418/2025-2, </a:t>
            </a:r>
            <a:r>
              <a:rPr lang="it-IT" sz="1200" b="1" dirty="0"/>
              <a:t>ZENX (fig.) / ZEN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pt-BR" sz="1200" dirty="0"/>
              <a:t>03/07/2026, R 1379/2025‑4, </a:t>
            </a:r>
            <a:r>
              <a:rPr lang="pt-BR" sz="1200" b="1" dirty="0"/>
              <a:t>VOLTAP (fig.) / OILTAP </a:t>
            </a:r>
            <a:r>
              <a:rPr lang="pt-BR" sz="1200" dirty="0"/>
              <a:t>et al.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dirty="0"/>
              <a:t>04/03/2026, R 1295/2025-4, </a:t>
            </a:r>
            <a:r>
              <a:rPr lang="it-IT" sz="1200" b="1" dirty="0"/>
              <a:t>SWISSNOX / Swiss 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it-IT" sz="3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r>
              <a:rPr lang="it-IT" sz="1200" b="1" dirty="0"/>
              <a:t>8(5) </a:t>
            </a:r>
            <a:r>
              <a:rPr lang="it-IT" sz="1200" dirty="0"/>
              <a:t>- </a:t>
            </a:r>
            <a:r>
              <a:rPr lang="en-US" sz="1200" dirty="0"/>
              <a:t>12/12/2025, R 1568/2024‑2, </a:t>
            </a:r>
            <a:r>
              <a:rPr lang="en-US" sz="1200" b="1" dirty="0"/>
              <a:t>DEVICE OF A STYLIZED GREEK KEY DESIGN IN A DIAMOND SHAPE (fig.) / DEVICE OF A BLACK SQUARE WITH ONE LINE PROJECTING IN THE INTERIOR OF THE SQUARE (fig.) et al. </a:t>
            </a:r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it-IT" sz="600" b="1" u="sng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it-IT" sz="1200" dirty="0"/>
          </a:p>
          <a:p>
            <a:pPr marL="0" indent="0">
              <a:lnSpc>
                <a:spcPct val="120000"/>
              </a:lnSpc>
              <a:spcAft>
                <a:spcPts val="400"/>
              </a:spcAft>
              <a:buNone/>
            </a:pPr>
            <a:endParaRPr lang="it-IT" sz="1200" dirty="0">
              <a:highlight>
                <a:srgbClr val="00FF00"/>
              </a:highlight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688B3-0285-042C-30F5-CBC81E825C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>
              <a:latin typeface="+mj-lt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AFF799D-6E8A-7487-845E-7169157FB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11C5DF-FC9D-830F-36A3-F570C15450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1238" y="1193361"/>
            <a:ext cx="3534762" cy="235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7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BBD7C-0492-5130-4A60-DF9AE0C82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CE328-12D7-C4DD-FAAD-96F996225454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52210" y="726948"/>
            <a:ext cx="7964848" cy="303456"/>
          </a:xfrm>
          <a:solidFill>
            <a:schemeClr val="tx2"/>
          </a:solidFill>
        </p:spPr>
        <p:txBody>
          <a:bodyPr/>
          <a:lstStyle/>
          <a:p>
            <a:br>
              <a:rPr lang="it-IT" sz="1400" dirty="0"/>
            </a:br>
            <a:r>
              <a:rPr lang="it-IT" sz="1400" dirty="0"/>
              <a:t>19/12/2025, R 2248/2019-G, GEORGE ORWELL - </a:t>
            </a:r>
            <a:r>
              <a:rPr lang="en-IE" sz="1400" i="1" dirty="0"/>
              <a:t>appealed before the General Court  (T-137/26)</a:t>
            </a:r>
            <a:br>
              <a:rPr lang="en-IE" sz="1400" i="1" dirty="0"/>
            </a:br>
            <a:endParaRPr lang="en-GB" sz="12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F71C9-A978-E141-BA25-FFA81D1F53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A004EC-B826-3961-0114-8833F2011712}"/>
              </a:ext>
            </a:extLst>
          </p:cNvPr>
          <p:cNvSpPr txBox="1"/>
          <p:nvPr/>
        </p:nvSpPr>
        <p:spPr>
          <a:xfrm>
            <a:off x="626982" y="1346922"/>
            <a:ext cx="3197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GEORGE ORWELL</a:t>
            </a:r>
            <a:endParaRPr lang="en-IE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7F061-3255-FFF0-99C6-3FAF9C7833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741" y="1180675"/>
            <a:ext cx="813156" cy="7941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1F2023-64B5-A851-1E4C-8C0D7372C42A}"/>
              </a:ext>
            </a:extLst>
          </p:cNvPr>
          <p:cNvSpPr txBox="1"/>
          <p:nvPr/>
        </p:nvSpPr>
        <p:spPr>
          <a:xfrm>
            <a:off x="4544957" y="1307227"/>
            <a:ext cx="30454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</a:rPr>
              <a:t>Descriptive of subject matter</a:t>
            </a:r>
          </a:p>
          <a:p>
            <a:r>
              <a:rPr lang="en-US" sz="1500" b="1" dirty="0">
                <a:solidFill>
                  <a:srgbClr val="FF0000"/>
                </a:solidFill>
              </a:rPr>
              <a:t>Non-distinctive</a:t>
            </a:r>
            <a:endParaRPr lang="en-IE" sz="15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04682A-AF1F-904B-8146-C8E93754A95E}"/>
              </a:ext>
            </a:extLst>
          </p:cNvPr>
          <p:cNvSpPr txBox="1"/>
          <p:nvPr/>
        </p:nvSpPr>
        <p:spPr>
          <a:xfrm>
            <a:off x="388363" y="2058778"/>
            <a:ext cx="822869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24DA1"/>
              </a:buClr>
              <a:defRPr/>
            </a:pPr>
            <a:r>
              <a:rPr lang="en-US" sz="1300" b="1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C</a:t>
            </a:r>
            <a:r>
              <a:rPr kumimoji="0" lang="en-US" sz="13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lasses</a:t>
            </a:r>
            <a:r>
              <a:rPr kumimoji="0" lang="en-US" sz="13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9, 16 and 41 </a:t>
            </a:r>
            <a:r>
              <a:rPr lang="en-US" sz="13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(recorded/digital media, printed matter, and entertainment/education-related services)</a:t>
            </a:r>
          </a:p>
          <a:p>
            <a:pPr>
              <a:buClr>
                <a:srgbClr val="024DA1"/>
              </a:buClr>
              <a:defRPr/>
            </a:pPr>
            <a:r>
              <a:rPr lang="en-US" sz="1300" b="1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Applicant</a:t>
            </a:r>
            <a:r>
              <a:rPr lang="en-US" sz="13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: </a:t>
            </a:r>
            <a:r>
              <a:rPr lang="it-IT" sz="13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heirs</a:t>
            </a:r>
            <a:r>
              <a:rPr lang="it-IT" sz="13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/</a:t>
            </a:r>
            <a:r>
              <a:rPr lang="it-IT" sz="13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owners</a:t>
            </a:r>
            <a:r>
              <a:rPr lang="it-IT" sz="13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 of the </a:t>
            </a:r>
            <a:r>
              <a:rPr lang="it-IT" sz="13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rights</a:t>
            </a:r>
            <a:r>
              <a:rPr lang="it-IT" sz="13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 to the name and works of George Orwell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Relevant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EU public (at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least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English-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speaking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–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Ireland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and Malta)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will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immediately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perceive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‘George Orwell’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the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well-known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British writer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lvl="0" indent="-360000" algn="just">
              <a:buClr>
                <a:srgbClr val="024DA1"/>
              </a:buClr>
              <a:buFont typeface="Arial" panose="020B0604020202020204" pitchFamily="34" charset="0"/>
              <a:buChar char="●"/>
              <a:defRPr/>
            </a:pP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On 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basis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of 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non-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exhaustive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criteria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(</a:t>
            </a:r>
            <a:r>
              <a:rPr lang="it-IT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fame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, </a:t>
            </a:r>
            <a:r>
              <a:rPr lang="it-IT" sz="12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dissemination</a:t>
            </a:r>
            <a:r>
              <a:rPr lang="it-IT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 and </a:t>
            </a:r>
            <a:r>
              <a:rPr lang="it-IT" sz="12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adaptation</a:t>
            </a:r>
            <a:r>
              <a:rPr lang="it-IT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 of 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works, cultural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integration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,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persistence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over time, and market reality), the name 'George Orwell'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commonly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understood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referring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to 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content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of cultural works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For 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relevant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goods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and services, the name 'George Orwell'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directly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describes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the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subject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matter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pursuant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to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7(1)(c)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Moreover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, 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author’s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reputation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prevents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the public from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perceiving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the name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an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indication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of commercial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origin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- 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7(1)(b)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Elements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such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copyright, moral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rights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, or 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identity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of 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applicant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do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not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affect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assessment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under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Article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7 EUTMR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indent="-360000" algn="just">
              <a:buClr>
                <a:srgbClr val="024DA1"/>
              </a:buClr>
              <a:buFont typeface="Arial" panose="020B0604020202020204" pitchFamily="34" charset="0"/>
              <a:buChar char="●"/>
              <a:defRPr/>
            </a:pPr>
            <a:r>
              <a:rPr lang="it-IT" sz="1200" b="1" kern="1100" spc="-50" dirty="0" err="1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Previous</a:t>
            </a:r>
            <a:r>
              <a:rPr lang="it-IT" sz="1200" b="1" kern="1100" spc="-50" dirty="0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 </a:t>
            </a:r>
            <a:r>
              <a:rPr lang="it-IT" sz="1200" b="1" kern="1100" spc="-50" dirty="0" err="1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diverging</a:t>
            </a:r>
            <a:r>
              <a:rPr lang="it-IT" sz="1200" b="1" kern="1100" spc="-50" dirty="0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 </a:t>
            </a:r>
            <a:r>
              <a:rPr lang="it-IT" sz="1200" b="1" kern="1100" spc="-50" dirty="0" err="1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decisions</a:t>
            </a:r>
            <a:r>
              <a:rPr lang="it-IT" sz="1200" b="1" kern="1100" spc="-50" dirty="0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 </a:t>
            </a:r>
            <a:r>
              <a:rPr lang="it-IT" sz="1200" kern="1100" spc="-50" dirty="0" err="1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justified</a:t>
            </a:r>
            <a:r>
              <a:rPr lang="it-IT" sz="1200" b="1" kern="1100" spc="-50" dirty="0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 </a:t>
            </a:r>
            <a:r>
              <a:rPr lang="it-IT" sz="1200" kern="1100" spc="-50" dirty="0" err="1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referral</a:t>
            </a:r>
            <a:r>
              <a:rPr lang="it-IT" sz="1200" kern="1100" spc="-50" dirty="0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 to the Grand Board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tabLst/>
              <a:defRPr/>
            </a:pPr>
            <a:endParaRPr kumimoji="0" lang="it-IT" sz="12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53ACA2-158C-51EE-FA0D-BDFB5F32446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000" y="1100446"/>
            <a:ext cx="733059" cy="100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80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E44E9-DE39-CA01-CFBB-950A01FB8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ABB8D-F9B0-9533-D13C-DBF897188AB2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52210" y="726948"/>
            <a:ext cx="7964848" cy="303456"/>
          </a:xfrm>
          <a:solidFill>
            <a:schemeClr val="tx2"/>
          </a:solidFill>
        </p:spPr>
        <p:txBody>
          <a:bodyPr/>
          <a:lstStyle/>
          <a:p>
            <a:br>
              <a:rPr lang="it-IT" sz="1400" dirty="0"/>
            </a:br>
            <a:r>
              <a:rPr lang="pt-BR" sz="1300" dirty="0"/>
              <a:t>27/05/2026, R 1719/2019-G Animal Farm &amp; R 1922/2019-G 1984 </a:t>
            </a:r>
            <a:r>
              <a:rPr lang="it-IT" sz="1300" dirty="0"/>
              <a:t>- </a:t>
            </a:r>
            <a:r>
              <a:rPr lang="en-IE" sz="1300" i="1" dirty="0"/>
              <a:t>appealed before the General Court (T-524/26)</a:t>
            </a:r>
            <a:br>
              <a:rPr lang="en-IE" sz="1400" i="1" dirty="0"/>
            </a:br>
            <a:endParaRPr lang="en-GB" sz="12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311C4-2BD3-608B-0F9E-341B228739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FA074A-EC93-8C0A-A1E5-937448092AF6}"/>
              </a:ext>
            </a:extLst>
          </p:cNvPr>
          <p:cNvSpPr txBox="1"/>
          <p:nvPr/>
        </p:nvSpPr>
        <p:spPr>
          <a:xfrm>
            <a:off x="652210" y="1096729"/>
            <a:ext cx="25085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ANIMAL FARM</a:t>
            </a:r>
          </a:p>
          <a:p>
            <a:pPr algn="ctr"/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1984</a:t>
            </a:r>
          </a:p>
          <a:p>
            <a:pPr algn="ctr"/>
            <a:endParaRPr lang="en-US" sz="2400" b="1" dirty="0">
              <a:solidFill>
                <a:schemeClr val="tx1">
                  <a:lumMod val="50000"/>
                </a:schemeClr>
              </a:solidFill>
            </a:endParaRPr>
          </a:p>
          <a:p>
            <a:endParaRPr lang="en-IE" sz="2400" b="1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BFA097-4442-DB39-8260-512E2408416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741" y="1180675"/>
            <a:ext cx="813156" cy="7941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221132F-51F2-10B4-381B-146A19384EEA}"/>
              </a:ext>
            </a:extLst>
          </p:cNvPr>
          <p:cNvSpPr txBox="1"/>
          <p:nvPr/>
        </p:nvSpPr>
        <p:spPr>
          <a:xfrm>
            <a:off x="4544957" y="1307227"/>
            <a:ext cx="30454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rgbClr val="FF0000"/>
                </a:solidFill>
              </a:rPr>
              <a:t>Descriptive of subject matter</a:t>
            </a:r>
          </a:p>
          <a:p>
            <a:r>
              <a:rPr lang="en-US" sz="1500" b="1" dirty="0">
                <a:solidFill>
                  <a:srgbClr val="FF0000"/>
                </a:solidFill>
              </a:rPr>
              <a:t>Non-distinctive</a:t>
            </a:r>
            <a:endParaRPr lang="en-IE" sz="15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324946-43C4-B1C8-0BD9-A0A539E16B1D}"/>
              </a:ext>
            </a:extLst>
          </p:cNvPr>
          <p:cNvSpPr txBox="1"/>
          <p:nvPr/>
        </p:nvSpPr>
        <p:spPr>
          <a:xfrm>
            <a:off x="388363" y="2058356"/>
            <a:ext cx="822869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024DA1"/>
              </a:buClr>
              <a:defRPr/>
            </a:pPr>
            <a:r>
              <a:rPr lang="en-US" sz="1200" b="1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C</a:t>
            </a:r>
            <a:r>
              <a:rPr kumimoji="0" lang="en-US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lasses</a:t>
            </a:r>
            <a:r>
              <a:rPr kumimoji="0" lang="en-US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9, 16 and 41 + 28 </a:t>
            </a:r>
            <a:r>
              <a:rPr lang="en-US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(recorded/digital media, printed matter, entertainment/education-related services + games) </a:t>
            </a:r>
          </a:p>
          <a:p>
            <a:pPr>
              <a:buClr>
                <a:srgbClr val="024DA1"/>
              </a:buClr>
              <a:defRPr/>
            </a:pPr>
            <a:r>
              <a:rPr lang="en-US" sz="1200" b="1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Applicant</a:t>
            </a:r>
            <a:r>
              <a:rPr lang="en-US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: </a:t>
            </a:r>
            <a:r>
              <a:rPr lang="it-IT" sz="12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heirs</a:t>
            </a:r>
            <a:r>
              <a:rPr lang="it-IT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/</a:t>
            </a:r>
            <a:r>
              <a:rPr lang="it-IT" sz="12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owners</a:t>
            </a:r>
            <a:r>
              <a:rPr lang="it-IT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 of the </a:t>
            </a:r>
            <a:r>
              <a:rPr lang="it-IT" sz="1200" kern="1100" spc="-50" dirty="0" err="1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rights</a:t>
            </a:r>
            <a:r>
              <a:rPr lang="it-IT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 to the name and works of George Orwell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Trade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mark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≠ book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title</a:t>
            </a:r>
            <a:endParaRPr kumimoji="0" lang="it-IT" sz="12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lvl="0" indent="-360000" algn="just">
              <a:buClr>
                <a:srgbClr val="024DA1"/>
              </a:buClr>
              <a:buFont typeface="Arial" panose="020B0604020202020204" pitchFamily="34" charset="0"/>
              <a:buChar char="●"/>
              <a:defRPr/>
            </a:pP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Relevant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EU public (English-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speaking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– Ireland and Malta)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will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immediately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lang="en-IE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recognise the signs ‘ANIMAL FARM’ and ‘1984’ as the titles of famous novels by George Orwell, </a:t>
            </a:r>
            <a:r>
              <a:rPr lang="en-IE" sz="1200" kern="1100" spc="-50" dirty="0">
                <a:solidFill>
                  <a:srgbClr val="024DA1"/>
                </a:solidFill>
                <a:ea typeface="Open Sans" panose="020B0606030504020204" pitchFamily="34" charset="0"/>
                <a:cs typeface="Arial"/>
              </a:rPr>
              <a:t>respectively </a:t>
            </a:r>
            <a:r>
              <a:rPr lang="en-IE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a political allegory/fable and a political dystopian novel</a:t>
            </a:r>
          </a:p>
          <a:p>
            <a:pPr marL="360000" marR="0" lvl="0" indent="-3600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en-IE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This has been demonstrated by the novels’ widespread fame, their inclusion in educational curricula, and their enduring popularity over several decades + successful adaptations</a:t>
            </a:r>
          </a:p>
          <a:p>
            <a:pPr marL="360000" marR="0" lvl="0" indent="-36000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lang="en-IE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‘ANIMAL FARM’ and ‘1984’ immediately </a:t>
            </a:r>
            <a:r>
              <a:rPr lang="en-IE" sz="1200" b="1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describe the subject matter or content </a:t>
            </a:r>
            <a:r>
              <a:rPr lang="en-IE" sz="1200" kern="1100" spc="-50" dirty="0">
                <a:solidFill>
                  <a:srgbClr val="024DA1"/>
                </a:solidFill>
                <a:latin typeface="Arial" panose="020B0604020202020204"/>
                <a:ea typeface="Open Sans" panose="020B0606030504020204" pitchFamily="34" charset="0"/>
                <a:cs typeface="Arial"/>
              </a:rPr>
              <a:t>of political allegory or political fiction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pursuant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to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7(1)(c)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Moreover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, 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titles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’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reputation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prevents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the public from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perceiving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them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an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indication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of commercial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origin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- 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7(1)(b)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Copyright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considerations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do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not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affect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the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assessment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under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Article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7 EUTMR</a:t>
            </a: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endParaRPr kumimoji="0" lang="it-IT" sz="6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  <a:p>
            <a:pPr marL="360000" marR="0" lvl="0" indent="-36000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Char char="●"/>
              <a:tabLst/>
              <a:defRPr/>
            </a:pP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Previous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diverging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1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decisions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justified</a:t>
            </a:r>
            <a:r>
              <a:rPr kumimoji="0" lang="it-IT" sz="1200" b="1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</a:t>
            </a:r>
            <a:r>
              <a:rPr kumimoji="0" lang="it-IT" sz="1200" b="0" i="0" u="none" strike="noStrike" kern="1100" cap="none" spc="-50" normalizeH="0" baseline="0" noProof="0" dirty="0" err="1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referral</a:t>
            </a:r>
            <a:r>
              <a:rPr kumimoji="0" lang="it-IT" sz="1200" b="0" i="0" u="none" strike="noStrike" kern="1100" cap="none" spc="-50" normalizeH="0" baseline="0" noProof="0" dirty="0">
                <a:ln>
                  <a:noFill/>
                </a:ln>
                <a:solidFill>
                  <a:srgbClr val="024DA1"/>
                </a:solidFill>
                <a:effectLst/>
                <a:uLnTx/>
                <a:uFillTx/>
                <a:latin typeface="Arial" panose="020B0604020202020204"/>
                <a:ea typeface="Open Sans" panose="020B0606030504020204" pitchFamily="34" charset="0"/>
                <a:cs typeface="Arial"/>
              </a:rPr>
              <a:t> to the Grand Board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4DA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300" b="0" i="0" u="none" strike="noStrike" kern="1100" cap="none" spc="-50" normalizeH="0" baseline="0" noProof="0" dirty="0">
              <a:ln>
                <a:noFill/>
              </a:ln>
              <a:solidFill>
                <a:srgbClr val="024DA1"/>
              </a:solidFill>
              <a:effectLst/>
              <a:uLnTx/>
              <a:uFillTx/>
              <a:latin typeface="Arial" panose="020B0604020202020204"/>
              <a:ea typeface="Open Sans" panose="020B0606030504020204" pitchFamily="34" charset="0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6053BC-C9C0-C3E2-1844-E4D36B0A55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4434" y="1121808"/>
            <a:ext cx="813157" cy="128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33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F7D964B5-B0C0-BE13-F887-552DDB0949F3}"/>
              </a:ext>
            </a:extLst>
          </p:cNvPr>
          <p:cNvSpPr>
            <a:spLocks/>
          </p:cNvSpPr>
          <p:nvPr/>
        </p:nvSpPr>
        <p:spPr bwMode="auto">
          <a:xfrm>
            <a:off x="612775" y="815975"/>
            <a:ext cx="8102600" cy="257045"/>
          </a:xfrm>
          <a:prstGeom prst="rect">
            <a:avLst/>
          </a:prstGeom>
          <a:solidFill>
            <a:srgbClr val="183D8C"/>
          </a:solidFill>
          <a:ln>
            <a:noFill/>
          </a:ln>
        </p:spPr>
        <p:txBody>
          <a:bodyPr lIns="0" tIns="0" rIns="0" bIns="0" anchor="ctr"/>
          <a:lstStyle/>
          <a:p>
            <a:pPr marL="85725">
              <a:defRPr/>
            </a:pPr>
            <a:r>
              <a:rPr lang="pt-BR" sz="1400" b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 09/06/2026, R 2418/2025-2, ZENX (fig.) / ZEN-</a:t>
            </a:r>
            <a:r>
              <a:rPr lang="en-US" sz="1400" b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 </a:t>
            </a:r>
            <a:r>
              <a:rPr lang="en-US" sz="1400" b="1" i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appeal period pending</a:t>
            </a:r>
            <a:r>
              <a:rPr lang="pt-BR" sz="1400" b="1" i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 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B8220A-1734-2C54-A126-F5372569A983}"/>
              </a:ext>
            </a:extLst>
          </p:cNvPr>
          <p:cNvSpPr>
            <a:spLocks/>
          </p:cNvSpPr>
          <p:nvPr/>
        </p:nvSpPr>
        <p:spPr bwMode="auto">
          <a:xfrm>
            <a:off x="684213" y="325438"/>
            <a:ext cx="807085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defRPr/>
            </a:pPr>
            <a:endParaRPr lang="en-US" sz="900" spc="-7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Open Sans Light" panose="020B0306030504020204" pitchFamily="34" charset="0"/>
              <a:cs typeface="Arial"/>
              <a:sym typeface="Helvetica Neue UltraLigh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73ED44F-1009-E473-B949-977787EEA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135389"/>
              </p:ext>
            </p:extLst>
          </p:nvPr>
        </p:nvGraphicFramePr>
        <p:xfrm>
          <a:off x="684213" y="1440000"/>
          <a:ext cx="6400587" cy="3211200"/>
        </p:xfrm>
        <a:graphic>
          <a:graphicData uri="http://schemas.openxmlformats.org/drawingml/2006/table">
            <a:tbl>
              <a:tblPr/>
              <a:tblGrid>
                <a:gridCol w="3203787">
                  <a:extLst>
                    <a:ext uri="{9D8B030D-6E8A-4147-A177-3AD203B41FA5}">
                      <a16:colId xmlns:a16="http://schemas.microsoft.com/office/drawing/2014/main" val="2087325146"/>
                    </a:ext>
                  </a:extLst>
                </a:gridCol>
                <a:gridCol w="3196800">
                  <a:extLst>
                    <a:ext uri="{9D8B030D-6E8A-4147-A177-3AD203B41FA5}">
                      <a16:colId xmlns:a16="http://schemas.microsoft.com/office/drawing/2014/main" val="229578839"/>
                    </a:ext>
                  </a:extLst>
                </a:gridCol>
              </a:tblGrid>
              <a:tr h="228350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IE" sz="36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E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ZEN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65356"/>
                  </a:ext>
                </a:extLst>
              </a:tr>
              <a:tr h="927695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Earlier EUTM</a:t>
                      </a:r>
                    </a:p>
                    <a:p>
                      <a:endParaRPr lang="en-US" sz="11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en-US" sz="1100" dirty="0">
                          <a:solidFill>
                            <a:schemeClr val="tx2"/>
                          </a:solidFill>
                        </a:rPr>
                        <a:t>Class 34: Tobacco and tobacco products</a:t>
                      </a:r>
                      <a:endParaRPr lang="en-US" sz="11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Contested EUTMA</a:t>
                      </a:r>
                    </a:p>
                    <a:p>
                      <a:endParaRPr lang="en-US" sz="11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1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Class 34: Tobacco and tobacco products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06024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40C7680-BAA4-D6AC-C6DF-396273622394}"/>
              </a:ext>
            </a:extLst>
          </p:cNvPr>
          <p:cNvSpPr txBox="1"/>
          <p:nvPr/>
        </p:nvSpPr>
        <p:spPr>
          <a:xfrm>
            <a:off x="7293601" y="1624390"/>
            <a:ext cx="13176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rgbClr val="FF0000"/>
                </a:solidFill>
              </a:rPr>
              <a:t>8(1)(b) EUTMR</a:t>
            </a:r>
          </a:p>
          <a:p>
            <a:r>
              <a:rPr lang="en-US" sz="1700" b="1" dirty="0">
                <a:solidFill>
                  <a:srgbClr val="FF0000"/>
                </a:solidFill>
              </a:rPr>
              <a:t>Likelihood </a:t>
            </a:r>
          </a:p>
          <a:p>
            <a:r>
              <a:rPr lang="en-US" sz="1700" b="1" dirty="0">
                <a:solidFill>
                  <a:srgbClr val="FF0000"/>
                </a:solidFill>
              </a:rPr>
              <a:t>of Confusion</a:t>
            </a:r>
          </a:p>
          <a:p>
            <a:r>
              <a:rPr lang="en-US" sz="1700" dirty="0"/>
              <a:t>(OD decision annulled)</a:t>
            </a:r>
          </a:p>
          <a:p>
            <a:endParaRPr lang="en-I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CAF8A2-B894-E44E-754E-53CA901A9FC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3798" y="2756582"/>
            <a:ext cx="816935" cy="7925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44311A-6585-FEAB-8853-4D7C46B381D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522" y="2082116"/>
            <a:ext cx="171831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58280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F7D964B5-B0C0-BE13-F887-552DDB0949F3}"/>
              </a:ext>
            </a:extLst>
          </p:cNvPr>
          <p:cNvSpPr>
            <a:spLocks/>
          </p:cNvSpPr>
          <p:nvPr/>
        </p:nvSpPr>
        <p:spPr bwMode="auto">
          <a:xfrm>
            <a:off x="612775" y="815975"/>
            <a:ext cx="8102600" cy="257045"/>
          </a:xfrm>
          <a:prstGeom prst="rect">
            <a:avLst/>
          </a:prstGeom>
          <a:solidFill>
            <a:srgbClr val="183D8C"/>
          </a:solidFill>
          <a:ln>
            <a:noFill/>
          </a:ln>
        </p:spPr>
        <p:txBody>
          <a:bodyPr lIns="0" tIns="0" rIns="0" bIns="0" anchor="ctr"/>
          <a:lstStyle/>
          <a:p>
            <a:pPr marL="85725">
              <a:defRPr/>
            </a:pPr>
            <a:r>
              <a:rPr lang="pt-BR" sz="1400" b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 03/07/2026, R 1379/2025‑4, VOLTAP (fig.) / OILTAP et al. -</a:t>
            </a:r>
            <a:r>
              <a:rPr lang="en-US" sz="1400" b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 </a:t>
            </a:r>
            <a:r>
              <a:rPr lang="en-US" sz="1400" b="1" i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appeal period pending</a:t>
            </a:r>
            <a:r>
              <a:rPr lang="pt-BR" sz="1400" b="1" i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 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B8220A-1734-2C54-A126-F5372569A983}"/>
              </a:ext>
            </a:extLst>
          </p:cNvPr>
          <p:cNvSpPr>
            <a:spLocks/>
          </p:cNvSpPr>
          <p:nvPr/>
        </p:nvSpPr>
        <p:spPr bwMode="auto">
          <a:xfrm>
            <a:off x="684213" y="325438"/>
            <a:ext cx="807085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defRPr/>
            </a:pPr>
            <a:endParaRPr lang="en-US" sz="900" spc="-7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Open Sans Light" panose="020B0306030504020204" pitchFamily="34" charset="0"/>
              <a:cs typeface="Arial"/>
              <a:sym typeface="Helvetica Neue UltraLigh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73ED44F-1009-E473-B949-977787EEAC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336221"/>
              </p:ext>
            </p:extLst>
          </p:nvPr>
        </p:nvGraphicFramePr>
        <p:xfrm>
          <a:off x="614089" y="1230535"/>
          <a:ext cx="6657911" cy="3803564"/>
        </p:xfrm>
        <a:graphic>
          <a:graphicData uri="http://schemas.openxmlformats.org/drawingml/2006/table">
            <a:tbl>
              <a:tblPr/>
              <a:tblGrid>
                <a:gridCol w="3533111">
                  <a:extLst>
                    <a:ext uri="{9D8B030D-6E8A-4147-A177-3AD203B41FA5}">
                      <a16:colId xmlns:a16="http://schemas.microsoft.com/office/drawing/2014/main" val="2087325146"/>
                    </a:ext>
                  </a:extLst>
                </a:gridCol>
                <a:gridCol w="3124800">
                  <a:extLst>
                    <a:ext uri="{9D8B030D-6E8A-4147-A177-3AD203B41FA5}">
                      <a16:colId xmlns:a16="http://schemas.microsoft.com/office/drawing/2014/main" val="229578839"/>
                    </a:ext>
                  </a:extLst>
                </a:gridCol>
              </a:tblGrid>
              <a:tr h="2400163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IE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OILTAP</a:t>
                      </a: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IE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VACUTAP</a:t>
                      </a:r>
                    </a:p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en-IE" sz="3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DEETAP</a:t>
                      </a:r>
                    </a:p>
                    <a:p>
                      <a:pPr algn="ctr">
                        <a:buNone/>
                      </a:pPr>
                      <a:r>
                        <a:rPr lang="en-IE" sz="3600" b="1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ECOTAP</a:t>
                      </a:r>
                      <a:endParaRPr lang="en-US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65356"/>
                  </a:ext>
                </a:extLst>
              </a:tr>
              <a:tr h="1187364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Earlier EUTMs</a:t>
                      </a:r>
                    </a:p>
                    <a:p>
                      <a:r>
                        <a:rPr lang="en-US" sz="1050" dirty="0">
                          <a:solidFill>
                            <a:schemeClr val="tx2"/>
                          </a:solidFill>
                        </a:rPr>
                        <a:t>Class 9: Electric apparatus and instruments for electrical engineering, namely for</a:t>
                      </a:r>
                    </a:p>
                    <a:p>
                      <a:r>
                        <a:rPr lang="en-US" sz="1050" dirty="0">
                          <a:solidFill>
                            <a:schemeClr val="tx2"/>
                          </a:solidFill>
                        </a:rPr>
                        <a:t>conducting, converting, storage, regulating and controlling, namely step switches, </a:t>
                      </a:r>
                      <a:r>
                        <a:rPr lang="en-US" sz="1050" b="1" dirty="0">
                          <a:solidFill>
                            <a:schemeClr val="tx2"/>
                          </a:solidFill>
                        </a:rPr>
                        <a:t>onload tap changers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Contested EUTMA</a:t>
                      </a:r>
                    </a:p>
                    <a:p>
                      <a:endParaRPr lang="en-US" sz="105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5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Classes 9, 37, 41, 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06024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40C7680-BAA4-D6AC-C6DF-396273622394}"/>
              </a:ext>
            </a:extLst>
          </p:cNvPr>
          <p:cNvSpPr txBox="1"/>
          <p:nvPr/>
        </p:nvSpPr>
        <p:spPr>
          <a:xfrm>
            <a:off x="7434897" y="1624390"/>
            <a:ext cx="128047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rgbClr val="FF0000"/>
                </a:solidFill>
              </a:rPr>
              <a:t>8(1)(b) EUTMR</a:t>
            </a:r>
          </a:p>
          <a:p>
            <a:r>
              <a:rPr lang="en-US" sz="1700" b="1" dirty="0">
                <a:solidFill>
                  <a:srgbClr val="FF0000"/>
                </a:solidFill>
              </a:rPr>
              <a:t>Likelihood </a:t>
            </a:r>
          </a:p>
          <a:p>
            <a:r>
              <a:rPr lang="en-US" sz="1700" b="1" dirty="0">
                <a:solidFill>
                  <a:srgbClr val="FF0000"/>
                </a:solidFill>
              </a:rPr>
              <a:t>of Confusion</a:t>
            </a:r>
          </a:p>
          <a:p>
            <a:r>
              <a:rPr lang="en-US" sz="1700" b="1" dirty="0">
                <a:solidFill>
                  <a:srgbClr val="FF0000"/>
                </a:solidFill>
              </a:rPr>
              <a:t>- Family </a:t>
            </a:r>
          </a:p>
          <a:p>
            <a:r>
              <a:rPr lang="en-US" sz="1700" b="1" dirty="0">
                <a:solidFill>
                  <a:srgbClr val="FF0000"/>
                </a:solidFill>
              </a:rPr>
              <a:t>of marks</a:t>
            </a:r>
          </a:p>
          <a:p>
            <a:r>
              <a:rPr lang="en-US" sz="1700" dirty="0"/>
              <a:t>(OD decision annulled)</a:t>
            </a:r>
          </a:p>
          <a:p>
            <a:endParaRPr lang="en-I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0806C5-620E-94BD-794D-4AAC3D2AED6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5200" y="1900023"/>
            <a:ext cx="2675697" cy="47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CAF8A2-B894-E44E-754E-53CA901A9FC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3765" y="2847071"/>
            <a:ext cx="816935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240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F7D964B5-B0C0-BE13-F887-552DDB0949F3}"/>
              </a:ext>
            </a:extLst>
          </p:cNvPr>
          <p:cNvSpPr>
            <a:spLocks/>
          </p:cNvSpPr>
          <p:nvPr/>
        </p:nvSpPr>
        <p:spPr bwMode="auto">
          <a:xfrm>
            <a:off x="612775" y="815975"/>
            <a:ext cx="8102600" cy="257045"/>
          </a:xfrm>
          <a:prstGeom prst="rect">
            <a:avLst/>
          </a:prstGeom>
          <a:solidFill>
            <a:srgbClr val="183D8C"/>
          </a:solidFill>
          <a:ln>
            <a:noFill/>
          </a:ln>
        </p:spPr>
        <p:txBody>
          <a:bodyPr lIns="0" tIns="0" rIns="0" bIns="0" anchor="ctr"/>
          <a:lstStyle/>
          <a:p>
            <a:pPr marL="85725">
              <a:defRPr/>
            </a:pPr>
            <a:r>
              <a:rPr lang="pt-BR" sz="1400" b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04/03/2026, R 1295/2025-4, SWISSNOX / Swiss - </a:t>
            </a:r>
            <a:r>
              <a:rPr lang="pt-BR" sz="1400" b="1" i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final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B8220A-1734-2C54-A126-F5372569A983}"/>
              </a:ext>
            </a:extLst>
          </p:cNvPr>
          <p:cNvSpPr>
            <a:spLocks/>
          </p:cNvSpPr>
          <p:nvPr/>
        </p:nvSpPr>
        <p:spPr bwMode="auto">
          <a:xfrm>
            <a:off x="684213" y="325438"/>
            <a:ext cx="807085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defRPr/>
            </a:pPr>
            <a:endParaRPr lang="en-US" sz="900" spc="-7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Open Sans Light" panose="020B0306030504020204" pitchFamily="34" charset="0"/>
              <a:cs typeface="Arial"/>
              <a:sym typeface="Helvetica Neue UltraLigh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73ED44F-1009-E473-B949-977787EEAC07}"/>
              </a:ext>
            </a:extLst>
          </p:cNvPr>
          <p:cNvGraphicFramePr>
            <a:graphicFrameLocks noGrp="1"/>
          </p:cNvGraphicFramePr>
          <p:nvPr/>
        </p:nvGraphicFramePr>
        <p:xfrm>
          <a:off x="614089" y="1482535"/>
          <a:ext cx="6240311" cy="3062078"/>
        </p:xfrm>
        <a:graphic>
          <a:graphicData uri="http://schemas.openxmlformats.org/drawingml/2006/table">
            <a:tbl>
              <a:tblPr/>
              <a:tblGrid>
                <a:gridCol w="2879737">
                  <a:extLst>
                    <a:ext uri="{9D8B030D-6E8A-4147-A177-3AD203B41FA5}">
                      <a16:colId xmlns:a16="http://schemas.microsoft.com/office/drawing/2014/main" val="2087325146"/>
                    </a:ext>
                  </a:extLst>
                </a:gridCol>
                <a:gridCol w="3360574">
                  <a:extLst>
                    <a:ext uri="{9D8B030D-6E8A-4147-A177-3AD203B41FA5}">
                      <a16:colId xmlns:a16="http://schemas.microsoft.com/office/drawing/2014/main" val="229578839"/>
                    </a:ext>
                  </a:extLst>
                </a:gridCol>
              </a:tblGrid>
              <a:tr h="1594450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US" sz="2800" b="1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Swiss</a:t>
                      </a:r>
                    </a:p>
                    <a:p>
                      <a:pPr algn="ctr"/>
                      <a:endParaRPr lang="en-US" sz="3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n-US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b="1" kern="1200" dirty="0">
                        <a:solidFill>
                          <a:schemeClr val="tx1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2800" b="1" kern="12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SWISSNOX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65356"/>
                  </a:ext>
                </a:extLst>
              </a:tr>
              <a:tr h="129423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Earlier EU collective mark  </a:t>
                      </a:r>
                    </a:p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en-US" sz="1200" dirty="0">
                          <a:solidFill>
                            <a:schemeClr val="tx2"/>
                          </a:solidFill>
                        </a:rPr>
                        <a:t>Class 14: Horological and chronometric instruments; watches; parts and fitting 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Contested EUTMA</a:t>
                      </a:r>
                    </a:p>
                    <a:p>
                      <a:endParaRPr lang="en-US" sz="14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2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Class 14: Wristwatches; bracelets; necklaces.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06024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1844BAD-9D46-692A-9EE9-33087CB5A9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9600" y="2450612"/>
            <a:ext cx="757758" cy="7030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0C7680-BAA4-D6AC-C6DF-396273622394}"/>
              </a:ext>
            </a:extLst>
          </p:cNvPr>
          <p:cNvSpPr txBox="1"/>
          <p:nvPr/>
        </p:nvSpPr>
        <p:spPr>
          <a:xfrm>
            <a:off x="7045112" y="1614804"/>
            <a:ext cx="167026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3"/>
                </a:solidFill>
              </a:rPr>
              <a:t>8(1)(b) EUTMR</a:t>
            </a:r>
          </a:p>
          <a:p>
            <a:r>
              <a:rPr lang="en-US" sz="1600" b="1" dirty="0">
                <a:solidFill>
                  <a:schemeClr val="accent3"/>
                </a:solidFill>
              </a:rPr>
              <a:t>No</a:t>
            </a:r>
          </a:p>
          <a:p>
            <a:r>
              <a:rPr lang="en-US" sz="1600" b="1" dirty="0">
                <a:solidFill>
                  <a:schemeClr val="accent3"/>
                </a:solidFill>
              </a:rPr>
              <a:t>Likelihood </a:t>
            </a:r>
          </a:p>
          <a:p>
            <a:r>
              <a:rPr lang="en-US" sz="1600" b="1" dirty="0">
                <a:solidFill>
                  <a:schemeClr val="accent3"/>
                </a:solidFill>
              </a:rPr>
              <a:t>of Confusion</a:t>
            </a:r>
          </a:p>
          <a:p>
            <a:r>
              <a:rPr lang="en-US" sz="1600" b="1" dirty="0">
                <a:solidFill>
                  <a:schemeClr val="accent3"/>
                </a:solidFill>
              </a:rPr>
              <a:t>- Weak distinctive character of the common element </a:t>
            </a:r>
          </a:p>
          <a:p>
            <a:r>
              <a:rPr lang="en-US" sz="1600" dirty="0"/>
              <a:t>(OD decision annulled)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9883017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8196" y="699517"/>
            <a:ext cx="5993892" cy="163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065" b="1" dirty="0" err="1">
                <a:solidFill>
                  <a:srgbClr val="0062BD"/>
                </a:solidFill>
                <a:latin typeface="Arial"/>
              </a:rPr>
              <a:t>Low distinctiveness </a:t>
            </a:r>
            <a:r>
              <a:rPr lang="en-GB" sz="1065" b="1" dirty="0">
                <a:solidFill>
                  <a:srgbClr val="0062BD"/>
                </a:solidFill>
                <a:latin typeface="Arial"/>
              </a:rPr>
              <a:t>– </a:t>
            </a:r>
            <a:r>
              <a:rPr lang="en-GB" sz="1065" b="1" dirty="0" err="1">
                <a:solidFill>
                  <a:srgbClr val="0062BD"/>
                </a:solidFill>
                <a:latin typeface="Arial"/>
              </a:rPr>
              <a:t>factual assessment</a:t>
            </a:r>
            <a:endParaRPr lang="en-GB" sz="1065" b="1" dirty="0">
              <a:solidFill>
                <a:srgbClr val="0062BD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8196" y="925831"/>
            <a:ext cx="5993892" cy="2192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1425" b="1" dirty="0">
                <a:solidFill>
                  <a:srgbClr val="00377B"/>
                </a:solidFill>
                <a:latin typeface="Arial"/>
              </a:rPr>
              <a:t>New BoA methodology: understanding of English in the EU ·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8770" y="1255015"/>
            <a:ext cx="144963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800" b="1" dirty="0">
                <a:solidFill>
                  <a:srgbClr val="626F7C"/>
                </a:solidFill>
                <a:latin typeface="Arial"/>
              </a:rPr>
              <a:t>OVERRIDING PRINCIPLE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88771" y="1412748"/>
            <a:ext cx="7101629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dirty="0">
                <a:solidFill>
                  <a:srgbClr val="00377B"/>
                </a:solidFill>
                <a:latin typeface="Arial"/>
              </a:rPr>
              <a:t>Knowledge of a foreign language by the relevant audience </a:t>
            </a:r>
            <a:r>
              <a:rPr sz="900" dirty="0">
                <a:solidFill>
                  <a:srgbClr val="212D3A"/>
                </a:solidFill>
                <a:latin typeface="Arial"/>
              </a:rPr>
              <a:t>must be </a:t>
            </a:r>
            <a:r>
              <a:rPr sz="900" b="1" u="sng" dirty="0">
                <a:solidFill>
                  <a:srgbClr val="212D3A"/>
                </a:solidFill>
                <a:latin typeface="Arial"/>
              </a:rPr>
              <a:t>proven</a:t>
            </a:r>
            <a:r>
              <a:rPr sz="900" dirty="0">
                <a:solidFill>
                  <a:srgbClr val="212D3A"/>
                </a:solidFill>
                <a:latin typeface="Arial"/>
              </a:rPr>
              <a:t> by the party on whom the burden of proof rests.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81912" y="1685664"/>
            <a:ext cx="5966460" cy="0"/>
          </a:xfrm>
          <a:prstGeom prst="line">
            <a:avLst/>
          </a:prstGeom>
          <a:ln w="25400">
            <a:solidFill>
              <a:srgbClr val="F4A6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588771" y="1832592"/>
            <a:ext cx="5966459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1" dirty="0">
                <a:solidFill>
                  <a:srgbClr val="626F7C"/>
                </a:solidFill>
                <a:latin typeface="Arial"/>
              </a:rPr>
              <a:t>FOUR EXCEPTIONS — ENGLISH AS A MATTER OF COMMON KNOWLEDGE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580226" y="2283715"/>
            <a:ext cx="0" cy="1975104"/>
          </a:xfrm>
          <a:prstGeom prst="line">
            <a:avLst/>
          </a:prstGeom>
          <a:ln w="13970">
            <a:solidFill>
              <a:srgbClr val="D8E4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88770" y="2071116"/>
            <a:ext cx="260604" cy="242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75" b="1">
                <a:solidFill>
                  <a:srgbClr val="0062BD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17953" y="2077974"/>
            <a:ext cx="244144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1000" b="1" dirty="0">
                <a:solidFill>
                  <a:srgbClr val="00377B"/>
                </a:solidFill>
                <a:latin typeface="Arial"/>
              </a:rPr>
              <a:t>A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basic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level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in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some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EU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countries</a:t>
            </a:r>
            <a:endParaRPr lang="pl-PL" sz="1000" b="1" dirty="0">
              <a:solidFill>
                <a:srgbClr val="00377B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17953" y="2283714"/>
            <a:ext cx="2441448" cy="370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803" dirty="0">
                <a:solidFill>
                  <a:srgbClr val="212D3A"/>
                </a:solidFill>
                <a:latin typeface="Arial"/>
              </a:rPr>
              <a:t>A basic knowledge of English amongst the general public in certain Member States — e.g. in the Nordic countries and Cyprus.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17953" y="2750058"/>
            <a:ext cx="2441448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i="1" dirty="0">
                <a:solidFill>
                  <a:srgbClr val="626F7C"/>
                </a:solidFill>
                <a:latin typeface="Arial"/>
              </a:rPr>
              <a:t>T‑498/21, Black Irish, para. 51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95629" y="2983229"/>
            <a:ext cx="2777490" cy="0"/>
          </a:xfrm>
          <a:prstGeom prst="line">
            <a:avLst/>
          </a:prstGeom>
          <a:ln w="12700">
            <a:solidFill>
              <a:srgbClr val="D8E4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568196" y="3105850"/>
            <a:ext cx="260604" cy="242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75" b="1" dirty="0">
                <a:solidFill>
                  <a:srgbClr val="0062BD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31671" y="3141774"/>
            <a:ext cx="244144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1000" b="1" dirty="0">
                <a:solidFill>
                  <a:srgbClr val="00377B"/>
                </a:solidFill>
                <a:latin typeface="Arial"/>
              </a:rPr>
              <a:t>Basic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vocabulary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across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the EU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17953" y="3381988"/>
            <a:ext cx="2441448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800" dirty="0">
                <a:solidFill>
                  <a:srgbClr val="212D3A"/>
                </a:solidFill>
                <a:latin typeface="Arial"/>
              </a:rPr>
              <a:t>Basic terms are understood throughout the Union. The </a:t>
            </a:r>
            <a:r>
              <a:rPr lang="pl-PL" sz="800" dirty="0">
                <a:solidFill>
                  <a:srgbClr val="212D3A"/>
                </a:solidFill>
                <a:latin typeface="Arial"/>
                <a:hlinkClick r:id="rId3"/>
              </a:rPr>
              <a:t>CEFR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level is key: </a:t>
            </a:r>
            <a:r>
              <a:rPr lang="pl-PL" sz="800" b="1" dirty="0">
                <a:solidFill>
                  <a:srgbClr val="212D3A"/>
                </a:solidFill>
                <a:latin typeface="Arial"/>
              </a:rPr>
              <a:t>A1/A2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words can be considered basic; at higher levels, other exceptions may apply.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82288" y="4002253"/>
            <a:ext cx="244144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750" i="1" dirty="0">
                <a:solidFill>
                  <a:srgbClr val="626F7C"/>
                </a:solidFill>
                <a:latin typeface="Arial"/>
              </a:rPr>
              <a:t>T‑602/21, good calories (fig.), para. 33; T‑209/24, North 56‑4 / 66°NORTH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64024" y="2071116"/>
            <a:ext cx="260604" cy="242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75" b="1">
                <a:solidFill>
                  <a:srgbClr val="0062BD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93208" y="2105238"/>
            <a:ext cx="2455164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000" b="1" dirty="0">
                <a:solidFill>
                  <a:srgbClr val="00377B"/>
                </a:solidFill>
                <a:latin typeface="Arial"/>
              </a:rPr>
              <a:t>Close linguistic equivalent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93208" y="2321149"/>
            <a:ext cx="2455164" cy="3706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803" dirty="0">
                <a:solidFill>
                  <a:srgbClr val="212D3A"/>
                </a:solidFill>
                <a:latin typeface="Arial"/>
              </a:rPr>
              <a:t>The English term has a close equivalent in the language of non-English-speaking audiences, e.g.</a:t>
            </a:r>
            <a:r>
              <a:rPr lang="en-US" sz="803" dirty="0">
                <a:solidFill>
                  <a:srgbClr val="212D3A"/>
                </a:solidFill>
                <a:latin typeface="Arial"/>
              </a:rPr>
              <a:t> </a:t>
            </a:r>
            <a:r>
              <a:rPr sz="803" dirty="0">
                <a:solidFill>
                  <a:srgbClr val="212D3A"/>
                </a:solidFill>
                <a:latin typeface="Arial"/>
              </a:rPr>
              <a:t> </a:t>
            </a:r>
            <a:r>
              <a:rPr sz="803" i="1" dirty="0" err="1">
                <a:solidFill>
                  <a:srgbClr val="212D3A"/>
                </a:solidFill>
                <a:latin typeface="Arial"/>
              </a:rPr>
              <a:t>inno</a:t>
            </a:r>
            <a:r>
              <a:rPr lang="en-IE" sz="803" i="1" dirty="0" err="1">
                <a:solidFill>
                  <a:srgbClr val="212D3A"/>
                </a:solidFill>
                <a:latin typeface="Arial"/>
              </a:rPr>
              <a:t>wacja</a:t>
            </a:r>
            <a:r>
              <a:rPr lang="en-IE" sz="803" i="1" dirty="0">
                <a:solidFill>
                  <a:srgbClr val="212D3A"/>
                </a:solidFill>
                <a:latin typeface="Arial"/>
              </a:rPr>
              <a:t> / </a:t>
            </a:r>
            <a:r>
              <a:rPr lang="en-IE" sz="803" i="1" dirty="0" err="1">
                <a:solidFill>
                  <a:srgbClr val="212D3A"/>
                </a:solidFill>
                <a:latin typeface="Arial"/>
              </a:rPr>
              <a:t>innovazione</a:t>
            </a:r>
            <a:r>
              <a:rPr lang="en-IE" sz="803" i="1" dirty="0">
                <a:solidFill>
                  <a:srgbClr val="212D3A"/>
                </a:solidFill>
                <a:latin typeface="Arial"/>
              </a:rPr>
              <a:t> </a:t>
            </a:r>
            <a:r>
              <a:rPr sz="803" i="1" dirty="0">
                <a:solidFill>
                  <a:srgbClr val="212D3A"/>
                </a:solidFill>
                <a:latin typeface="Arial"/>
              </a:rPr>
              <a:t>/</a:t>
            </a:r>
            <a:r>
              <a:rPr lang="en-IE" sz="803" i="1" dirty="0">
                <a:solidFill>
                  <a:srgbClr val="212D3A"/>
                </a:solidFill>
              </a:rPr>
              <a:t> </a:t>
            </a:r>
            <a:r>
              <a:rPr lang="en-IE" sz="803" i="1" dirty="0" err="1">
                <a:solidFill>
                  <a:srgbClr val="212D3A"/>
                </a:solidFill>
              </a:rPr>
              <a:t>innovación</a:t>
            </a:r>
            <a:r>
              <a:rPr lang="en-IE" sz="803" i="1" dirty="0">
                <a:solidFill>
                  <a:srgbClr val="212D3A"/>
                </a:solidFill>
              </a:rPr>
              <a:t> / innovation</a:t>
            </a:r>
            <a:endParaRPr sz="803" i="1" dirty="0">
              <a:solidFill>
                <a:srgbClr val="212D3A"/>
              </a:solidFill>
              <a:latin typeface="Arial"/>
            </a:endParaRPr>
          </a:p>
        </p:txBody>
      </p:sp>
      <p:cxnSp>
        <p:nvCxnSpPr>
          <p:cNvPr id="21" name="Connector 20"/>
          <p:cNvCxnSpPr/>
          <p:nvPr/>
        </p:nvCxnSpPr>
        <p:spPr>
          <a:xfrm>
            <a:off x="4764024" y="2756916"/>
            <a:ext cx="2791206" cy="0"/>
          </a:xfrm>
          <a:prstGeom prst="line">
            <a:avLst/>
          </a:prstGeom>
          <a:ln w="12700">
            <a:solidFill>
              <a:srgbClr val="D8E4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64024" y="2852928"/>
            <a:ext cx="260604" cy="242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1575" b="1">
                <a:solidFill>
                  <a:srgbClr val="0062BD"/>
                </a:solidFill>
                <a:latin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93208" y="2859786"/>
            <a:ext cx="245516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Recognition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in the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context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of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goods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</a:t>
            </a:r>
            <a:r>
              <a:rPr lang="pl-PL" sz="1000" b="1" dirty="0" err="1">
                <a:solidFill>
                  <a:srgbClr val="00377B"/>
                </a:solidFill>
                <a:latin typeface="Arial"/>
              </a:rPr>
              <a:t>or</a:t>
            </a:r>
            <a:r>
              <a:rPr lang="pl-PL" sz="1000" b="1" dirty="0">
                <a:solidFill>
                  <a:srgbClr val="00377B"/>
                </a:solidFill>
                <a:latin typeface="Arial"/>
              </a:rPr>
              <a:t> services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93208" y="3193052"/>
            <a:ext cx="147447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800" b="1" dirty="0">
                <a:solidFill>
                  <a:srgbClr val="0062BD"/>
                </a:solidFill>
                <a:latin typeface="Arial"/>
              </a:rPr>
              <a:t>PROFESSIONAL AUDIENCES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93208" y="3312414"/>
            <a:ext cx="24551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800" dirty="0" err="1">
                <a:solidFill>
                  <a:srgbClr val="212D3A"/>
                </a:solidFill>
                <a:latin typeface="Arial"/>
              </a:rPr>
              <a:t>They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</a:t>
            </a:r>
            <a:r>
              <a:rPr lang="pl-PL" sz="800" dirty="0" err="1">
                <a:solidFill>
                  <a:srgbClr val="212D3A"/>
                </a:solidFill>
                <a:latin typeface="Arial"/>
              </a:rPr>
              <a:t>are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</a:t>
            </a:r>
            <a:r>
              <a:rPr lang="pl-PL" sz="800" dirty="0" err="1">
                <a:solidFill>
                  <a:srgbClr val="212D3A"/>
                </a:solidFill>
                <a:latin typeface="Arial"/>
              </a:rPr>
              <a:t>familiar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with </a:t>
            </a:r>
            <a:r>
              <a:rPr lang="pl-PL" sz="800" dirty="0" err="1">
                <a:solidFill>
                  <a:srgbClr val="212D3A"/>
                </a:solidFill>
                <a:latin typeface="Arial"/>
              </a:rPr>
              <a:t>sector-specific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</a:t>
            </a:r>
            <a:r>
              <a:rPr lang="pl-PL" sz="800" dirty="0" err="1">
                <a:solidFill>
                  <a:srgbClr val="212D3A"/>
                </a:solidFill>
                <a:latin typeface="Arial"/>
              </a:rPr>
              <a:t>terminology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— </a:t>
            </a:r>
            <a:r>
              <a:rPr lang="pl-PL" sz="800" dirty="0" err="1">
                <a:solidFill>
                  <a:srgbClr val="212D3A"/>
                </a:solidFill>
                <a:latin typeface="Arial"/>
              </a:rPr>
              <a:t>particularly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in IT, </a:t>
            </a:r>
            <a:r>
              <a:rPr lang="pl-PL" sz="800" dirty="0" err="1">
                <a:solidFill>
                  <a:srgbClr val="212D3A"/>
                </a:solidFill>
                <a:latin typeface="Arial"/>
              </a:rPr>
              <a:t>finance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 and </a:t>
            </a:r>
            <a:r>
              <a:rPr lang="pl-PL" sz="800" dirty="0" err="1">
                <a:solidFill>
                  <a:srgbClr val="212D3A"/>
                </a:solidFill>
                <a:latin typeface="Arial"/>
              </a:rPr>
              <a:t>medicine</a:t>
            </a:r>
            <a:r>
              <a:rPr lang="pl-PL" sz="800" dirty="0">
                <a:solidFill>
                  <a:srgbClr val="212D3A"/>
                </a:solidFill>
                <a:latin typeface="Arial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93208" y="3614166"/>
            <a:ext cx="245516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750" i="1" dirty="0">
                <a:solidFill>
                  <a:srgbClr val="626F7C"/>
                </a:solidFill>
                <a:latin typeface="Arial"/>
              </a:rPr>
              <a:t>T‑301/09, CITIGATE; T‑434/05, </a:t>
            </a:r>
            <a:r>
              <a:rPr lang="en-GB" sz="750" i="1" dirty="0" err="1">
                <a:solidFill>
                  <a:srgbClr val="626F7C"/>
                </a:solidFill>
                <a:latin typeface="Arial"/>
              </a:rPr>
              <a:t>Activy</a:t>
            </a:r>
            <a:r>
              <a:rPr lang="en-GB" sz="750" i="1" dirty="0">
                <a:solidFill>
                  <a:srgbClr val="626F7C"/>
                </a:solidFill>
                <a:latin typeface="Arial"/>
              </a:rPr>
              <a:t> Media Gateway; T‑513/13, SAFESET; T‑524/24, VC LAW / </a:t>
            </a:r>
            <a:r>
              <a:rPr lang="en-GB" sz="750" i="1" dirty="0" err="1">
                <a:solidFill>
                  <a:srgbClr val="626F7C"/>
                </a:solidFill>
                <a:latin typeface="Arial"/>
              </a:rPr>
              <a:t>vklaw</a:t>
            </a:r>
            <a:r>
              <a:rPr lang="en-GB" sz="750" i="1" dirty="0">
                <a:solidFill>
                  <a:srgbClr val="626F7C"/>
                </a:solidFill>
                <a:latin typeface="Arial"/>
              </a:rPr>
              <a:t> et al.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079491" y="3882462"/>
            <a:ext cx="2462022" cy="0"/>
          </a:xfrm>
          <a:prstGeom prst="line">
            <a:avLst/>
          </a:prstGeom>
          <a:ln w="10160">
            <a:solidFill>
              <a:srgbClr val="D8E4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093208" y="3967911"/>
            <a:ext cx="2455164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GB" sz="800" b="1" dirty="0">
                <a:solidFill>
                  <a:srgbClr val="0062BD"/>
                </a:solidFill>
                <a:latin typeface="Arial"/>
              </a:rPr>
              <a:t>GENERAL AUDIENCE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86350" y="4135708"/>
            <a:ext cx="24551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pl-PL" sz="800" dirty="0">
                <a:solidFill>
                  <a:srgbClr val="212D3A"/>
                </a:solidFill>
                <a:latin typeface="Arial"/>
              </a:rPr>
              <a:t>In connection with exposure, particularly in sectors such as entertainment, travel and tourism.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568196" y="4888674"/>
            <a:ext cx="5966459" cy="0"/>
          </a:xfrm>
          <a:prstGeom prst="line">
            <a:avLst/>
          </a:prstGeom>
          <a:ln w="22860">
            <a:solidFill>
              <a:srgbClr val="F4A62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079491" y="4420507"/>
            <a:ext cx="2455164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i="1" dirty="0">
                <a:solidFill>
                  <a:srgbClr val="626F7C"/>
                </a:solidFill>
                <a:latin typeface="Arial"/>
              </a:rPr>
              <a:t>See, inter alia: T‑443/21, YOGA ALLIANCE INDI</a:t>
            </a:r>
            <a:r>
              <a:rPr lang="en-IE" sz="750" i="1" dirty="0">
                <a:solidFill>
                  <a:srgbClr val="626F7C"/>
                </a:solidFill>
                <a:latin typeface="Arial"/>
              </a:rPr>
              <a:t>fig.) v yoga ALLIANCE (fig.); T‑30/23, </a:t>
            </a:r>
            <a:r>
              <a:rPr lang="en-IE" sz="750" i="1" dirty="0" err="1">
                <a:solidFill>
                  <a:srgbClr val="626F7C"/>
                </a:solidFill>
                <a:latin typeface="Arial"/>
              </a:rPr>
              <a:t>flyPersia</a:t>
            </a:r>
            <a:r>
              <a:rPr lang="en-IE" sz="750" i="1" dirty="0">
                <a:solidFill>
                  <a:srgbClr val="626F7C"/>
                </a:solidFill>
                <a:latin typeface="Arial"/>
              </a:rPr>
              <a:t> (fig.) v flydubai </a:t>
            </a:r>
            <a:r>
              <a:rPr lang="en-IE" sz="700" i="1" dirty="0">
                <a:solidFill>
                  <a:srgbClr val="626F7C"/>
                </a:solidFill>
              </a:rPr>
              <a:t>(fig.) and others</a:t>
            </a:r>
            <a:r>
              <a:rPr sz="600" i="1" dirty="0">
                <a:solidFill>
                  <a:srgbClr val="626F7C"/>
                </a:solidFill>
                <a:latin typeface="Arial"/>
              </a:rPr>
              <a:t>A INTERNATIONAL (.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C6BEE-7143-3A8D-FA1D-83C6DE1C3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D56B6E33-FF22-BE8D-41FE-C186E1DE3FD1}"/>
              </a:ext>
            </a:extLst>
          </p:cNvPr>
          <p:cNvSpPr>
            <a:spLocks/>
          </p:cNvSpPr>
          <p:nvPr/>
        </p:nvSpPr>
        <p:spPr bwMode="auto">
          <a:xfrm>
            <a:off x="612775" y="815975"/>
            <a:ext cx="8102600" cy="755429"/>
          </a:xfrm>
          <a:prstGeom prst="rect">
            <a:avLst/>
          </a:prstGeom>
          <a:solidFill>
            <a:srgbClr val="183D8C"/>
          </a:solidFill>
          <a:ln>
            <a:noFill/>
          </a:ln>
        </p:spPr>
        <p:txBody>
          <a:bodyPr lIns="0" tIns="0" rIns="0" bIns="0" anchor="ctr"/>
          <a:lstStyle/>
          <a:p>
            <a:pPr marL="85725">
              <a:defRPr/>
            </a:pPr>
            <a:r>
              <a:rPr lang="en-US" sz="1400" b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12/12/2025, R 1568/2024‑2, DEVICE OF A STYLIZED GREEK KEY DESIGN IN A DIAMOND SHAPE (fig.) / DEVICE OF A BLACK SQUARE WITH ONE LINE PROJECTING IN THE INTERIOR OF THE SQUARE (fig.) et al. - </a:t>
            </a:r>
            <a:r>
              <a:rPr lang="en-US" sz="1400" b="1" i="1" dirty="0">
                <a:solidFill>
                  <a:schemeClr val="bg1"/>
                </a:solidFill>
                <a:latin typeface="Arial"/>
                <a:ea typeface="Open Sans" panose="020B0606030504020204" pitchFamily="34" charset="0"/>
                <a:cs typeface="Arial"/>
              </a:rPr>
              <a:t>final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CEDAEE-679A-B087-C87E-04E3A801A98A}"/>
              </a:ext>
            </a:extLst>
          </p:cNvPr>
          <p:cNvSpPr>
            <a:spLocks/>
          </p:cNvSpPr>
          <p:nvPr/>
        </p:nvSpPr>
        <p:spPr bwMode="auto">
          <a:xfrm>
            <a:off x="684213" y="325438"/>
            <a:ext cx="8070850" cy="330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defRPr/>
            </a:pPr>
            <a:endParaRPr lang="en-US" sz="900" spc="-7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ea typeface="Open Sans Light" panose="020B0306030504020204" pitchFamily="34" charset="0"/>
              <a:cs typeface="Arial"/>
              <a:sym typeface="Helvetica Neue UltraLigh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B68F9CB-343D-C6B3-8F1D-B08EE6E80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183300"/>
              </p:ext>
            </p:extLst>
          </p:nvPr>
        </p:nvGraphicFramePr>
        <p:xfrm>
          <a:off x="612774" y="1881441"/>
          <a:ext cx="6596289" cy="3085143"/>
        </p:xfrm>
        <a:graphic>
          <a:graphicData uri="http://schemas.openxmlformats.org/drawingml/2006/table">
            <a:tbl>
              <a:tblPr/>
              <a:tblGrid>
                <a:gridCol w="3004005">
                  <a:extLst>
                    <a:ext uri="{9D8B030D-6E8A-4147-A177-3AD203B41FA5}">
                      <a16:colId xmlns:a16="http://schemas.microsoft.com/office/drawing/2014/main" val="2087325146"/>
                    </a:ext>
                  </a:extLst>
                </a:gridCol>
                <a:gridCol w="3592284">
                  <a:extLst>
                    <a:ext uri="{9D8B030D-6E8A-4147-A177-3AD203B41FA5}">
                      <a16:colId xmlns:a16="http://schemas.microsoft.com/office/drawing/2014/main" val="229578839"/>
                    </a:ext>
                  </a:extLst>
                </a:gridCol>
              </a:tblGrid>
              <a:tr h="1774503">
                <a:tc>
                  <a:txBody>
                    <a:bodyPr/>
                    <a:lstStyle/>
                    <a:p>
                      <a:pPr algn="ctr"/>
                      <a:endParaRPr lang="en-US" sz="3600" b="1" dirty="0">
                        <a:solidFill>
                          <a:schemeClr val="tx1">
                            <a:lumMod val="50000"/>
                          </a:schemeClr>
                        </a:solidFill>
                      </a:endParaRPr>
                    </a:p>
                    <a:p>
                      <a:endParaRPr lang="en-US" sz="3600" dirty="0"/>
                    </a:p>
                    <a:p>
                      <a:pPr algn="ctr"/>
                      <a:endParaRPr lang="en-US" b="1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3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365356"/>
                  </a:ext>
                </a:extLst>
              </a:tr>
              <a:tr h="1294238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2"/>
                          </a:solidFill>
                        </a:rPr>
                        <a:t>Earlier EUTMs </a:t>
                      </a:r>
                    </a:p>
                    <a:p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Highly reputed for </a:t>
                      </a:r>
                      <a:r>
                        <a:rPr lang="en-US" sz="1600" i="1" dirty="0">
                          <a:solidFill>
                            <a:schemeClr val="tx2"/>
                          </a:solidFill>
                        </a:rPr>
                        <a:t>perfumes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 in Class 3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Contested IR (→ EU)</a:t>
                      </a:r>
                    </a:p>
                    <a:p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Class 36: financial and investment services via partnering with brands to provide fractional ownership </a:t>
                      </a:r>
                      <a:r>
                        <a:rPr lang="en-US" sz="1600" u="sng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in luxury assets </a:t>
                      </a: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for investors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06024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F849552-6B8C-A10E-38EC-C5163C1D6317}"/>
              </a:ext>
            </a:extLst>
          </p:cNvPr>
          <p:cNvSpPr txBox="1"/>
          <p:nvPr/>
        </p:nvSpPr>
        <p:spPr>
          <a:xfrm>
            <a:off x="7420412" y="2096015"/>
            <a:ext cx="1387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8(5)</a:t>
            </a:r>
          </a:p>
          <a:p>
            <a:r>
              <a:rPr lang="en-US" dirty="0">
                <a:solidFill>
                  <a:srgbClr val="FF0000"/>
                </a:solidFill>
              </a:rPr>
              <a:t>Taking </a:t>
            </a:r>
            <a:r>
              <a:rPr lang="en-US" b="1" dirty="0">
                <a:solidFill>
                  <a:srgbClr val="FF0000"/>
                </a:solidFill>
              </a:rPr>
              <a:t>unfair advantage </a:t>
            </a:r>
            <a:r>
              <a:rPr lang="en-US" dirty="0">
                <a:solidFill>
                  <a:srgbClr val="FF0000"/>
                </a:solidFill>
              </a:rPr>
              <a:t>of reputation</a:t>
            </a:r>
          </a:p>
          <a:p>
            <a:r>
              <a:rPr lang="en-IE" dirty="0"/>
              <a:t>(OD decision annulled)</a:t>
            </a:r>
          </a:p>
          <a:p>
            <a:endParaRPr lang="en-I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253556-A178-4E78-5980-2A64E00A8F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4077" y="2011227"/>
            <a:ext cx="1735845" cy="15518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D828F7-A356-7A02-B8FA-303BA3CB39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726" y="2096015"/>
            <a:ext cx="1482814" cy="13325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1DA325-38C5-BDBD-0120-7DEEA11B8D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1993" y="2633437"/>
            <a:ext cx="81915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4970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D717040B-8F3E-8095-6AD7-A2228F69C0A2}"/>
              </a:ext>
            </a:extLst>
          </p:cNvPr>
          <p:cNvSpPr txBox="1">
            <a:spLocks/>
          </p:cNvSpPr>
          <p:nvPr/>
        </p:nvSpPr>
        <p:spPr>
          <a:xfrm>
            <a:off x="4424873" y="2390542"/>
            <a:ext cx="2131044" cy="2449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cap="all" spc="-100" dirty="0">
                <a:solidFill>
                  <a:srgbClr val="024DA1"/>
                </a:solidFill>
                <a:latin typeface="Arial"/>
                <a:cs typeface="Arial"/>
                <a:hlinkClick r:id="rId4"/>
              </a:rPr>
              <a:t>@EU_IPO</a:t>
            </a:r>
            <a:endParaRPr lang="en-GB" sz="1400" spc="-100" dirty="0">
              <a:solidFill>
                <a:srgbClr val="024DA1"/>
              </a:solidFill>
              <a:latin typeface="Arial"/>
              <a:cs typeface="Arial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82E68C3D-EBD3-65FF-763D-72F61CECDBCE}"/>
              </a:ext>
            </a:extLst>
          </p:cNvPr>
          <p:cNvSpPr txBox="1">
            <a:spLocks/>
          </p:cNvSpPr>
          <p:nvPr/>
        </p:nvSpPr>
        <p:spPr>
          <a:xfrm>
            <a:off x="4424873" y="2774488"/>
            <a:ext cx="2131044" cy="2449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cap="all" spc="-100" dirty="0" err="1">
                <a:solidFill>
                  <a:srgbClr val="024DA1"/>
                </a:solidFill>
                <a:latin typeface="Arial"/>
                <a:cs typeface="Arial"/>
                <a:hlinkClick r:id="rId5"/>
              </a:rPr>
              <a:t>euipo</a:t>
            </a:r>
            <a:endParaRPr lang="en-GB" sz="1400" spc="-100" dirty="0">
              <a:solidFill>
                <a:srgbClr val="024DA1"/>
              </a:solidFill>
              <a:latin typeface="Arial"/>
              <a:cs typeface="Arial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B396E3B2-B5F9-B357-BF64-CE792F4D6501}"/>
              </a:ext>
            </a:extLst>
          </p:cNvPr>
          <p:cNvSpPr txBox="1">
            <a:spLocks/>
          </p:cNvSpPr>
          <p:nvPr/>
        </p:nvSpPr>
        <p:spPr>
          <a:xfrm>
            <a:off x="4424873" y="3151739"/>
            <a:ext cx="2131044" cy="2449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cap="all" spc="-100" dirty="0">
                <a:solidFill>
                  <a:srgbClr val="000090"/>
                </a:solidFill>
                <a:latin typeface="Arial"/>
                <a:cs typeface="Arial"/>
                <a:hlinkClick r:id="rId6"/>
              </a:rPr>
              <a:t>EUIPO.eu</a:t>
            </a:r>
            <a:endParaRPr lang="en-GB" sz="1400" spc="-100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3E6C6F7-1023-F958-8E3B-C5A6AAA41E19}"/>
              </a:ext>
            </a:extLst>
          </p:cNvPr>
          <p:cNvSpPr txBox="1">
            <a:spLocks/>
          </p:cNvSpPr>
          <p:nvPr/>
        </p:nvSpPr>
        <p:spPr>
          <a:xfrm>
            <a:off x="4178775" y="4226145"/>
            <a:ext cx="1791835" cy="346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800" b="1" spc="-150" dirty="0">
                <a:solidFill>
                  <a:schemeClr val="tx2"/>
                </a:solidFill>
                <a:latin typeface="Arial"/>
                <a:ea typeface="Open Sans Semibold" panose="020B0706030804020204" pitchFamily="34" charset="0"/>
                <a:cs typeface="Arial"/>
              </a:rPr>
              <a:t>THANK YOU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09214AD5-FB65-75F1-E233-3AB9EC0E86B8}"/>
              </a:ext>
            </a:extLst>
          </p:cNvPr>
          <p:cNvSpPr txBox="1">
            <a:spLocks/>
          </p:cNvSpPr>
          <p:nvPr/>
        </p:nvSpPr>
        <p:spPr>
          <a:xfrm>
            <a:off x="4424873" y="3518575"/>
            <a:ext cx="2131044" cy="2449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cap="all" spc="-100" dirty="0">
                <a:solidFill>
                  <a:srgbClr val="000090"/>
                </a:solidFill>
                <a:latin typeface="Arial"/>
                <a:cs typeface="Arial"/>
                <a:hlinkClick r:id="rId7"/>
              </a:rPr>
              <a:t>@euipo</a:t>
            </a:r>
            <a:endParaRPr lang="en-GB" sz="1400" spc="-100" dirty="0">
              <a:solidFill>
                <a:srgbClr val="000090"/>
              </a:solidFill>
              <a:latin typeface="Arial"/>
              <a:cs typeface="Arial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E293C7CF-4E2B-C149-B9D1-1BC062E45710}"/>
              </a:ext>
            </a:extLst>
          </p:cNvPr>
          <p:cNvSpPr txBox="1">
            <a:spLocks/>
          </p:cNvSpPr>
          <p:nvPr/>
        </p:nvSpPr>
        <p:spPr>
          <a:xfrm>
            <a:off x="4424873" y="3883055"/>
            <a:ext cx="2131044" cy="24499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1400" cap="all" spc="-100" dirty="0">
                <a:solidFill>
                  <a:srgbClr val="000090"/>
                </a:solidFill>
                <a:latin typeface="Arial"/>
                <a:cs typeface="Arial"/>
                <a:hlinkClick r:id="rId8"/>
              </a:rPr>
              <a:t>EUIPO</a:t>
            </a:r>
            <a:endParaRPr lang="en-GB" sz="1400" spc="-100" dirty="0">
              <a:solidFill>
                <a:srgbClr val="00009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2774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UIPO EN">
      <a:dk1>
        <a:srgbClr val="706F73"/>
      </a:dk1>
      <a:lt1>
        <a:srgbClr val="FFFFFF"/>
      </a:lt1>
      <a:dk2>
        <a:srgbClr val="024DA1"/>
      </a:dk2>
      <a:lt2>
        <a:srgbClr val="809FCA"/>
      </a:lt2>
      <a:accent1>
        <a:srgbClr val="4E77B2"/>
      </a:accent1>
      <a:accent2>
        <a:srgbClr val="EAC148"/>
      </a:accent2>
      <a:accent3>
        <a:srgbClr val="6E8E3B"/>
      </a:accent3>
      <a:accent4>
        <a:srgbClr val="7F325C"/>
      </a:accent4>
      <a:accent5>
        <a:srgbClr val="993333"/>
      </a:accent5>
      <a:accent6>
        <a:srgbClr val="EA8000"/>
      </a:accent6>
      <a:hlink>
        <a:srgbClr val="024DA1"/>
      </a:hlink>
      <a:folHlink>
        <a:srgbClr val="024DA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UIPO PPT 16 9_EN" id="{A3064C8F-B948-499E-A74F-B4D92330C003}" vid="{129A31B2-22A0-4EF2-B45F-C7BF57281E67}"/>
    </a:ext>
  </a:extLst>
</a:theme>
</file>

<file path=ppt/theme/theme2.xml><?xml version="1.0" encoding="utf-8"?>
<a:theme xmlns:a="http://schemas.openxmlformats.org/drawingml/2006/main" name="1_Office Theme">
  <a:themeElements>
    <a:clrScheme name="EUIPO EN">
      <a:dk1>
        <a:srgbClr val="706F73"/>
      </a:dk1>
      <a:lt1>
        <a:srgbClr val="FFFFFF"/>
      </a:lt1>
      <a:dk2>
        <a:srgbClr val="024DA1"/>
      </a:dk2>
      <a:lt2>
        <a:srgbClr val="809FCA"/>
      </a:lt2>
      <a:accent1>
        <a:srgbClr val="4E77B2"/>
      </a:accent1>
      <a:accent2>
        <a:srgbClr val="EAC148"/>
      </a:accent2>
      <a:accent3>
        <a:srgbClr val="6E8E3B"/>
      </a:accent3>
      <a:accent4>
        <a:srgbClr val="7F325C"/>
      </a:accent4>
      <a:accent5>
        <a:srgbClr val="993333"/>
      </a:accent5>
      <a:accent6>
        <a:srgbClr val="EA8000"/>
      </a:accent6>
      <a:hlink>
        <a:srgbClr val="024DA1"/>
      </a:hlink>
      <a:folHlink>
        <a:srgbClr val="024DA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UIPO PPT 16 9_EN" id="{A3064C8F-B948-499E-A74F-B4D92330C003}" vid="{129A31B2-22A0-4EF2-B45F-C7BF57281E67}"/>
    </a:ext>
  </a:extLst>
</a:theme>
</file>

<file path=ppt/theme/theme3.xml><?xml version="1.0" encoding="utf-8"?>
<a:theme xmlns:a="http://schemas.openxmlformats.org/drawingml/2006/main" name="3_Office Theme">
  <a:themeElements>
    <a:clrScheme name="EUIPO EN">
      <a:dk1>
        <a:srgbClr val="706F73"/>
      </a:dk1>
      <a:lt1>
        <a:srgbClr val="FFFFFF"/>
      </a:lt1>
      <a:dk2>
        <a:srgbClr val="024DA1"/>
      </a:dk2>
      <a:lt2>
        <a:srgbClr val="809FCA"/>
      </a:lt2>
      <a:accent1>
        <a:srgbClr val="4E77B2"/>
      </a:accent1>
      <a:accent2>
        <a:srgbClr val="EAC148"/>
      </a:accent2>
      <a:accent3>
        <a:srgbClr val="6E8E3B"/>
      </a:accent3>
      <a:accent4>
        <a:srgbClr val="7F325C"/>
      </a:accent4>
      <a:accent5>
        <a:srgbClr val="993333"/>
      </a:accent5>
      <a:accent6>
        <a:srgbClr val="EA8000"/>
      </a:accent6>
      <a:hlink>
        <a:srgbClr val="024DA1"/>
      </a:hlink>
      <a:folHlink>
        <a:srgbClr val="024DA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UIPO PPT 16 9_EN" id="{A3064C8F-B948-499E-A74F-B4D92330C003}" vid="{129A31B2-22A0-4EF2-B45F-C7BF57281E6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EUIPO Document" ma:contentTypeID="0x0101003B5BE45B52314F5487F15B235992AB03" ma:contentTypeVersion="1" ma:contentTypeDescription="" ma:contentTypeScope="" ma:versionID="84a7f6b9a9324c93f7c429fe637c4145">
  <xsd:schema xmlns:xsd="http://www.w3.org/2001/XMLSchema" xmlns:p="http://schemas.microsoft.com/office/2006/metadata/properties" xmlns:ns2="0e656187-b300-4fb0-8bf4-3a50f872073c" targetNamespace="http://schemas.microsoft.com/office/2006/metadata/properties" ma:root="true" ma:fieldsID="d82bb511108d8e269345fc9bd5c1ab5b" ns2:_="">
    <xsd:import namespace="0e656187-b300-4fb0-8bf4-3a50f872073c"/>
    <xsd:element name="properties">
      <xsd:complexType>
        <xsd:sequence>
          <xsd:element name="documentManagement">
            <xsd:complexType>
              <xsd:all>
                <xsd:element ref="ns2:Document_x0020_Identification_x0020_Number" minOccurs="0"/>
                <xsd:element ref="ns2:Description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0e656187-b300-4fb0-8bf4-3a50f872073c" elementFormDefault="qualified">
    <xsd:import namespace="http://schemas.microsoft.com/office/2006/documentManagement/types"/>
    <xsd:element name="Document_x0020_Identification_x0020_Number" ma:readOnly="true" ma:index="8" nillable="true" ma:displayName="Document Identification Number" ma:internalName="Document_x0020_Identification_x0020_Number">
      <xsd:simpleType>
        <xsd:restriction base="dms:Text">
</xsd:restriction>
      </xsd:simpleType>
    </xsd:element>
    <xsd:element name="Description" ma:index="9" nillable="true" ma:displayName="Description" ma:internalName="Description">
      <xsd:simpleType>
        <xsd:restriction base="dms:Note">
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-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/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Identification_x0020_Number xmlns="0e656187-b300-4fb0-8bf4-3a50f872073c">0170798130</Document_x0020_Identification_x0020_Number>
    <Description xmlns="0e656187-b300-4fb0-8bf4-3a50f872073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170AB8-4BD2-4F83-BAA7-442CBE19A0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656187-b300-4fb0-8bf4-3a50f872073c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4605B10C-9EE3-4525-BCB7-3B046B25C621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0e656187-b300-4fb0-8bf4-3a50f872073c"/>
    <ds:schemaRef ds:uri="http://www.w3.org/XML/1998/namespa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2342815E-00B4-48E9-8AA1-73DB767E3E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EUIPO PPT 16 9_EN</Template>
  <TotalTime>1</TotalTime>
  <Words>1172</Words>
  <Application>Microsoft Office PowerPoint</Application>
  <PresentationFormat>On-screen Show (16:9)</PresentationFormat>
  <Paragraphs>153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Open Sans</vt:lpstr>
      <vt:lpstr>Open Sans Light</vt:lpstr>
      <vt:lpstr>Open Sans Semibold</vt:lpstr>
      <vt:lpstr>Wingdings</vt:lpstr>
      <vt:lpstr>Office Theme</vt:lpstr>
      <vt:lpstr>1_Office Theme</vt:lpstr>
      <vt:lpstr>3_Office Theme</vt:lpstr>
      <vt:lpstr>PowerPoint Presentation</vt:lpstr>
      <vt:lpstr>Overview of cases</vt:lpstr>
      <vt:lpstr> 19/12/2025, R 2248/2019-G, GEORGE ORWELL - appealed before the General Court  (T-137/26) </vt:lpstr>
      <vt:lpstr> 27/05/2026, R 1719/2019-G Animal Farm &amp; R 1922/2019-G 1984 - appealed before the General Court (T-524/26)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2026-10-05 Recent GBoa and Boa case-law KG.pptx</dc:title>
  <dc:creator>NEGRO Cinzia</dc:creator>
  <cp:lastModifiedBy>BENITO MARTÍNEZ Beatriz </cp:lastModifiedBy>
  <cp:revision>9</cp:revision>
  <cp:lastPrinted>2026-03-26T08:13:47Z</cp:lastPrinted>
  <dcterms:created xsi:type="dcterms:W3CDTF">2026-03-03T09:56:35Z</dcterms:created>
  <dcterms:modified xsi:type="dcterms:W3CDTF">2026-10-02T05:43:31Z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0x0101005E9C02F2544F4C4AA6DF64BAB596ED43</vt:lpwstr>
  </property>
</Properties>
</file>