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4"/>
  </p:sldMasterIdLst>
  <p:notesMasterIdLst>
    <p:notesMasterId r:id="rId21"/>
  </p:notesMasterIdLst>
  <p:handoutMasterIdLst>
    <p:handoutMasterId r:id="rId22"/>
  </p:handoutMasterIdLst>
  <p:sldIdLst>
    <p:sldId id="264" r:id="rId5"/>
    <p:sldId id="273" r:id="rId6"/>
    <p:sldId id="1489" r:id="rId7"/>
    <p:sldId id="1442" r:id="rId8"/>
    <p:sldId id="1490" r:id="rId9"/>
    <p:sldId id="1481" r:id="rId10"/>
    <p:sldId id="283" r:id="rId11"/>
    <p:sldId id="1470" r:id="rId12"/>
    <p:sldId id="559" r:id="rId13"/>
    <p:sldId id="1450" r:id="rId14"/>
    <p:sldId id="1445" r:id="rId15"/>
    <p:sldId id="734" r:id="rId16"/>
    <p:sldId id="1485" r:id="rId17"/>
    <p:sldId id="275" r:id="rId18"/>
    <p:sldId id="1491" r:id="rId19"/>
    <p:sldId id="262" r:id="rId2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EB5007-C2BE-1BFC-2AD3-BEC010216026}" name="INNANEN Riikka " initials="RI " userId="INNANEN Riikka "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ARCIA FIGUEROA Alicia" initials="GFA" lastIdx="1" clrIdx="0">
    <p:extLst>
      <p:ext uri="{19B8F6BF-5375-455C-9EA6-DF929625EA0E}">
        <p15:presenceInfo xmlns:p15="http://schemas.microsoft.com/office/powerpoint/2012/main" userId="S::Alicia.GARCIA@euipo.europa.eu::235a65ee-ab99-407f-860e-9dd07be04f4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D4BA6"/>
    <a:srgbClr val="024DA1"/>
    <a:srgbClr val="FFFFFF"/>
    <a:srgbClr val="64626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54" autoAdjust="0"/>
    <p:restoredTop sz="72881" autoAdjust="0"/>
  </p:normalViewPr>
  <p:slideViewPr>
    <p:cSldViewPr snapToGrid="0" snapToObjects="1">
      <p:cViewPr varScale="1">
        <p:scale>
          <a:sx n="101" d="100"/>
          <a:sy n="101" d="100"/>
        </p:scale>
        <p:origin x="1626" y="108"/>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napToObjects="1">
      <p:cViewPr varScale="1">
        <p:scale>
          <a:sx n="118" d="100"/>
          <a:sy n="118" d="100"/>
        </p:scale>
        <p:origin x="5160"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AMOLEGKOU PARASKEVI Flora" userId="8ae8ae23-b561-4dfc-864a-68a0294a36b0" providerId="ADAL" clId="{BD49364D-937B-4C24-8541-DAB6A819AD46}"/>
    <pc:docChg chg="undo redo custSel addSld delSld modSld sldOrd">
      <pc:chgData name="KARAMOLEGKOU PARASKEVI Flora" userId="8ae8ae23-b561-4dfc-864a-68a0294a36b0" providerId="ADAL" clId="{BD49364D-937B-4C24-8541-DAB6A819AD46}" dt="2026-09-29T20:10:21.972" v="4370" actId="113"/>
      <pc:docMkLst>
        <pc:docMk/>
      </pc:docMkLst>
      <pc:sldChg chg="modSp mod">
        <pc:chgData name="KARAMOLEGKOU PARASKEVI Flora" userId="8ae8ae23-b561-4dfc-864a-68a0294a36b0" providerId="ADAL" clId="{BD49364D-937B-4C24-8541-DAB6A819AD46}" dt="2026-09-29T13:32:01.813" v="430" actId="108"/>
        <pc:sldMkLst>
          <pc:docMk/>
          <pc:sldMk cId="3037430086" sldId="264"/>
        </pc:sldMkLst>
        <pc:spChg chg="mod">
          <ac:chgData name="KARAMOLEGKOU PARASKEVI Flora" userId="8ae8ae23-b561-4dfc-864a-68a0294a36b0" providerId="ADAL" clId="{BD49364D-937B-4C24-8541-DAB6A819AD46}" dt="2026-09-29T13:07:43.644" v="305" actId="20577"/>
          <ac:spMkLst>
            <pc:docMk/>
            <pc:sldMk cId="3037430086" sldId="264"/>
            <ac:spMk id="4" creationId="{128EEA48-3ADD-C864-8162-A0F65D0D1D51}"/>
          </ac:spMkLst>
        </pc:spChg>
        <pc:spChg chg="mod">
          <ac:chgData name="KARAMOLEGKOU PARASKEVI Flora" userId="8ae8ae23-b561-4dfc-864a-68a0294a36b0" providerId="ADAL" clId="{BD49364D-937B-4C24-8541-DAB6A819AD46}" dt="2026-09-29T13:32:01.813" v="430" actId="108"/>
          <ac:spMkLst>
            <pc:docMk/>
            <pc:sldMk cId="3037430086" sldId="264"/>
            <ac:spMk id="5" creationId="{1AA12BBA-36D4-7669-5675-A36D328862B4}"/>
          </ac:spMkLst>
        </pc:spChg>
      </pc:sldChg>
      <pc:sldChg chg="modSp mod">
        <pc:chgData name="KARAMOLEGKOU PARASKEVI Flora" userId="8ae8ae23-b561-4dfc-864a-68a0294a36b0" providerId="ADAL" clId="{BD49364D-937B-4C24-8541-DAB6A819AD46}" dt="2026-09-29T13:53:03.871" v="774" actId="255"/>
        <pc:sldMkLst>
          <pc:docMk/>
          <pc:sldMk cId="1071697193" sldId="273"/>
        </pc:sldMkLst>
        <pc:spChg chg="mod">
          <ac:chgData name="KARAMOLEGKOU PARASKEVI Flora" userId="8ae8ae23-b561-4dfc-864a-68a0294a36b0" providerId="ADAL" clId="{BD49364D-937B-4C24-8541-DAB6A819AD46}" dt="2026-09-29T13:42:13.781" v="622" actId="20577"/>
          <ac:spMkLst>
            <pc:docMk/>
            <pc:sldMk cId="1071697193" sldId="273"/>
            <ac:spMk id="2" creationId="{8536F663-F154-2C19-7471-07873AAE8184}"/>
          </ac:spMkLst>
        </pc:spChg>
        <pc:spChg chg="mod">
          <ac:chgData name="KARAMOLEGKOU PARASKEVI Flora" userId="8ae8ae23-b561-4dfc-864a-68a0294a36b0" providerId="ADAL" clId="{BD49364D-937B-4C24-8541-DAB6A819AD46}" dt="2026-09-29T13:53:03.871" v="774" actId="255"/>
          <ac:spMkLst>
            <pc:docMk/>
            <pc:sldMk cId="1071697193" sldId="273"/>
            <ac:spMk id="8" creationId="{EAAFA923-DBE6-C22B-C84B-A6E4501B327F}"/>
          </ac:spMkLst>
        </pc:spChg>
      </pc:sldChg>
      <pc:sldChg chg="modSp mod">
        <pc:chgData name="KARAMOLEGKOU PARASKEVI Flora" userId="8ae8ae23-b561-4dfc-864a-68a0294a36b0" providerId="ADAL" clId="{BD49364D-937B-4C24-8541-DAB6A819AD46}" dt="2026-09-29T20:08:55.366" v="4350" actId="113"/>
        <pc:sldMkLst>
          <pc:docMk/>
          <pc:sldMk cId="583029636" sldId="275"/>
        </pc:sldMkLst>
        <pc:spChg chg="mod">
          <ac:chgData name="KARAMOLEGKOU PARASKEVI Flora" userId="8ae8ae23-b561-4dfc-864a-68a0294a36b0" providerId="ADAL" clId="{BD49364D-937B-4C24-8541-DAB6A819AD46}" dt="2026-09-29T20:01:14.423" v="4200" actId="20577"/>
          <ac:spMkLst>
            <pc:docMk/>
            <pc:sldMk cId="583029636" sldId="275"/>
            <ac:spMk id="2" creationId="{9C6CC599-9D79-F2B1-FC0E-2F6F54124EE5}"/>
          </ac:spMkLst>
        </pc:spChg>
        <pc:spChg chg="mod">
          <ac:chgData name="KARAMOLEGKOU PARASKEVI Flora" userId="8ae8ae23-b561-4dfc-864a-68a0294a36b0" providerId="ADAL" clId="{BD49364D-937B-4C24-8541-DAB6A819AD46}" dt="2026-09-29T20:08:55.366" v="4350" actId="113"/>
          <ac:spMkLst>
            <pc:docMk/>
            <pc:sldMk cId="583029636" sldId="275"/>
            <ac:spMk id="8" creationId="{4DCE5D2A-37C8-BCF9-917F-33F01675A7BB}"/>
          </ac:spMkLst>
        </pc:spChg>
      </pc:sldChg>
      <pc:sldChg chg="addSp modSp add mod modCm">
        <pc:chgData name="KARAMOLEGKOU PARASKEVI Flora" userId="8ae8ae23-b561-4dfc-864a-68a0294a36b0" providerId="ADAL" clId="{BD49364D-937B-4C24-8541-DAB6A819AD46}" dt="2026-09-29T19:47:51.808" v="4065" actId="255"/>
        <pc:sldMkLst>
          <pc:docMk/>
          <pc:sldMk cId="3873200532" sldId="283"/>
        </pc:sldMkLst>
        <pc:spChg chg="mod">
          <ac:chgData name="KARAMOLEGKOU PARASKEVI Flora" userId="8ae8ae23-b561-4dfc-864a-68a0294a36b0" providerId="ADAL" clId="{BD49364D-937B-4C24-8541-DAB6A819AD46}" dt="2026-09-29T19:41:25.227" v="3942" actId="122"/>
          <ac:spMkLst>
            <pc:docMk/>
            <pc:sldMk cId="3873200532" sldId="283"/>
            <ac:spMk id="2" creationId="{464FB2DE-01C8-35AA-51D1-FDFA67FAFFAB}"/>
          </ac:spMkLst>
        </pc:spChg>
        <pc:spChg chg="mod">
          <ac:chgData name="KARAMOLEGKOU PARASKEVI Flora" userId="8ae8ae23-b561-4dfc-864a-68a0294a36b0" providerId="ADAL" clId="{BD49364D-937B-4C24-8541-DAB6A819AD46}" dt="2026-09-29T19:42:42.781" v="3961" actId="14100"/>
          <ac:spMkLst>
            <pc:docMk/>
            <pc:sldMk cId="3873200532" sldId="283"/>
            <ac:spMk id="3" creationId="{11D54E89-93EC-588B-3F2B-B842D56E31D6}"/>
          </ac:spMkLst>
        </pc:spChg>
        <pc:spChg chg="add mod">
          <ac:chgData name="KARAMOLEGKOU PARASKEVI Flora" userId="8ae8ae23-b561-4dfc-864a-68a0294a36b0" providerId="ADAL" clId="{BD49364D-937B-4C24-8541-DAB6A819AD46}" dt="2026-09-29T19:47:51.808" v="4065" actId="255"/>
          <ac:spMkLst>
            <pc:docMk/>
            <pc:sldMk cId="3873200532" sldId="283"/>
            <ac:spMk id="5" creationId="{0862D1AC-78D1-CD46-BBE9-274204CFA207}"/>
          </ac:spMkLst>
        </pc:spChg>
        <pc:picChg chg="mod">
          <ac:chgData name="KARAMOLEGKOU PARASKEVI Flora" userId="8ae8ae23-b561-4dfc-864a-68a0294a36b0" providerId="ADAL" clId="{BD49364D-937B-4C24-8541-DAB6A819AD46}" dt="2026-09-29T19:45:40.038" v="4017" actId="1076"/>
          <ac:picMkLst>
            <pc:docMk/>
            <pc:sldMk cId="3873200532" sldId="283"/>
            <ac:picMk id="10" creationId="{82A3EDFA-5722-0609-5566-92643FCED0AD}"/>
          </ac:picMkLst>
        </pc:picChg>
        <pc:extLst>
          <p:ext xmlns:p="http://schemas.openxmlformats.org/presentationml/2006/main" uri="{D6D511B9-2390-475A-947B-AFAB55BFBCF1}">
            <pc226:cmChg xmlns:pc226="http://schemas.microsoft.com/office/powerpoint/2022/06/main/command" chg="mod">
              <pc226:chgData name="KARAMOLEGKOU PARASKEVI Flora" userId="8ae8ae23-b561-4dfc-864a-68a0294a36b0" providerId="ADAL" clId="{BD49364D-937B-4C24-8541-DAB6A819AD46}" dt="2026-09-29T19:41:59.732" v="3955" actId="6549"/>
              <pc2:cmMkLst xmlns:pc2="http://schemas.microsoft.com/office/powerpoint/2019/9/main/command">
                <pc:docMk/>
                <pc:sldMk cId="3873200532" sldId="283"/>
                <pc2:cmMk id="{2C815C58-0857-4645-AF96-37FC275E6D6E}"/>
              </pc2:cmMkLst>
            </pc226:cmChg>
          </p:ext>
        </pc:extLst>
      </pc:sldChg>
      <pc:sldChg chg="modSp mod">
        <pc:chgData name="KARAMOLEGKOU PARASKEVI Flora" userId="8ae8ae23-b561-4dfc-864a-68a0294a36b0" providerId="ADAL" clId="{BD49364D-937B-4C24-8541-DAB6A819AD46}" dt="2026-09-29T15:40:50.761" v="3755" actId="255"/>
        <pc:sldMkLst>
          <pc:docMk/>
          <pc:sldMk cId="3929791328" sldId="559"/>
        </pc:sldMkLst>
        <pc:spChg chg="mod">
          <ac:chgData name="KARAMOLEGKOU PARASKEVI Flora" userId="8ae8ae23-b561-4dfc-864a-68a0294a36b0" providerId="ADAL" clId="{BD49364D-937B-4C24-8541-DAB6A819AD46}" dt="2026-09-29T15:40:50.761" v="3755" actId="255"/>
          <ac:spMkLst>
            <pc:docMk/>
            <pc:sldMk cId="3929791328" sldId="559"/>
            <ac:spMk id="2" creationId="{BA77CEFA-8108-4522-850C-BE16809D2A2F}"/>
          </ac:spMkLst>
        </pc:spChg>
      </pc:sldChg>
      <pc:sldChg chg="addSp delSp modSp mod">
        <pc:chgData name="KARAMOLEGKOU PARASKEVI Flora" userId="8ae8ae23-b561-4dfc-864a-68a0294a36b0" providerId="ADAL" clId="{BD49364D-937B-4C24-8541-DAB6A819AD46}" dt="2026-09-29T19:54:55.633" v="4141" actId="6549"/>
        <pc:sldMkLst>
          <pc:docMk/>
          <pc:sldMk cId="610752044" sldId="734"/>
        </pc:sldMkLst>
        <pc:spChg chg="mod">
          <ac:chgData name="KARAMOLEGKOU PARASKEVI Flora" userId="8ae8ae23-b561-4dfc-864a-68a0294a36b0" providerId="ADAL" clId="{BD49364D-937B-4C24-8541-DAB6A819AD46}" dt="2026-09-29T19:49:11.106" v="4069" actId="14100"/>
          <ac:spMkLst>
            <pc:docMk/>
            <pc:sldMk cId="610752044" sldId="734"/>
            <ac:spMk id="6" creationId="{2E670822-A3E2-BB57-874D-AAC2BAD580F5}"/>
          </ac:spMkLst>
        </pc:spChg>
        <pc:spChg chg="mod">
          <ac:chgData name="KARAMOLEGKOU PARASKEVI Flora" userId="8ae8ae23-b561-4dfc-864a-68a0294a36b0" providerId="ADAL" clId="{BD49364D-937B-4C24-8541-DAB6A819AD46}" dt="2026-09-29T19:54:55.633" v="4141" actId="6549"/>
          <ac:spMkLst>
            <pc:docMk/>
            <pc:sldMk cId="610752044" sldId="734"/>
            <ac:spMk id="9" creationId="{86C41A55-2248-840D-5CDD-9A06FA45C16D}"/>
          </ac:spMkLst>
        </pc:spChg>
        <pc:picChg chg="add mod">
          <ac:chgData name="KARAMOLEGKOU PARASKEVI Flora" userId="8ae8ae23-b561-4dfc-864a-68a0294a36b0" providerId="ADAL" clId="{BD49364D-937B-4C24-8541-DAB6A819AD46}" dt="2026-09-29T19:51:52.218" v="4087" actId="1076"/>
          <ac:picMkLst>
            <pc:docMk/>
            <pc:sldMk cId="610752044" sldId="734"/>
            <ac:picMk id="11" creationId="{73BB2172-87B2-8157-96EB-C903DC12F9D6}"/>
          </ac:picMkLst>
        </pc:picChg>
      </pc:sldChg>
      <pc:sldChg chg="addSp delSp modSp mod">
        <pc:chgData name="KARAMOLEGKOU PARASKEVI Flora" userId="8ae8ae23-b561-4dfc-864a-68a0294a36b0" providerId="ADAL" clId="{BD49364D-937B-4C24-8541-DAB6A819AD46}" dt="2026-09-29T14:21:31.907" v="1562" actId="123"/>
        <pc:sldMkLst>
          <pc:docMk/>
          <pc:sldMk cId="0" sldId="1442"/>
        </pc:sldMkLst>
        <pc:spChg chg="mod">
          <ac:chgData name="KARAMOLEGKOU PARASKEVI Flora" userId="8ae8ae23-b561-4dfc-864a-68a0294a36b0" providerId="ADAL" clId="{BD49364D-937B-4C24-8541-DAB6A819AD46}" dt="2026-09-29T14:21:13.946" v="1560" actId="12"/>
          <ac:spMkLst>
            <pc:docMk/>
            <pc:sldMk cId="0" sldId="1442"/>
            <ac:spMk id="4" creationId="{00000000-0000-0000-0000-000000000000}"/>
          </ac:spMkLst>
        </pc:spChg>
        <pc:spChg chg="mod">
          <ac:chgData name="KARAMOLEGKOU PARASKEVI Flora" userId="8ae8ae23-b561-4dfc-864a-68a0294a36b0" providerId="ADAL" clId="{BD49364D-937B-4C24-8541-DAB6A819AD46}" dt="2026-09-29T14:21:31.907" v="1562" actId="123"/>
          <ac:spMkLst>
            <pc:docMk/>
            <pc:sldMk cId="0" sldId="1442"/>
            <ac:spMk id="7" creationId="{00000000-0000-0000-0000-000000000000}"/>
          </ac:spMkLst>
        </pc:spChg>
        <pc:picChg chg="add del mod">
          <ac:chgData name="KARAMOLEGKOU PARASKEVI Flora" userId="8ae8ae23-b561-4dfc-864a-68a0294a36b0" providerId="ADAL" clId="{BD49364D-937B-4C24-8541-DAB6A819AD46}" dt="2026-09-29T14:03:56.155" v="812" actId="478"/>
          <ac:picMkLst>
            <pc:docMk/>
            <pc:sldMk cId="0" sldId="1442"/>
            <ac:picMk id="40" creationId="{601053BC-CE82-3E75-95AB-F8C66EF26783}"/>
          </ac:picMkLst>
        </pc:picChg>
      </pc:sldChg>
      <pc:sldChg chg="addSp delSp modSp mod">
        <pc:chgData name="KARAMOLEGKOU PARASKEVI Flora" userId="8ae8ae23-b561-4dfc-864a-68a0294a36b0" providerId="ADAL" clId="{BD49364D-937B-4C24-8541-DAB6A819AD46}" dt="2026-09-29T15:58:19.597" v="3934" actId="1076"/>
        <pc:sldMkLst>
          <pc:docMk/>
          <pc:sldMk cId="17298524" sldId="1445"/>
        </pc:sldMkLst>
        <pc:picChg chg="add mod">
          <ac:chgData name="KARAMOLEGKOU PARASKEVI Flora" userId="8ae8ae23-b561-4dfc-864a-68a0294a36b0" providerId="ADAL" clId="{BD49364D-937B-4C24-8541-DAB6A819AD46}" dt="2026-09-29T15:58:19.597" v="3934" actId="1076"/>
          <ac:picMkLst>
            <pc:docMk/>
            <pc:sldMk cId="17298524" sldId="1445"/>
            <ac:picMk id="14" creationId="{ED8D7E61-EA53-30FF-4EC1-09E4AEC3D655}"/>
          </ac:picMkLst>
        </pc:picChg>
      </pc:sldChg>
      <pc:sldChg chg="addSp delSp modSp mod modNotesTx">
        <pc:chgData name="KARAMOLEGKOU PARASKEVI Flora" userId="8ae8ae23-b561-4dfc-864a-68a0294a36b0" providerId="ADAL" clId="{BD49364D-937B-4C24-8541-DAB6A819AD46}" dt="2026-09-29T16:00:29.140" v="3939" actId="1076"/>
        <pc:sldMkLst>
          <pc:docMk/>
          <pc:sldMk cId="19629662" sldId="1450"/>
        </pc:sldMkLst>
        <pc:spChg chg="add mod">
          <ac:chgData name="KARAMOLEGKOU PARASKEVI Flora" userId="8ae8ae23-b561-4dfc-864a-68a0294a36b0" providerId="ADAL" clId="{BD49364D-937B-4C24-8541-DAB6A819AD46}" dt="2026-09-29T15:52:36.041" v="3919" actId="207"/>
          <ac:spMkLst>
            <pc:docMk/>
            <pc:sldMk cId="19629662" sldId="1450"/>
            <ac:spMk id="16" creationId="{6931E86C-A8E7-89EC-3D2A-896C0C94C836}"/>
          </ac:spMkLst>
        </pc:spChg>
      </pc:sldChg>
      <pc:sldChg chg="modSp mod">
        <pc:chgData name="KARAMOLEGKOU PARASKEVI Flora" userId="8ae8ae23-b561-4dfc-864a-68a0294a36b0" providerId="ADAL" clId="{BD49364D-937B-4C24-8541-DAB6A819AD46}" dt="2026-09-29T15:33:44.872" v="3458" actId="20577"/>
        <pc:sldMkLst>
          <pc:docMk/>
          <pc:sldMk cId="223910840" sldId="1470"/>
        </pc:sldMkLst>
        <pc:spChg chg="mod">
          <ac:chgData name="KARAMOLEGKOU PARASKEVI Flora" userId="8ae8ae23-b561-4dfc-864a-68a0294a36b0" providerId="ADAL" clId="{BD49364D-937B-4C24-8541-DAB6A819AD46}" dt="2026-09-29T15:04:28.781" v="2771" actId="14100"/>
          <ac:spMkLst>
            <pc:docMk/>
            <pc:sldMk cId="223910840" sldId="1470"/>
            <ac:spMk id="2" creationId="{6F1F69D9-DF8B-1990-3C65-496499960FB1}"/>
          </ac:spMkLst>
        </pc:spChg>
        <pc:spChg chg="mod">
          <ac:chgData name="KARAMOLEGKOU PARASKEVI Flora" userId="8ae8ae23-b561-4dfc-864a-68a0294a36b0" providerId="ADAL" clId="{BD49364D-937B-4C24-8541-DAB6A819AD46}" dt="2026-09-29T15:33:44.872" v="3458" actId="20577"/>
          <ac:spMkLst>
            <pc:docMk/>
            <pc:sldMk cId="223910840" sldId="1470"/>
            <ac:spMk id="8" creationId="{D7741D32-C7EF-06A8-13A1-7330B7E160E9}"/>
          </ac:spMkLst>
        </pc:spChg>
      </pc:sldChg>
      <pc:sldChg chg="addSp delSp modSp mod modAnim">
        <pc:chgData name="KARAMOLEGKOU PARASKEVI Flora" userId="8ae8ae23-b561-4dfc-864a-68a0294a36b0" providerId="ADAL" clId="{BD49364D-937B-4C24-8541-DAB6A819AD46}" dt="2026-09-29T15:24:20.930" v="3242" actId="115"/>
        <pc:sldMkLst>
          <pc:docMk/>
          <pc:sldMk cId="2169837626" sldId="1481"/>
        </pc:sldMkLst>
        <pc:spChg chg="mod">
          <ac:chgData name="KARAMOLEGKOU PARASKEVI Flora" userId="8ae8ae23-b561-4dfc-864a-68a0294a36b0" providerId="ADAL" clId="{BD49364D-937B-4C24-8541-DAB6A819AD46}" dt="2026-09-29T14:21:56.819" v="1563" actId="122"/>
          <ac:spMkLst>
            <pc:docMk/>
            <pc:sldMk cId="2169837626" sldId="1481"/>
            <ac:spMk id="2" creationId="{8536F663-F154-2C19-7471-07873AAE8184}"/>
          </ac:spMkLst>
        </pc:spChg>
        <pc:spChg chg="mod">
          <ac:chgData name="KARAMOLEGKOU PARASKEVI Flora" userId="8ae8ae23-b561-4dfc-864a-68a0294a36b0" providerId="ADAL" clId="{BD49364D-937B-4C24-8541-DAB6A819AD46}" dt="2026-09-29T15:24:20.930" v="3242" actId="115"/>
          <ac:spMkLst>
            <pc:docMk/>
            <pc:sldMk cId="2169837626" sldId="1481"/>
            <ac:spMk id="3" creationId="{A27A4BB7-6D86-7994-AD1A-BECFF5850FB5}"/>
          </ac:spMkLst>
        </pc:spChg>
        <pc:picChg chg="add mod">
          <ac:chgData name="KARAMOLEGKOU PARASKEVI Flora" userId="8ae8ae23-b561-4dfc-864a-68a0294a36b0" providerId="ADAL" clId="{BD49364D-937B-4C24-8541-DAB6A819AD46}" dt="2026-09-29T14:24:41.729" v="1680" actId="14100"/>
          <ac:picMkLst>
            <pc:docMk/>
            <pc:sldMk cId="2169837626" sldId="1481"/>
            <ac:picMk id="5" creationId="{3B9C5703-0698-11DA-5AE0-3F2DCBB206A3}"/>
          </ac:picMkLst>
        </pc:picChg>
      </pc:sldChg>
      <pc:sldChg chg="addSp delSp modSp mod">
        <pc:chgData name="KARAMOLEGKOU PARASKEVI Flora" userId="8ae8ae23-b561-4dfc-864a-68a0294a36b0" providerId="ADAL" clId="{BD49364D-937B-4C24-8541-DAB6A819AD46}" dt="2026-09-29T19:59:22.171" v="4199" actId="20577"/>
        <pc:sldMkLst>
          <pc:docMk/>
          <pc:sldMk cId="1028744369" sldId="1485"/>
        </pc:sldMkLst>
        <pc:spChg chg="mod">
          <ac:chgData name="KARAMOLEGKOU PARASKEVI Flora" userId="8ae8ae23-b561-4dfc-864a-68a0294a36b0" providerId="ADAL" clId="{BD49364D-937B-4C24-8541-DAB6A819AD46}" dt="2026-09-29T19:57:17.761" v="4146" actId="6549"/>
          <ac:spMkLst>
            <pc:docMk/>
            <pc:sldMk cId="1028744369" sldId="1485"/>
            <ac:spMk id="7" creationId="{0D47949B-B163-9CAF-B110-BBEF7060EE5C}"/>
          </ac:spMkLst>
        </pc:spChg>
        <pc:spChg chg="add del mod">
          <ac:chgData name="KARAMOLEGKOU PARASKEVI Flora" userId="8ae8ae23-b561-4dfc-864a-68a0294a36b0" providerId="ADAL" clId="{BD49364D-937B-4C24-8541-DAB6A819AD46}" dt="2026-09-29T19:59:22.171" v="4199" actId="20577"/>
          <ac:spMkLst>
            <pc:docMk/>
            <pc:sldMk cId="1028744369" sldId="1485"/>
            <ac:spMk id="9" creationId="{2C7FE4E3-476B-13E0-6B3B-3C6E61CEA685}"/>
          </ac:spMkLst>
        </pc:spChg>
        <pc:grpChg chg="mod">
          <ac:chgData name="KARAMOLEGKOU PARASKEVI Flora" userId="8ae8ae23-b561-4dfc-864a-68a0294a36b0" providerId="ADAL" clId="{BD49364D-937B-4C24-8541-DAB6A819AD46}" dt="2026-09-29T19:57:55.744" v="4159" actId="1076"/>
          <ac:grpSpMkLst>
            <pc:docMk/>
            <pc:sldMk cId="1028744369" sldId="1485"/>
            <ac:grpSpMk id="5" creationId="{E416204B-763C-214B-BFB4-24879211161D}"/>
          </ac:grpSpMkLst>
        </pc:grpChg>
        <pc:picChg chg="add mod">
          <ac:chgData name="KARAMOLEGKOU PARASKEVI Flora" userId="8ae8ae23-b561-4dfc-864a-68a0294a36b0" providerId="ADAL" clId="{BD49364D-937B-4C24-8541-DAB6A819AD46}" dt="2026-09-29T19:57:31.724" v="4151" actId="1076"/>
          <ac:picMkLst>
            <pc:docMk/>
            <pc:sldMk cId="1028744369" sldId="1485"/>
            <ac:picMk id="10" creationId="{19DEAE94-E7BB-7A1B-BF90-9665C44E5428}"/>
          </ac:picMkLst>
        </pc:picChg>
      </pc:sldChg>
      <pc:sldChg chg="modSp add mod">
        <pc:chgData name="KARAMOLEGKOU PARASKEVI Flora" userId="8ae8ae23-b561-4dfc-864a-68a0294a36b0" providerId="ADAL" clId="{BD49364D-937B-4C24-8541-DAB6A819AD46}" dt="2026-09-29T14:47:57.447" v="2142" actId="20577"/>
        <pc:sldMkLst>
          <pc:docMk/>
          <pc:sldMk cId="49906882" sldId="1489"/>
        </pc:sldMkLst>
        <pc:spChg chg="mod">
          <ac:chgData name="KARAMOLEGKOU PARASKEVI Flora" userId="8ae8ae23-b561-4dfc-864a-68a0294a36b0" providerId="ADAL" clId="{BD49364D-937B-4C24-8541-DAB6A819AD46}" dt="2026-09-29T13:11:17.410" v="365" actId="403"/>
          <ac:spMkLst>
            <pc:docMk/>
            <pc:sldMk cId="49906882" sldId="1489"/>
            <ac:spMk id="2" creationId="{CDDAB5EB-E947-3236-CF67-3356B636CC96}"/>
          </ac:spMkLst>
        </pc:spChg>
        <pc:spChg chg="mod">
          <ac:chgData name="KARAMOLEGKOU PARASKEVI Flora" userId="8ae8ae23-b561-4dfc-864a-68a0294a36b0" providerId="ADAL" clId="{BD49364D-937B-4C24-8541-DAB6A819AD46}" dt="2026-09-29T14:47:57.447" v="2142" actId="20577"/>
          <ac:spMkLst>
            <pc:docMk/>
            <pc:sldMk cId="49906882" sldId="1489"/>
            <ac:spMk id="8" creationId="{E2B683E5-FAE6-FA2D-4A78-581EE7A8268F}"/>
          </ac:spMkLst>
        </pc:spChg>
      </pc:sldChg>
      <pc:sldChg chg="delSp modSp add mod">
        <pc:chgData name="KARAMOLEGKOU PARASKEVI Flora" userId="8ae8ae23-b561-4dfc-864a-68a0294a36b0" providerId="ADAL" clId="{BD49364D-937B-4C24-8541-DAB6A819AD46}" dt="2026-09-29T15:02:54.904" v="2738"/>
        <pc:sldMkLst>
          <pc:docMk/>
          <pc:sldMk cId="356473158" sldId="1490"/>
        </pc:sldMkLst>
        <pc:spChg chg="mod">
          <ac:chgData name="KARAMOLEGKOU PARASKEVI Flora" userId="8ae8ae23-b561-4dfc-864a-68a0294a36b0" providerId="ADAL" clId="{BD49364D-937B-4C24-8541-DAB6A819AD46}" dt="2026-09-29T15:02:54.904" v="2738"/>
          <ac:spMkLst>
            <pc:docMk/>
            <pc:sldMk cId="356473158" sldId="1490"/>
            <ac:spMk id="4" creationId="{482E6B90-E9CD-1254-F33F-024F60197649}"/>
          </ac:spMkLst>
        </pc:spChg>
      </pc:sldChg>
      <pc:sldChg chg="modSp add mod">
        <pc:chgData name="KARAMOLEGKOU PARASKEVI Flora" userId="8ae8ae23-b561-4dfc-864a-68a0294a36b0" providerId="ADAL" clId="{BD49364D-937B-4C24-8541-DAB6A819AD46}" dt="2026-09-29T20:10:21.972" v="4370" actId="113"/>
        <pc:sldMkLst>
          <pc:docMk/>
          <pc:sldMk cId="805335058" sldId="1491"/>
        </pc:sldMkLst>
        <pc:spChg chg="mod">
          <ac:chgData name="KARAMOLEGKOU PARASKEVI Flora" userId="8ae8ae23-b561-4dfc-864a-68a0294a36b0" providerId="ADAL" clId="{BD49364D-937B-4C24-8541-DAB6A819AD46}" dt="2026-09-29T20:10:21.972" v="4370" actId="113"/>
          <ac:spMkLst>
            <pc:docMk/>
            <pc:sldMk cId="805335058" sldId="1491"/>
            <ac:spMk id="8" creationId="{3DA6315D-3B95-054F-63B0-A93622FB5EE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6280CCF-F457-E779-C664-2999341FBFD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EAB470F-9133-18C7-42A7-06D21608695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E1D8FB0-4708-6C41-8050-1DE09C27814F}" type="datetimeFigureOut">
              <a:rPr lang="en-GB" smtClean="0"/>
              <a:t>02/10/2026</a:t>
            </a:fld>
            <a:endParaRPr lang="en-GB"/>
          </a:p>
        </p:txBody>
      </p:sp>
      <p:sp>
        <p:nvSpPr>
          <p:cNvPr id="4" name="Footer Placeholder 3">
            <a:extLst>
              <a:ext uri="{FF2B5EF4-FFF2-40B4-BE49-F238E27FC236}">
                <a16:creationId xmlns:a16="http://schemas.microsoft.com/office/drawing/2014/main" id="{6C6D4095-2684-CD19-80FE-7209CAAB346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D1C5DB1-3E16-544D-889F-BCDA0602386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8FF0253-DFF2-AB49-AC29-EC2968CCD41E}" type="slidenum">
              <a:rPr lang="en-GB" smtClean="0"/>
              <a:t>‹#›</a:t>
            </a:fld>
            <a:endParaRPr lang="en-GB"/>
          </a:p>
        </p:txBody>
      </p:sp>
    </p:spTree>
    <p:extLst>
      <p:ext uri="{BB962C8B-B14F-4D97-AF65-F5344CB8AC3E}">
        <p14:creationId xmlns:p14="http://schemas.microsoft.com/office/powerpoint/2010/main" val="130259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703C89-0F0C-FC49-8F7F-427CF9242C82}" type="datetimeFigureOut">
              <a:rPr lang="en-GB" smtClean="0"/>
              <a:t>02/10/2026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1FF499-47BD-3C46-A072-557BBA643A0F}" type="slidenum">
              <a:rPr lang="en-GB" smtClean="0"/>
              <a:t>‹#›</a:t>
            </a:fld>
            <a:endParaRPr lang="en-GB"/>
          </a:p>
        </p:txBody>
      </p:sp>
    </p:spTree>
    <p:extLst>
      <p:ext uri="{BB962C8B-B14F-4D97-AF65-F5344CB8AC3E}">
        <p14:creationId xmlns:p14="http://schemas.microsoft.com/office/powerpoint/2010/main" val="222074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rather specific, but very practical, issue in the assessment of LOC: what happens when the similarity between two trade marks essentially comes from an element that is weakly distinctive or even non-distinctive?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basic question is quite simple: if two marks have something in common, but what they have in common is weak, how much should that similarity really matter?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question has generated quite a significant amount of case law, and, as we will see, the answer is not simply that weak elements can be ignored.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 will first briefly explain why the issue matters, then look at the Boards’ methodology, particularly concerning English terms, and finally look at the development of the case law and some very recent judgments.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IE" dirty="0"/>
          </a:p>
        </p:txBody>
      </p:sp>
      <p:sp>
        <p:nvSpPr>
          <p:cNvPr id="4" name="Slide Number Placeholder 3"/>
          <p:cNvSpPr>
            <a:spLocks noGrp="1"/>
          </p:cNvSpPr>
          <p:nvPr>
            <p:ph type="sldNum" sz="quarter" idx="5"/>
          </p:nvPr>
        </p:nvSpPr>
        <p:spPr/>
        <p:txBody>
          <a:bodyPr/>
          <a:lstStyle/>
          <a:p>
            <a:fld id="{5B1FF499-47BD-3C46-A072-557BBA643A0F}" type="slidenum">
              <a:rPr lang="en-GB" smtClean="0"/>
              <a:t>0</a:t>
            </a:fld>
            <a:endParaRPr lang="en-GB"/>
          </a:p>
        </p:txBody>
      </p:sp>
    </p:spTree>
    <p:extLst>
      <p:ext uri="{BB962C8B-B14F-4D97-AF65-F5344CB8AC3E}">
        <p14:creationId xmlns:p14="http://schemas.microsoft.com/office/powerpoint/2010/main" val="315745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general framework.</a:t>
            </a:r>
          </a:p>
          <a:p>
            <a:r>
              <a:rPr lang="en-US" sz="1200" kern="1200" dirty="0">
                <a:solidFill>
                  <a:schemeClr val="tx1"/>
                </a:solidFill>
                <a:effectLst/>
                <a:latin typeface="+mn-lt"/>
                <a:ea typeface="+mn-ea"/>
                <a:cs typeface="+mn-cs"/>
              </a:rPr>
              <a:t>Sabel: likelihood of confusion requires a global assessment. similarity of the signs, the similarity of the goods and services, the level of attention of the relevant public, the distinctive character of the earlier mark as a whole, and all the other relevant circumstances.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But when the similarity between the marks comes mainly from a weak element, there is a tension between two principles.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 the one hand, we have to </a:t>
            </a:r>
            <a:r>
              <a:rPr lang="en-US" sz="1200" b="1" kern="1200" dirty="0">
                <a:solidFill>
                  <a:schemeClr val="tx1"/>
                </a:solidFill>
                <a:effectLst/>
                <a:latin typeface="+mn-lt"/>
                <a:ea typeface="+mn-ea"/>
                <a:cs typeface="+mn-cs"/>
              </a:rPr>
              <a:t>protect the trade mark proprietor</a:t>
            </a:r>
            <a:r>
              <a:rPr lang="en-US" sz="1200" kern="1200" dirty="0">
                <a:solidFill>
                  <a:schemeClr val="tx1"/>
                </a:solidFill>
                <a:effectLst/>
                <a:latin typeface="+mn-lt"/>
                <a:ea typeface="+mn-ea"/>
                <a:cs typeface="+mn-cs"/>
              </a:rPr>
              <a:t>. F1-LIVE, a component cannot simply be disregarded because it has weak distinctive character. At the same time, the degree of distinctiveness affects the extent of protection.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 the other hand, there </a:t>
            </a:r>
            <a:r>
              <a:rPr lang="en-US" sz="1200" b="1" kern="1200" dirty="0">
                <a:solidFill>
                  <a:schemeClr val="tx1"/>
                </a:solidFill>
                <a:effectLst/>
                <a:latin typeface="+mn-lt"/>
                <a:ea typeface="+mn-ea"/>
                <a:cs typeface="+mn-cs"/>
              </a:rPr>
              <a:t>is freedom of competition</a:t>
            </a:r>
            <a:r>
              <a:rPr lang="en-US" sz="1200" kern="1200" dirty="0">
                <a:solidFill>
                  <a:schemeClr val="tx1"/>
                </a:solidFill>
                <a:effectLst/>
                <a:latin typeface="+mn-lt"/>
                <a:ea typeface="+mn-ea"/>
                <a:cs typeface="+mn-cs"/>
              </a:rPr>
              <a:t>. Descriptive and commonplace elements should remain available to other traders. Trade mark law should not give one undertaking an excessive monopoly over weak elements.</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right balance</a:t>
            </a:r>
            <a:r>
              <a:rPr lang="en-US" sz="1200" kern="1200" dirty="0">
                <a:solidFill>
                  <a:schemeClr val="tx1"/>
                </a:solidFill>
                <a:effectLst/>
                <a:latin typeface="+mn-lt"/>
                <a:ea typeface="+mn-ea"/>
                <a:cs typeface="+mn-cs"/>
              </a:rPr>
              <a:t>: protecting the earlier mark without overprotecting the weak element that the marks happen to share.</a:t>
            </a:r>
            <a:endParaRPr lang="en-IE" dirty="0"/>
          </a:p>
        </p:txBody>
      </p:sp>
      <p:sp>
        <p:nvSpPr>
          <p:cNvPr id="4" name="Slide Number Placeholder 3"/>
          <p:cNvSpPr>
            <a:spLocks noGrp="1"/>
          </p:cNvSpPr>
          <p:nvPr>
            <p:ph type="sldNum" sz="quarter" idx="5"/>
          </p:nvPr>
        </p:nvSpPr>
        <p:spPr/>
        <p:txBody>
          <a:bodyPr/>
          <a:lstStyle/>
          <a:p>
            <a:fld id="{5B1FF499-47BD-3C46-A072-557BBA643A0F}" type="slidenum">
              <a:rPr lang="en-GB" smtClean="0"/>
              <a:t>1</a:t>
            </a:fld>
            <a:endParaRPr lang="en-GB"/>
          </a:p>
        </p:txBody>
      </p:sp>
    </p:spTree>
    <p:extLst>
      <p:ext uri="{BB962C8B-B14F-4D97-AF65-F5344CB8AC3E}">
        <p14:creationId xmlns:p14="http://schemas.microsoft.com/office/powerpoint/2010/main" val="3790553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8F608-2529-10A8-1C41-89DCEB4109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D4AFE6-A65E-D60F-F329-FFB90E3E66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DC7953-2B35-75DB-18D0-48408E5F409B}"/>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1. what do we mean by a weak element? Put simply, an element with a low degree of distinctive character.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2. how do we decide whether an element is weak? We do not assess it in the abstract. We assess it in relation to the relevant G/S and from the perspective of the relevant public.</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3. Third, can there still be LOC when the similarity between the signs essentially resides in that weak element?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4. how much weight should that common weak element carry in the global assessment?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As we will see, the case law shows a clear no-LOC trend in these situations: the weak common element normally has limited impact. But this is a tendency, not an automatic rule.</a:t>
            </a:r>
          </a:p>
          <a:p>
            <a:endParaRPr lang="en-IE" dirty="0"/>
          </a:p>
        </p:txBody>
      </p:sp>
      <p:sp>
        <p:nvSpPr>
          <p:cNvPr id="4" name="Slide Number Placeholder 3">
            <a:extLst>
              <a:ext uri="{FF2B5EF4-FFF2-40B4-BE49-F238E27FC236}">
                <a16:creationId xmlns:a16="http://schemas.microsoft.com/office/drawing/2014/main" id="{04AD4E88-E783-2286-7781-5E318398BA1F}"/>
              </a:ext>
            </a:extLst>
          </p:cNvPr>
          <p:cNvSpPr>
            <a:spLocks noGrp="1"/>
          </p:cNvSpPr>
          <p:nvPr>
            <p:ph type="sldNum" sz="quarter" idx="5"/>
          </p:nvPr>
        </p:nvSpPr>
        <p:spPr/>
        <p:txBody>
          <a:bodyPr/>
          <a:lstStyle/>
          <a:p>
            <a:fld id="{5B1FF499-47BD-3C46-A072-557BBA643A0F}" type="slidenum">
              <a:rPr lang="en-GB" smtClean="0"/>
              <a:t>2</a:t>
            </a:fld>
            <a:endParaRPr lang="en-GB"/>
          </a:p>
        </p:txBody>
      </p:sp>
    </p:spTree>
    <p:extLst>
      <p:ext uri="{BB962C8B-B14F-4D97-AF65-F5344CB8AC3E}">
        <p14:creationId xmlns:p14="http://schemas.microsoft.com/office/powerpoint/2010/main" val="4093626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0213" y="1222375"/>
            <a:ext cx="5864225" cy="3298825"/>
          </a:xfrm>
          <a:prstGeom prst="rect">
            <a:avLst/>
          </a:prstGeom>
          <a:noFill/>
          <a:ln w="12700">
            <a:solidFill>
              <a:prstClr val="black"/>
            </a:solidFill>
          </a:ln>
        </p:spPr>
      </p:sp>
      <p:sp>
        <p:nvSpPr>
          <p:cNvPr id="3" name="Notes Placeholder 2"/>
          <p:cNvSpPr>
            <a:spLocks noGrp="1"/>
          </p:cNvSpPr>
          <p:nvPr>
            <p:ph type="body" idx="1"/>
          </p:nvPr>
        </p:nvSpPr>
        <p:spPr>
          <a:xfrm>
            <a:off x="673100" y="4703763"/>
            <a:ext cx="5378450" cy="3848100"/>
          </a:xfrm>
          <a:prstGeom prst="rect">
            <a:avLst/>
          </a:prstGeom>
        </p:spPr>
        <p:txBody>
          <a:bodyPr/>
          <a:lstStyle/>
          <a:p>
            <a:r>
              <a:rPr lang="en-US" sz="1200" kern="1200" dirty="0">
                <a:solidFill>
                  <a:schemeClr val="tx1"/>
                </a:solidFill>
                <a:effectLst/>
                <a:latin typeface="+mn-lt"/>
                <a:ea typeface="+mn-ea"/>
                <a:cs typeface="+mn-cs"/>
              </a:rPr>
              <a:t>This brings us to a preliminary issue which is particularly important in the EU context: when can we assume that the relevant public understands an English word?</a:t>
            </a:r>
          </a:p>
          <a:p>
            <a:r>
              <a:rPr lang="en-US" sz="1200" kern="1200" dirty="0">
                <a:solidFill>
                  <a:schemeClr val="tx1"/>
                </a:solidFill>
                <a:effectLst/>
                <a:latin typeface="+mn-lt"/>
                <a:ea typeface="+mn-ea"/>
                <a:cs typeface="+mn-cs"/>
              </a:rPr>
              <a:t>Knowledge of a foreign language </a:t>
            </a:r>
            <a:r>
              <a:rPr lang="en-US" sz="1200" b="1" kern="1200" dirty="0">
                <a:solidFill>
                  <a:schemeClr val="tx1"/>
                </a:solidFill>
                <a:effectLst/>
                <a:latin typeface="+mn-lt"/>
                <a:ea typeface="+mn-ea"/>
                <a:cs typeface="+mn-cs"/>
              </a:rPr>
              <a:t>cannot be presumed </a:t>
            </a:r>
            <a:r>
              <a:rPr lang="en-US" sz="1200" kern="1200" dirty="0">
                <a:solidFill>
                  <a:schemeClr val="tx1"/>
                </a:solidFill>
                <a:effectLst/>
                <a:latin typeface="+mn-lt"/>
                <a:ea typeface="+mn-ea"/>
                <a:cs typeface="+mn-cs"/>
              </a:rPr>
              <a:t>and must normally be proved by the party on whom the burden of proof rests. However, there are situations in which understanding of English may be regarded as a matter of common knowledge.</a:t>
            </a:r>
          </a:p>
          <a:p>
            <a:r>
              <a:rPr lang="en-US" sz="1200" kern="1200" dirty="0">
                <a:solidFill>
                  <a:schemeClr val="tx1"/>
                </a:solidFill>
                <a:effectLst/>
                <a:latin typeface="+mn-lt"/>
                <a:ea typeface="+mn-ea"/>
                <a:cs typeface="+mn-cs"/>
              </a:rPr>
              <a:t>The Boards’ methodology identifies several indicators.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English is </a:t>
            </a:r>
            <a:r>
              <a:rPr lang="en-US" sz="1200" b="1" kern="1200" dirty="0">
                <a:solidFill>
                  <a:schemeClr val="tx1"/>
                </a:solidFill>
                <a:effectLst/>
                <a:latin typeface="+mn-lt"/>
                <a:ea typeface="+mn-ea"/>
                <a:cs typeface="+mn-cs"/>
              </a:rPr>
              <a:t>widely understood</a:t>
            </a:r>
            <a:r>
              <a:rPr lang="en-US" sz="1200" kern="1200" dirty="0">
                <a:solidFill>
                  <a:schemeClr val="tx1"/>
                </a:solidFill>
                <a:effectLst/>
                <a:latin typeface="+mn-lt"/>
                <a:ea typeface="+mn-ea"/>
                <a:cs typeface="+mn-cs"/>
              </a:rPr>
              <a:t> in certain Member States, such as the Scandinavian countries, Finland, the Netherlands and Cyprus.</a:t>
            </a:r>
          </a:p>
          <a:p>
            <a:pPr lvl="0"/>
            <a:r>
              <a:rPr lang="en-US" sz="1200" kern="1200" dirty="0">
                <a:solidFill>
                  <a:schemeClr val="tx1"/>
                </a:solidFill>
                <a:effectLst/>
                <a:latin typeface="+mn-lt"/>
                <a:ea typeface="+mn-ea"/>
                <a:cs typeface="+mn-cs"/>
              </a:rPr>
              <a:t>We can look at whether the word belongs to </a:t>
            </a:r>
            <a:r>
              <a:rPr lang="en-US" sz="1200" b="1" kern="1200" dirty="0">
                <a:solidFill>
                  <a:schemeClr val="tx1"/>
                </a:solidFill>
                <a:effectLst/>
                <a:latin typeface="+mn-lt"/>
                <a:ea typeface="+mn-ea"/>
                <a:cs typeface="+mn-cs"/>
              </a:rPr>
              <a:t>basic English vocabulary</a:t>
            </a:r>
            <a:r>
              <a:rPr lang="en-US" sz="1200" kern="1200" dirty="0">
                <a:solidFill>
                  <a:schemeClr val="tx1"/>
                </a:solidFill>
                <a:effectLst/>
                <a:latin typeface="+mn-lt"/>
                <a:ea typeface="+mn-ea"/>
                <a:cs typeface="+mn-cs"/>
              </a:rPr>
              <a:t>. The CEFR level provides a useful indication here, and A1 or A2 words may be regarded as basic.</a:t>
            </a:r>
          </a:p>
          <a:p>
            <a:pPr lvl="0"/>
            <a:r>
              <a:rPr lang="en-US" sz="1200" kern="1200" dirty="0">
                <a:solidFill>
                  <a:schemeClr val="tx1"/>
                </a:solidFill>
                <a:effectLst/>
                <a:latin typeface="+mn-lt"/>
                <a:ea typeface="+mn-ea"/>
                <a:cs typeface="+mn-cs"/>
              </a:rPr>
              <a:t>The English term may have </a:t>
            </a:r>
            <a:r>
              <a:rPr lang="en-US" sz="1200" b="1" kern="1200" dirty="0">
                <a:solidFill>
                  <a:schemeClr val="tx1"/>
                </a:solidFill>
                <a:effectLst/>
                <a:latin typeface="+mn-lt"/>
                <a:ea typeface="+mn-ea"/>
                <a:cs typeface="+mn-cs"/>
              </a:rPr>
              <a:t>a close linguistic equivalent </a:t>
            </a:r>
            <a:r>
              <a:rPr lang="en-US" sz="1200" kern="1200" dirty="0">
                <a:solidFill>
                  <a:schemeClr val="tx1"/>
                </a:solidFill>
                <a:effectLst/>
                <a:latin typeface="+mn-lt"/>
                <a:ea typeface="+mn-ea"/>
                <a:cs typeface="+mn-cs"/>
              </a:rPr>
              <a:t>in the language of the relevant public.</a:t>
            </a:r>
          </a:p>
          <a:p>
            <a:pPr lvl="0"/>
            <a:r>
              <a:rPr lang="en-US" sz="1200" kern="1200" dirty="0">
                <a:solidFill>
                  <a:schemeClr val="tx1"/>
                </a:solidFill>
                <a:effectLst/>
                <a:latin typeface="+mn-lt"/>
                <a:ea typeface="+mn-ea"/>
                <a:cs typeface="+mn-cs"/>
              </a:rPr>
              <a:t>We look at the context of the G/S. </a:t>
            </a:r>
            <a:r>
              <a:rPr lang="en-US" sz="1200" b="1" kern="1200" dirty="0">
                <a:solidFill>
                  <a:schemeClr val="tx1"/>
                </a:solidFill>
                <a:effectLst/>
                <a:latin typeface="+mn-lt"/>
                <a:ea typeface="+mn-ea"/>
                <a:cs typeface="+mn-cs"/>
              </a:rPr>
              <a:t>Professionals</a:t>
            </a:r>
            <a:r>
              <a:rPr lang="en-US" sz="1200" kern="1200" dirty="0">
                <a:solidFill>
                  <a:schemeClr val="tx1"/>
                </a:solidFill>
                <a:effectLst/>
                <a:latin typeface="+mn-lt"/>
                <a:ea typeface="+mn-ea"/>
                <a:cs typeface="+mn-cs"/>
              </a:rPr>
              <a:t> may understand English terminology commonly used in their sector, while the general public may know certain terms through repeated exposure, for example in entertainment, travel or tourism.</a:t>
            </a:r>
          </a:p>
          <a:p>
            <a:r>
              <a:rPr lang="en-US" sz="1200" kern="1200" dirty="0">
                <a:solidFill>
                  <a:schemeClr val="tx1"/>
                </a:solidFill>
                <a:effectLst/>
                <a:latin typeface="+mn-lt"/>
                <a:ea typeface="+mn-ea"/>
                <a:cs typeface="+mn-cs"/>
              </a:rPr>
              <a:t>So the essential point is: before saying that an English element is weak because of its meaning, we first need to establish whether the relevant public understands that meaning.</a:t>
            </a:r>
          </a:p>
          <a:p>
            <a:endParaRPr lang="en-GB" dirty="0"/>
          </a:p>
        </p:txBody>
      </p:sp>
    </p:spTree>
    <p:extLst>
      <p:ext uri="{BB962C8B-B14F-4D97-AF65-F5344CB8AC3E}">
        <p14:creationId xmlns:p14="http://schemas.microsoft.com/office/powerpoint/2010/main" val="40375349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EFC47-1B06-EB29-36C5-603CEB1554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F468BE-574C-52A2-0374-C91E766E45CA}"/>
              </a:ext>
            </a:extLst>
          </p:cNvPr>
          <p:cNvSpPr>
            <a:spLocks noGrp="1" noRot="1" noChangeAspect="1"/>
          </p:cNvSpPr>
          <p:nvPr>
            <p:ph type="sldImg"/>
          </p:nvPr>
        </p:nvSpPr>
        <p:spPr>
          <a:xfrm>
            <a:off x="430213" y="1222375"/>
            <a:ext cx="5864225" cy="3298825"/>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76EA737-A282-23C6-1A06-4B016A193CF6}"/>
              </a:ext>
            </a:extLst>
          </p:cNvPr>
          <p:cNvSpPr>
            <a:spLocks noGrp="1"/>
          </p:cNvSpPr>
          <p:nvPr>
            <p:ph type="body" idx="1"/>
          </p:nvPr>
        </p:nvSpPr>
        <p:spPr>
          <a:xfrm>
            <a:off x="673100" y="4703763"/>
            <a:ext cx="5378450" cy="3848100"/>
          </a:xfrm>
          <a:prstGeom prst="rect">
            <a:avLst/>
          </a:prstGeom>
        </p:spPr>
        <p:txBody>
          <a:bodyPr/>
          <a:lstStyle/>
          <a:p>
            <a:r>
              <a:rPr lang="en-US" dirty="0"/>
              <a:t>And why does this matter so much? Because LOC does not have to exist throughout the whole EU</a:t>
            </a:r>
          </a:p>
          <a:p>
            <a:r>
              <a:rPr lang="en-US" dirty="0"/>
              <a:t>.</a:t>
            </a:r>
          </a:p>
          <a:p>
            <a:r>
              <a:rPr lang="en-US" dirty="0"/>
              <a:t>Given the unitary character of the EUTM, LOC in only part of the EU — including a particular linguistic area — may be sufficient.</a:t>
            </a:r>
          </a:p>
          <a:p>
            <a:r>
              <a:rPr lang="en-US" dirty="0"/>
              <a:t>So, if an English word appears in both marks, we need to determine which consumers in the EU will actually understand that word.</a:t>
            </a:r>
          </a:p>
          <a:p>
            <a:endParaRPr lang="en-US" dirty="0"/>
          </a:p>
          <a:p>
            <a:r>
              <a:rPr lang="en-US" dirty="0"/>
              <a:t>If they understand it as descriptive or allusive, it may be weakly distinctive. If they do not understand it, the same element may have a different degree of distinctiveness.</a:t>
            </a:r>
          </a:p>
          <a:p>
            <a:endParaRPr lang="en-US" dirty="0"/>
          </a:p>
          <a:p>
            <a:r>
              <a:rPr lang="en-US" dirty="0"/>
              <a:t>And that can affect the comparison of the signs and, ultimately, the likelihood-of-confusion assessment.</a:t>
            </a:r>
          </a:p>
          <a:p>
            <a:endParaRPr lang="en-GB" dirty="0"/>
          </a:p>
        </p:txBody>
      </p:sp>
    </p:spTree>
    <p:extLst>
      <p:ext uri="{BB962C8B-B14F-4D97-AF65-F5344CB8AC3E}">
        <p14:creationId xmlns:p14="http://schemas.microsoft.com/office/powerpoint/2010/main" val="3178076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illustrate this with two recent Board decisions which produce contrasting results.</a:t>
            </a:r>
          </a:p>
          <a:p>
            <a:r>
              <a:rPr lang="en-US" dirty="0"/>
              <a:t>In the SKY case, the Board considered ‘sky’ to be a basic English word at A2 level and therefore understood throughout the EU. For transportation-related services, SKY was weak. So although the marks shared that element, its impact on the comparison was limited. The result was no likelihood of confusion for the contested Class 39 services.</a:t>
            </a:r>
          </a:p>
          <a:p>
            <a:r>
              <a:rPr lang="en-US" dirty="0"/>
              <a:t>Now compare this with WONDER, which for English speaking consumer could be considered as laudatory praising the characteristics of the goods. ‘Wonder’ is classified at B1 level, so it was not treated as basic English vocabulary. The Board considered that it would not be understood by the public in Bulgaria, Spain and Italy.</a:t>
            </a:r>
          </a:p>
          <a:p>
            <a:r>
              <a:rPr lang="en-US" dirty="0"/>
              <a:t>For that public, the signs therefore coincided in their most distinctive element, ‘wonder’, and also had a similar structure. This time, the result was likelihood of confusion for the non-English-speaking public in relation to Class 25 goods.</a:t>
            </a:r>
          </a:p>
          <a:p>
            <a:r>
              <a:rPr lang="en-US" dirty="0"/>
              <a:t>So the contrast is useful: understanding affects distinctiveness; distinctiveness affects the weight of the common element; and that can affect the final outcome.</a:t>
            </a:r>
          </a:p>
          <a:p>
            <a:endParaRPr lang="en-GB" dirty="0"/>
          </a:p>
        </p:txBody>
      </p:sp>
      <p:sp>
        <p:nvSpPr>
          <p:cNvPr id="4" name="Slide Number Placeholder 3"/>
          <p:cNvSpPr>
            <a:spLocks noGrp="1"/>
          </p:cNvSpPr>
          <p:nvPr>
            <p:ph type="sldNum" sz="quarter" idx="5"/>
          </p:nvPr>
        </p:nvSpPr>
        <p:spPr/>
        <p:txBody>
          <a:bodyPr/>
          <a:lstStyle/>
          <a:p>
            <a:fld id="{5B1FF499-47BD-3C46-A072-557BBA643A0F}" type="slidenum">
              <a:rPr lang="en-GB" smtClean="0"/>
              <a:t>5</a:t>
            </a:fld>
            <a:endParaRPr lang="en-GB"/>
          </a:p>
        </p:txBody>
      </p:sp>
    </p:spTree>
    <p:extLst>
      <p:ext uri="{BB962C8B-B14F-4D97-AF65-F5344CB8AC3E}">
        <p14:creationId xmlns:p14="http://schemas.microsoft.com/office/powerpoint/2010/main" val="922541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case illustrates the importance of looking not only at the vocabulary level, but also at who the relevant public is.</a:t>
            </a:r>
          </a:p>
          <a:p>
            <a:r>
              <a:rPr lang="en-US" dirty="0"/>
              <a:t>The common element here was MOTION. The relevant public for machines, engines and motors consisted of professional users.</a:t>
            </a:r>
          </a:p>
          <a:p>
            <a:r>
              <a:rPr lang="en-US" dirty="0"/>
              <a:t>Interestingly, ‘motion’ is classified at C2 level. Nevertheless, the Board considered that the relevant professional public throughout the EU would understand it, because professionals generally have a basic command of the English terminology used in their industry.</a:t>
            </a:r>
          </a:p>
          <a:p>
            <a:r>
              <a:rPr lang="en-US" dirty="0"/>
              <a:t>As a result, MOTION was considered non-distinctive for that public. The signs were visually and conceptually similar only to a low degree and aurally similar to an average degree, and ultimately there was no likelihood of confusion for the relevant Class 7 goods.</a:t>
            </a:r>
          </a:p>
          <a:p>
            <a:r>
              <a:rPr lang="en-US" dirty="0"/>
              <a:t>So the CEFR level is useful, but it is not the end of the analysis. We also need to consider the relevant public and the commercial context.</a:t>
            </a:r>
          </a:p>
          <a:p>
            <a:endParaRPr lang="en-US" dirty="0"/>
          </a:p>
        </p:txBody>
      </p:sp>
      <p:sp>
        <p:nvSpPr>
          <p:cNvPr id="4" name="Slide Number Placeholder 3"/>
          <p:cNvSpPr>
            <a:spLocks noGrp="1"/>
          </p:cNvSpPr>
          <p:nvPr>
            <p:ph type="sldNum" sz="quarter" idx="5"/>
          </p:nvPr>
        </p:nvSpPr>
        <p:spPr/>
        <p:txBody>
          <a:bodyPr/>
          <a:lstStyle/>
          <a:p>
            <a:fld id="{5B1FF499-47BD-3C46-A072-557BBA643A0F}" type="slidenum">
              <a:rPr lang="en-GB" smtClean="0"/>
              <a:t>6</a:t>
            </a:fld>
            <a:endParaRPr lang="en-GB"/>
          </a:p>
        </p:txBody>
      </p:sp>
    </p:spTree>
    <p:extLst>
      <p:ext uri="{BB962C8B-B14F-4D97-AF65-F5344CB8AC3E}">
        <p14:creationId xmlns:p14="http://schemas.microsoft.com/office/powerpoint/2010/main" val="1851692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US" dirty="0"/>
              <a:t>And this brings us to a very recent GC judgment from September 2026: MOOVA ALMAVIVA GROUP against MOOVIT in which the GC approved the methodology.</a:t>
            </a:r>
          </a:p>
          <a:p>
            <a:endParaRPr lang="en-US" dirty="0"/>
          </a:p>
          <a:p>
            <a:r>
              <a:rPr lang="en-US" dirty="0"/>
              <a:t>GC considered that the English words ‘move’ and ‘it’ form part of basic English vocabulary, referring expressly to their A1/A2 classification in the Oxford Learner’s Dictionary and the CEFR.</a:t>
            </a:r>
          </a:p>
          <a:p>
            <a:endParaRPr lang="en-US" dirty="0"/>
          </a:p>
          <a:p>
            <a:r>
              <a:rPr lang="en-US" dirty="0"/>
              <a:t>It then considered ‘</a:t>
            </a:r>
            <a:r>
              <a:rPr lang="en-US" dirty="0" err="1"/>
              <a:t>moov</a:t>
            </a:r>
            <a:r>
              <a:rPr lang="en-US" dirty="0"/>
              <a:t>’, evoking ‘move’, to be weakly distinctive for software relating to transportation and mobility in Classes 9 and 42.</a:t>
            </a:r>
          </a:p>
          <a:p>
            <a:endParaRPr lang="en-US" dirty="0"/>
          </a:p>
          <a:p>
            <a:r>
              <a:rPr lang="en-US" dirty="0"/>
              <a:t>The final result was no LOC for all the relevant consumers in the EU. So this is important confirmation, at GC level, of the methodology used to assess understanding of basic English terms.</a:t>
            </a:r>
          </a:p>
          <a:p>
            <a:endParaRPr lang="en-IE" dirty="0"/>
          </a:p>
        </p:txBody>
      </p:sp>
      <p:sp>
        <p:nvSpPr>
          <p:cNvPr id="4" name="Slide Number Placeholder 3"/>
          <p:cNvSpPr>
            <a:spLocks noGrp="1"/>
          </p:cNvSpPr>
          <p:nvPr>
            <p:ph type="sldNum" sz="quarter" idx="5"/>
          </p:nvPr>
        </p:nvSpPr>
        <p:spPr/>
        <p:txBody>
          <a:bodyPr/>
          <a:lstStyle/>
          <a:p>
            <a:fld id="{5B1FF499-47BD-3C46-A072-557BBA643A0F}" type="slidenum">
              <a:rPr lang="en-GB" smtClean="0"/>
              <a:t>7</a:t>
            </a:fld>
            <a:endParaRPr lang="en-GB"/>
          </a:p>
        </p:txBody>
      </p:sp>
    </p:spTree>
    <p:extLst>
      <p:ext uri="{BB962C8B-B14F-4D97-AF65-F5344CB8AC3E}">
        <p14:creationId xmlns:p14="http://schemas.microsoft.com/office/powerpoint/2010/main" val="4132789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Let me now step back from the language methodology and look at the broader case-law trend.</a:t>
            </a:r>
          </a:p>
          <a:p>
            <a:r>
              <a:rPr lang="en-US" sz="1200" kern="1200" dirty="0">
                <a:solidFill>
                  <a:schemeClr val="tx1"/>
                </a:solidFill>
                <a:effectLst/>
                <a:latin typeface="+mn-lt"/>
                <a:ea typeface="+mn-ea"/>
                <a:cs typeface="+mn-cs"/>
              </a:rPr>
              <a:t>In ROSLAGSÖL, the Court stated that weak elements of complex signs generally have less weight in the comparison than elements with greater distinctiveness. More importantly, it said that where the signs overlap in a weak element, the global assessment will rarely lead to a finding of likelihood of confusion.</a:t>
            </a:r>
          </a:p>
          <a:p>
            <a:r>
              <a:rPr lang="en-US" sz="1200" kern="1200" dirty="0">
                <a:solidFill>
                  <a:schemeClr val="tx1"/>
                </a:solidFill>
                <a:effectLst/>
                <a:latin typeface="+mn-lt"/>
                <a:ea typeface="+mn-ea"/>
                <a:cs typeface="+mn-cs"/>
              </a:rPr>
              <a:t>But the word ‘rarely’ is important. It does not mean never. The Court expressly says that likelihood of confusion cannot be ruled out in advance without assessing the specific circumstances of the case.</a:t>
            </a:r>
          </a:p>
          <a:p>
            <a:r>
              <a:rPr lang="en-US" sz="1200" kern="1200" dirty="0">
                <a:solidFill>
                  <a:schemeClr val="tx1"/>
                </a:solidFill>
                <a:effectLst/>
                <a:latin typeface="+mn-lt"/>
                <a:ea typeface="+mn-ea"/>
                <a:cs typeface="+mn-cs"/>
              </a:rPr>
              <a:t>PRIMART follows the same approach: where the marks coincide in a weakly distinctive element, the global assessment does not often lead to likelihood of confusion.</a:t>
            </a:r>
          </a:p>
          <a:p>
            <a:r>
              <a:rPr lang="en-US" sz="1200" kern="1200" dirty="0">
                <a:solidFill>
                  <a:schemeClr val="tx1"/>
                </a:solidFill>
                <a:effectLst/>
                <a:latin typeface="+mn-lt"/>
                <a:ea typeface="+mn-ea"/>
                <a:cs typeface="+mn-cs"/>
              </a:rPr>
              <a:t>And NATURANOVE explains the underlying concern. Where the earlier mark has weak distinctive character, a high degree of similarity between the signs may be required to justify likelihood of confusion; otherwise, we risk granting excessive protection.</a:t>
            </a:r>
          </a:p>
          <a:p>
            <a:r>
              <a:rPr lang="en-US" sz="1200" kern="1200" dirty="0">
                <a:solidFill>
                  <a:schemeClr val="tx1"/>
                </a:solidFill>
                <a:effectLst/>
                <a:latin typeface="+mn-lt"/>
                <a:ea typeface="+mn-ea"/>
                <a:cs typeface="+mn-cs"/>
              </a:rPr>
              <a:t>So the emerging principle is balanced: the weak common element is not ignored, but normally it should have limited weight.</a:t>
            </a:r>
          </a:p>
          <a:p>
            <a:endParaRPr lang="en-GB" dirty="0">
              <a:latin typeface="+mn-lt"/>
            </a:endParaRPr>
          </a:p>
        </p:txBody>
      </p:sp>
      <p:sp>
        <p:nvSpPr>
          <p:cNvPr id="4" name="Slide Number Placeholder 3"/>
          <p:cNvSpPr>
            <a:spLocks noGrp="1"/>
          </p:cNvSpPr>
          <p:nvPr>
            <p:ph type="sldNum" sz="quarter" idx="5"/>
          </p:nvPr>
        </p:nvSpPr>
        <p:spPr/>
        <p:txBody>
          <a:bodyPr/>
          <a:lstStyle/>
          <a:p>
            <a:fld id="{548A1DEF-BA30-42CE-AA41-2CE8BCDA19B6}" type="slidenum">
              <a:rPr lang="en-US" smtClean="0"/>
              <a:t>8</a:t>
            </a:fld>
            <a:endParaRPr lang="en-US"/>
          </a:p>
        </p:txBody>
      </p:sp>
    </p:spTree>
    <p:extLst>
      <p:ext uri="{BB962C8B-B14F-4D97-AF65-F5344CB8AC3E}">
        <p14:creationId xmlns:p14="http://schemas.microsoft.com/office/powerpoint/2010/main" val="1445678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slide shows that this was not an isolated development. A significant number of subsequent cases have followed the same approach.</a:t>
            </a:r>
          </a:p>
          <a:p>
            <a:r>
              <a:rPr lang="en-US" sz="1200" kern="1200" dirty="0">
                <a:solidFill>
                  <a:schemeClr val="tx1"/>
                </a:solidFill>
                <a:effectLst/>
                <a:latin typeface="+mn-lt"/>
                <a:ea typeface="+mn-ea"/>
                <a:cs typeface="+mn-cs"/>
              </a:rPr>
              <a:t>I will not go through them individually. The point is the overall pattern: where the marks coincide essentially in an element which is weak or non-distinctive, that coincidence is normally given limited weight, particularly where the signs contain other elements capable of distinguishing them.</a:t>
            </a:r>
          </a:p>
          <a:p>
            <a:r>
              <a:rPr lang="en-US" sz="1200" kern="1200" dirty="0">
                <a:solidFill>
                  <a:schemeClr val="tx1"/>
                </a:solidFill>
                <a:effectLst/>
                <a:latin typeface="+mn-lt"/>
                <a:ea typeface="+mn-ea"/>
                <a:cs typeface="+mn-cs"/>
              </a:rPr>
              <a:t>But the cautious language remains important. No likelihood of confusion is not an automatic consequence of a weak common element. Everything still depends on the overall configuration of the marks and the circumstances of the particular case.</a:t>
            </a:r>
          </a:p>
          <a:p>
            <a:r>
              <a:rPr lang="en-US" sz="1200" kern="1200" dirty="0">
                <a:solidFill>
                  <a:schemeClr val="tx1"/>
                </a:solidFill>
                <a:effectLst/>
                <a:latin typeface="+mn-lt"/>
                <a:ea typeface="+mn-ea"/>
                <a:cs typeface="+mn-cs"/>
              </a:rPr>
              <a:t>And that brings us to two very recent judgments which illustrate precisely that qualification.</a:t>
            </a:r>
          </a:p>
          <a:p>
            <a:endParaRPr lang="en-US" dirty="0"/>
          </a:p>
        </p:txBody>
      </p:sp>
      <p:sp>
        <p:nvSpPr>
          <p:cNvPr id="4" name="Slide Number Placeholder 3"/>
          <p:cNvSpPr>
            <a:spLocks noGrp="1"/>
          </p:cNvSpPr>
          <p:nvPr>
            <p:ph type="sldNum" sz="quarter" idx="5"/>
          </p:nvPr>
        </p:nvSpPr>
        <p:spPr/>
        <p:txBody>
          <a:bodyPr/>
          <a:lstStyle/>
          <a:p>
            <a:fld id="{548A1DEF-BA30-42CE-AA41-2CE8BCDA19B6}" type="slidenum">
              <a:rPr lang="en-US" smtClean="0"/>
              <a:t>9</a:t>
            </a:fld>
            <a:endParaRPr lang="en-US"/>
          </a:p>
        </p:txBody>
      </p:sp>
    </p:spTree>
    <p:extLst>
      <p:ext uri="{BB962C8B-B14F-4D97-AF65-F5344CB8AC3E}">
        <p14:creationId xmlns:p14="http://schemas.microsoft.com/office/powerpoint/2010/main" val="8581898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use this slide simply as a transition. The recent case law shows that the no-LOC trend is strong, but it does not remove the need to assess which elements actually dominate the overall impression of the signs.</a:t>
            </a:r>
          </a:p>
          <a:p>
            <a:r>
              <a:rPr lang="en-US" dirty="0"/>
              <a:t>The next two judgments are useful because they show how a weak element can nevertheless become decisive in a particular configuration.</a:t>
            </a:r>
          </a:p>
          <a:p>
            <a:endParaRPr lang="en-US" dirty="0"/>
          </a:p>
        </p:txBody>
      </p:sp>
      <p:sp>
        <p:nvSpPr>
          <p:cNvPr id="4" name="Slide Number Placeholder 3"/>
          <p:cNvSpPr>
            <a:spLocks noGrp="1"/>
          </p:cNvSpPr>
          <p:nvPr>
            <p:ph type="sldNum" sz="quarter" idx="5"/>
          </p:nvPr>
        </p:nvSpPr>
        <p:spPr/>
        <p:txBody>
          <a:bodyPr/>
          <a:lstStyle/>
          <a:p>
            <a:fld id="{548A1DEF-BA30-42CE-AA41-2CE8BCDA19B6}" type="slidenum">
              <a:rPr lang="en-US" smtClean="0"/>
              <a:t>10</a:t>
            </a:fld>
            <a:endParaRPr lang="en-US"/>
          </a:p>
        </p:txBody>
      </p:sp>
    </p:spTree>
    <p:extLst>
      <p:ext uri="{BB962C8B-B14F-4D97-AF65-F5344CB8AC3E}">
        <p14:creationId xmlns:p14="http://schemas.microsoft.com/office/powerpoint/2010/main" val="2902632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0FEE6-8F64-7FAD-5F95-4B51074626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9C46C4-BB85-5FBD-00F9-1E90AB0780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AD33F3-B956-5B45-5D34-28A09A004CC4}"/>
              </a:ext>
            </a:extLst>
          </p:cNvPr>
          <p:cNvSpPr>
            <a:spLocks noGrp="1"/>
          </p:cNvSpPr>
          <p:nvPr>
            <p:ph type="body" idx="1"/>
          </p:nvPr>
        </p:nvSpPr>
        <p:spPr/>
        <p:txBody>
          <a:bodyPr/>
          <a:lstStyle/>
          <a:p>
            <a:pPr marL="0" indent="0" algn="just" fontAlgn="base">
              <a:spcBef>
                <a:spcPct val="20000"/>
              </a:spcBef>
              <a:spcAft>
                <a:spcPct val="0"/>
              </a:spcAft>
              <a:buFont typeface="Wingdings" panose="05000000000000000000" pitchFamily="2" charset="2"/>
              <a:buNone/>
              <a:defRPr/>
            </a:pPr>
            <a:r>
              <a:rPr lang="en-US" dirty="0"/>
              <a:t>This case is particularly interesting because the GC accepted that BIOGROUP was weak, but nevertheless considered that the Board should have found it dominant.</a:t>
            </a:r>
          </a:p>
          <a:p>
            <a:pPr marL="0" indent="0" algn="just" fontAlgn="base">
              <a:spcBef>
                <a:spcPct val="20000"/>
              </a:spcBef>
              <a:spcAft>
                <a:spcPct val="0"/>
              </a:spcAft>
              <a:buFont typeface="Wingdings" panose="05000000000000000000" pitchFamily="2" charset="2"/>
              <a:buNone/>
              <a:defRPr/>
            </a:pPr>
            <a:endParaRPr lang="en-US" dirty="0"/>
          </a:p>
          <a:p>
            <a:pPr marL="0" indent="0" algn="just" fontAlgn="base">
              <a:spcBef>
                <a:spcPct val="20000"/>
              </a:spcBef>
              <a:spcAft>
                <a:spcPct val="0"/>
              </a:spcAft>
              <a:buFont typeface="Wingdings" panose="05000000000000000000" pitchFamily="2" charset="2"/>
              <a:buNone/>
              <a:defRPr/>
            </a:pPr>
            <a:r>
              <a:rPr lang="en-US" dirty="0"/>
              <a:t>Why? Because ‘</a:t>
            </a:r>
            <a:r>
              <a:rPr lang="en-US" dirty="0" err="1"/>
              <a:t>Biogroup</a:t>
            </a:r>
            <a:r>
              <a:rPr lang="en-US" dirty="0"/>
              <a:t>’ stood out due to its length, size, central position and dark </a:t>
            </a:r>
            <a:r>
              <a:rPr lang="en-US" dirty="0" err="1"/>
              <a:t>colour</a:t>
            </a:r>
            <a:r>
              <a:rPr lang="en-US" dirty="0"/>
              <a:t>, and it was the only word element in the earlier mark. The Court also recalled that consumers more readily refer to goods by name than by describing figurative elements.</a:t>
            </a:r>
          </a:p>
          <a:p>
            <a:pPr marL="0" indent="0" algn="just" fontAlgn="base">
              <a:spcBef>
                <a:spcPct val="20000"/>
              </a:spcBef>
              <a:spcAft>
                <a:spcPct val="0"/>
              </a:spcAft>
              <a:buFont typeface="Wingdings" panose="05000000000000000000" pitchFamily="2" charset="2"/>
              <a:buNone/>
              <a:defRPr/>
            </a:pPr>
            <a:r>
              <a:rPr lang="en-US" dirty="0"/>
              <a:t>This gives us an important qualification to the no-LOC trend: weak does not necessarily mean non-dominant. The fact that the marks consist exclusively of weak elements is not sufficient to rule out the possibility that one of those elements dominates the others.</a:t>
            </a:r>
          </a:p>
          <a:p>
            <a:pPr marL="0" indent="0" algn="just" fontAlgn="base">
              <a:spcBef>
                <a:spcPct val="20000"/>
              </a:spcBef>
              <a:spcAft>
                <a:spcPct val="0"/>
              </a:spcAft>
              <a:buFont typeface="Wingdings" panose="05000000000000000000" pitchFamily="2" charset="2"/>
              <a:buNone/>
              <a:defRPr/>
            </a:pPr>
            <a:endParaRPr lang="en-US" dirty="0"/>
          </a:p>
          <a:p>
            <a:pPr marL="0" indent="0" algn="just" fontAlgn="base">
              <a:spcBef>
                <a:spcPct val="20000"/>
              </a:spcBef>
              <a:spcAft>
                <a:spcPct val="0"/>
              </a:spcAft>
              <a:buFont typeface="Wingdings" panose="05000000000000000000" pitchFamily="2" charset="2"/>
              <a:buNone/>
              <a:defRPr/>
            </a:pPr>
            <a:r>
              <a:rPr lang="en-US" dirty="0"/>
              <a:t>Here, the error concerning dominance affected the visual and phonetic comparison and, consequently, the global assessment. The result was likelihood of confusion.</a:t>
            </a:r>
          </a:p>
          <a:p>
            <a:pPr marL="0" indent="0" algn="just" fontAlgn="base">
              <a:spcBef>
                <a:spcPct val="20000"/>
              </a:spcBef>
              <a:spcAft>
                <a:spcPct val="0"/>
              </a:spcAft>
              <a:buFont typeface="Wingdings" panose="05000000000000000000" pitchFamily="2" charset="2"/>
              <a:buNone/>
              <a:defRPr/>
            </a:pPr>
            <a:endParaRPr lang="en-US" dirty="0"/>
          </a:p>
        </p:txBody>
      </p:sp>
      <p:sp>
        <p:nvSpPr>
          <p:cNvPr id="4" name="Slide Number Placeholder 3">
            <a:extLst>
              <a:ext uri="{FF2B5EF4-FFF2-40B4-BE49-F238E27FC236}">
                <a16:creationId xmlns:a16="http://schemas.microsoft.com/office/drawing/2014/main" id="{60E90C13-C849-51F8-AEC7-DC45F914BAE4}"/>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CA80A2-C699-465C-B929-0337CA1A4765}" type="slidenum">
              <a:rPr kumimoji="0" lang="en-I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I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18398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BA96D-5688-B341-811A-D4FCDF1277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165C96-34C3-DF6C-B733-9D02578697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166A80-CDF0-C26D-19F6-BBD4369A9909}"/>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We see a similar point in go VEGE against </a:t>
            </a:r>
            <a:r>
              <a:rPr lang="en-US" sz="1200" kern="1200" dirty="0" err="1">
                <a:solidFill>
                  <a:schemeClr val="tx1"/>
                </a:solidFill>
                <a:effectLst/>
                <a:latin typeface="+mn-lt"/>
                <a:ea typeface="+mn-ea"/>
                <a:cs typeface="+mn-cs"/>
              </a:rPr>
              <a:t>végé</a:t>
            </a:r>
            <a:r>
              <a:rPr lang="en-US" sz="1200" kern="1200" dirty="0">
                <a:solidFill>
                  <a:schemeClr val="tx1"/>
                </a:solidFill>
                <a:effectLst/>
                <a:latin typeface="+mn-lt"/>
                <a:ea typeface="+mn-ea"/>
                <a:cs typeface="+mn-cs"/>
              </a:rPr>
              <a:t>, also from July 2026.</a:t>
            </a:r>
          </a:p>
          <a:p>
            <a:r>
              <a:rPr lang="en-US" sz="1200" kern="1200" dirty="0">
                <a:solidFill>
                  <a:schemeClr val="tx1"/>
                </a:solidFill>
                <a:effectLst/>
                <a:latin typeface="+mn-lt"/>
                <a:ea typeface="+mn-ea"/>
                <a:cs typeface="+mn-cs"/>
              </a:rPr>
              <a:t>Here, the figurative elements were considered essentially decorative, so the differences created by them had limited importance.</a:t>
            </a:r>
          </a:p>
          <a:p>
            <a:r>
              <a:rPr lang="en-US" sz="1200" kern="1200" dirty="0">
                <a:solidFill>
                  <a:schemeClr val="tx1"/>
                </a:solidFill>
                <a:effectLst/>
                <a:latin typeface="+mn-lt"/>
                <a:ea typeface="+mn-ea"/>
                <a:cs typeface="+mn-cs"/>
              </a:rPr>
              <a:t>At the same time, the smaller element ‘go’ was weakly distinctive and unlikely to attract much attention. As a result, ‘</a:t>
            </a:r>
            <a:r>
              <a:rPr lang="en-US" sz="1200" kern="1200" dirty="0" err="1">
                <a:solidFill>
                  <a:schemeClr val="tx1"/>
                </a:solidFill>
                <a:effectLst/>
                <a:latin typeface="+mn-lt"/>
                <a:ea typeface="+mn-ea"/>
                <a:cs typeface="+mn-cs"/>
              </a:rPr>
              <a:t>végé</a:t>
            </a:r>
            <a:r>
              <a:rPr lang="en-US" sz="1200" kern="1200" dirty="0">
                <a:solidFill>
                  <a:schemeClr val="tx1"/>
                </a:solidFill>
                <a:effectLst/>
                <a:latin typeface="+mn-lt"/>
                <a:ea typeface="+mn-ea"/>
                <a:cs typeface="+mn-cs"/>
              </a:rPr>
              <a:t>’ dominated the overall impression. Again, the result was LOC.</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These two recent judgments remind </a:t>
            </a:r>
            <a:r>
              <a:rPr lang="en-US" sz="1200" b="1" kern="1200" dirty="0">
                <a:solidFill>
                  <a:schemeClr val="tx1"/>
                </a:solidFill>
                <a:effectLst/>
                <a:latin typeface="+mn-lt"/>
                <a:ea typeface="+mn-ea"/>
                <a:cs typeface="+mn-cs"/>
              </a:rPr>
              <a:t>us why the cautious wording used by the Courts is important</a:t>
            </a:r>
            <a:r>
              <a:rPr lang="en-US" sz="1200" kern="1200" dirty="0">
                <a:solidFill>
                  <a:schemeClr val="tx1"/>
                </a:solidFill>
                <a:effectLst/>
                <a:latin typeface="+mn-lt"/>
                <a:ea typeface="+mn-ea"/>
                <a:cs typeface="+mn-cs"/>
              </a:rPr>
              <a:t>. A weak common element will </a:t>
            </a:r>
            <a:r>
              <a:rPr lang="en-US" sz="1200" b="1" kern="1200" dirty="0">
                <a:solidFill>
                  <a:schemeClr val="tx1"/>
                </a:solidFill>
                <a:effectLst/>
                <a:latin typeface="+mn-lt"/>
                <a:ea typeface="+mn-ea"/>
                <a:cs typeface="+mn-cs"/>
              </a:rPr>
              <a:t>generally have less weight and will rarely lead to likelihood of confusion — but there are configurations in which a weak element can nevertheless play a decisive role</a:t>
            </a:r>
            <a:r>
              <a:rPr lang="en-US" sz="120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409CF526-F399-C97A-0B3E-4C97073C3552}"/>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ACA80A2-C699-465C-B929-0337CA1A4765}" type="slidenum">
              <a:rPr kumimoji="0" lang="en-I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I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4663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the meaning and distinctiveness of an element depend on the relevant public, its language or languages, and the goods and services concerned. Particularly with English terms, we first need to establish whether the relevant public actually understands the term.</a:t>
            </a:r>
          </a:p>
          <a:p>
            <a:endParaRPr lang="en-US" dirty="0"/>
          </a:p>
          <a:p>
            <a:r>
              <a:rPr lang="en-US" dirty="0"/>
              <a:t>Second, there is also a procedural point. If an opponent or invalidity applicant disagrees with a finding that the common element is weak, that finding needs to be challenged. It can shape the entire subsequent comparison.</a:t>
            </a:r>
          </a:p>
          <a:p>
            <a:endParaRPr lang="en-US" dirty="0"/>
          </a:p>
          <a:p>
            <a:r>
              <a:rPr lang="en-US" dirty="0"/>
              <a:t>Third, notice the cautious language used by the General Court and the Court of Justice: ‘generally’, ‘rarely’, ‘does not often’. These are principles guiding the global assessment, not automatic rules.</a:t>
            </a:r>
          </a:p>
          <a:p>
            <a:endParaRPr lang="en-US" dirty="0"/>
          </a:p>
          <a:p>
            <a:r>
              <a:rPr lang="en-US" dirty="0"/>
              <a:t>And finally, no factor operates in isolation. We still have to apply the principle of interdependence and assess the case as a whole, including the other — and particularly the figurative — elements of the signs.</a:t>
            </a:r>
          </a:p>
          <a:p>
            <a:endParaRPr lang="en-GB" dirty="0"/>
          </a:p>
        </p:txBody>
      </p:sp>
      <p:sp>
        <p:nvSpPr>
          <p:cNvPr id="4" name="Slide Number Placeholder 3"/>
          <p:cNvSpPr>
            <a:spLocks noGrp="1"/>
          </p:cNvSpPr>
          <p:nvPr>
            <p:ph type="sldNum" sz="quarter" idx="5"/>
          </p:nvPr>
        </p:nvSpPr>
        <p:spPr/>
        <p:txBody>
          <a:bodyPr/>
          <a:lstStyle/>
          <a:p>
            <a:fld id="{5B1FF499-47BD-3C46-A072-557BBA643A0F}" type="slidenum">
              <a:rPr lang="en-GB" smtClean="0"/>
              <a:t>13</a:t>
            </a:fld>
            <a:endParaRPr lang="en-GB"/>
          </a:p>
        </p:txBody>
      </p:sp>
    </p:spTree>
    <p:extLst>
      <p:ext uri="{BB962C8B-B14F-4D97-AF65-F5344CB8AC3E}">
        <p14:creationId xmlns:p14="http://schemas.microsoft.com/office/powerpoint/2010/main" val="3214042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08B20-AF54-6A86-2851-A42B4D5759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46BC0D-F5AF-85C0-9BF4-C1BDF8E5B1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59992C-F94D-1FE9-6358-A3408E9E0BE7}"/>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The final point is the relationship between distinctiveness and dominance.</a:t>
            </a:r>
          </a:p>
          <a:p>
            <a:r>
              <a:rPr lang="en-US" sz="1200" kern="1200" dirty="0">
                <a:solidFill>
                  <a:schemeClr val="tx1"/>
                </a:solidFill>
                <a:effectLst/>
                <a:latin typeface="+mn-lt"/>
                <a:ea typeface="+mn-ea"/>
                <a:cs typeface="+mn-cs"/>
              </a:rPr>
              <a:t>Where the common element is weak, NATURANOVE tells us that a high degree of similarity between the signs may be required before likelihood of confusion can be established.</a:t>
            </a:r>
          </a:p>
          <a:p>
            <a:r>
              <a:rPr lang="en-US" sz="1200" kern="1200" dirty="0">
                <a:solidFill>
                  <a:schemeClr val="tx1"/>
                </a:solidFill>
                <a:effectLst/>
                <a:latin typeface="+mn-lt"/>
                <a:ea typeface="+mn-ea"/>
                <a:cs typeface="+mn-cs"/>
              </a:rPr>
              <a:t>But ‘dominant’ does not simply mean eye-catching. The question is whether the element actually dominates the overall impression and is likely to be remembered by the consumer.</a:t>
            </a:r>
          </a:p>
          <a:p>
            <a:r>
              <a:rPr lang="en-US" sz="1200" kern="1200" dirty="0">
                <a:solidFill>
                  <a:schemeClr val="tx1"/>
                </a:solidFill>
                <a:effectLst/>
                <a:latin typeface="+mn-lt"/>
                <a:ea typeface="+mn-ea"/>
                <a:cs typeface="+mn-cs"/>
              </a:rPr>
              <a:t>And we should keep the two stages distinct. Dominance matters first when we compare the signs. We then move to the global assessment of likelihood of confusion, where all relevant factors must be considered together.</a:t>
            </a:r>
          </a:p>
          <a:p>
            <a:r>
              <a:rPr lang="en-US" sz="1200" kern="1200" dirty="0">
                <a:solidFill>
                  <a:schemeClr val="tx1"/>
                </a:solidFill>
                <a:effectLst/>
                <a:latin typeface="+mn-lt"/>
                <a:ea typeface="+mn-ea"/>
                <a:cs typeface="+mn-cs"/>
              </a:rPr>
              <a:t>So a weak element may still be dominant, as BIOGROUP shows. But dominance does not automatically establish likelihood of confusion either.</a:t>
            </a:r>
          </a:p>
          <a:p>
            <a:r>
              <a:rPr lang="en-US" sz="1200" kern="1200" dirty="0">
                <a:solidFill>
                  <a:schemeClr val="tx1"/>
                </a:solidFill>
                <a:effectLst/>
                <a:latin typeface="+mn-lt"/>
                <a:ea typeface="+mn-ea"/>
                <a:cs typeface="+mn-cs"/>
              </a:rPr>
              <a:t>If I had to </a:t>
            </a:r>
            <a:r>
              <a:rPr lang="en-US" sz="1200" kern="1200" dirty="0" err="1">
                <a:solidFill>
                  <a:schemeClr val="tx1"/>
                </a:solidFill>
                <a:effectLst/>
                <a:latin typeface="+mn-lt"/>
                <a:ea typeface="+mn-ea"/>
                <a:cs typeface="+mn-cs"/>
              </a:rPr>
              <a:t>summarise</a:t>
            </a:r>
            <a:r>
              <a:rPr lang="en-US" sz="1200" kern="1200" dirty="0">
                <a:solidFill>
                  <a:schemeClr val="tx1"/>
                </a:solidFill>
                <a:effectLst/>
                <a:latin typeface="+mn-lt"/>
                <a:ea typeface="+mn-ea"/>
                <a:cs typeface="+mn-cs"/>
              </a:rPr>
              <a:t> the case law in one sentence, it would be this: a weak common element should normally have limited weight, but it must never be assessed in isolation. Distinctiveness, dominance, similarity and the overall impression of the signs must all be considered together.</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 need to provide effective protection to registered trade marks while, at the same time, avoiding excessive protection of descriptive, commonplace or otherwise weak elements.</a:t>
            </a:r>
          </a:p>
          <a:p>
            <a:r>
              <a:rPr lang="en-US" sz="1200" kern="1200">
                <a:solidFill>
                  <a:schemeClr val="tx1"/>
                </a:solidFill>
                <a:effectLst/>
                <a:latin typeface="+mn-lt"/>
                <a:ea typeface="+mn-ea"/>
                <a:cs typeface="+mn-cs"/>
              </a:rPr>
              <a:t>The case law increasingly provides us with a framework for achieving that balance, but, as the most recent judgments show, the assessment remains highly dependent on the circumstances of each individual case.</a:t>
            </a:r>
          </a:p>
          <a:p>
            <a:endParaRPr lang="en-GB" dirty="0"/>
          </a:p>
        </p:txBody>
      </p:sp>
      <p:sp>
        <p:nvSpPr>
          <p:cNvPr id="4" name="Slide Number Placeholder 3">
            <a:extLst>
              <a:ext uri="{FF2B5EF4-FFF2-40B4-BE49-F238E27FC236}">
                <a16:creationId xmlns:a16="http://schemas.microsoft.com/office/drawing/2014/main" id="{78E02E83-7C91-12CC-7257-5CC6871CABF3}"/>
              </a:ext>
            </a:extLst>
          </p:cNvPr>
          <p:cNvSpPr>
            <a:spLocks noGrp="1"/>
          </p:cNvSpPr>
          <p:nvPr>
            <p:ph type="sldNum" sz="quarter" idx="5"/>
          </p:nvPr>
        </p:nvSpPr>
        <p:spPr/>
        <p:txBody>
          <a:bodyPr/>
          <a:lstStyle/>
          <a:p>
            <a:fld id="{5B1FF499-47BD-3C46-A072-557BBA643A0F}" type="slidenum">
              <a:rPr lang="en-GB" smtClean="0"/>
              <a:t>14</a:t>
            </a:fld>
            <a:endParaRPr lang="en-GB"/>
          </a:p>
        </p:txBody>
      </p:sp>
    </p:spTree>
    <p:extLst>
      <p:ext uri="{BB962C8B-B14F-4D97-AF65-F5344CB8AC3E}">
        <p14:creationId xmlns:p14="http://schemas.microsoft.com/office/powerpoint/2010/main" val="42257333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B1FF499-47BD-3C46-A072-557BBA643A0F}" type="slidenum">
              <a:rPr lang="en-GB" smtClean="0"/>
              <a:t>15</a:t>
            </a:fld>
            <a:endParaRPr lang="en-GB"/>
          </a:p>
        </p:txBody>
      </p:sp>
    </p:spTree>
    <p:extLst>
      <p:ext uri="{BB962C8B-B14F-4D97-AF65-F5344CB8AC3E}">
        <p14:creationId xmlns:p14="http://schemas.microsoft.com/office/powerpoint/2010/main" val="2762034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7" name="Title Placeholder 7">
            <a:extLst>
              <a:ext uri="{FF2B5EF4-FFF2-40B4-BE49-F238E27FC236}">
                <a16:creationId xmlns:a16="http://schemas.microsoft.com/office/drawing/2014/main" id="{305703B8-C998-4CD3-D6F2-8D76C205319C}"/>
              </a:ext>
            </a:extLst>
          </p:cNvPr>
          <p:cNvSpPr>
            <a:spLocks noGrp="1"/>
          </p:cNvSpPr>
          <p:nvPr>
            <p:ph type="title" idx="10" hasCustomPrompt="1"/>
          </p:nvPr>
        </p:nvSpPr>
        <p:spPr>
          <a:xfrm>
            <a:off x="652210" y="793273"/>
            <a:ext cx="8103428" cy="261786"/>
          </a:xfrm>
          <a:prstGeom prst="rect">
            <a:avLst/>
          </a:prstGeom>
          <a:solidFill>
            <a:schemeClr val="tx2"/>
          </a:solidFill>
          <a:ln>
            <a:noFill/>
          </a:ln>
        </p:spPr>
        <p:txBody>
          <a:bodyPr vert="horz" lIns="91440" tIns="45720" rIns="91440" bIns="45720" rtlCol="0" anchor="ctr">
            <a:noAutofit/>
          </a:bodyPr>
          <a:lstStyle/>
          <a:p>
            <a:r>
              <a:rPr lang="en-GB" noProof="0"/>
              <a:t>Click to edit title</a:t>
            </a:r>
          </a:p>
        </p:txBody>
      </p:sp>
      <p:sp>
        <p:nvSpPr>
          <p:cNvPr id="12" name="Content Placeholder 11">
            <a:extLst>
              <a:ext uri="{FF2B5EF4-FFF2-40B4-BE49-F238E27FC236}">
                <a16:creationId xmlns:a16="http://schemas.microsoft.com/office/drawing/2014/main" id="{A9F76297-E87A-37BB-AB56-ADD31EF23348}"/>
              </a:ext>
            </a:extLst>
          </p:cNvPr>
          <p:cNvSpPr>
            <a:spLocks noGrp="1"/>
          </p:cNvSpPr>
          <p:nvPr>
            <p:ph sz="quarter" idx="11" hasCustomPrompt="1"/>
          </p:nvPr>
        </p:nvSpPr>
        <p:spPr>
          <a:xfrm>
            <a:off x="652210" y="1193361"/>
            <a:ext cx="8103428" cy="3401262"/>
          </a:xfrm>
        </p:spPr>
        <p:txBody>
          <a:bodyPr/>
          <a:lstStyle>
            <a:lvl1pPr marL="360000" indent="-360000">
              <a:spcBef>
                <a:spcPts val="0"/>
              </a:spcBef>
              <a:buClr>
                <a:srgbClr val="024DA1"/>
              </a:buClr>
              <a:buFont typeface="Symbol" panose="05050102010706020507" pitchFamily="18" charset="2"/>
              <a:buChar char="·"/>
              <a:defRPr>
                <a:solidFill>
                  <a:schemeClr val="tx2"/>
                </a:solidFill>
                <a:latin typeface="+mn-lt"/>
              </a:defRPr>
            </a:lvl1pPr>
            <a:lvl2pPr marL="720000" indent="-360000">
              <a:spcBef>
                <a:spcPts val="0"/>
              </a:spcBef>
              <a:buClr>
                <a:srgbClr val="024DA1"/>
              </a:buClr>
              <a:buFont typeface="Arial" panose="020B0604020202020204" pitchFamily="34" charset="0"/>
              <a:buChar char="○"/>
              <a:defRPr>
                <a:solidFill>
                  <a:schemeClr val="tx2"/>
                </a:solidFill>
                <a:latin typeface="+mn-lt"/>
              </a:defRPr>
            </a:lvl2pPr>
            <a:lvl3pPr marL="1080000" indent="-360000">
              <a:spcBef>
                <a:spcPts val="0"/>
              </a:spcBef>
              <a:buClr>
                <a:srgbClr val="024DA1"/>
              </a:buClr>
              <a:buFont typeface="Arial" panose="020B0604020202020204" pitchFamily="34" charset="0"/>
              <a:buChar char="—"/>
              <a:defRPr>
                <a:solidFill>
                  <a:schemeClr val="tx2"/>
                </a:solidFill>
                <a:latin typeface="+mn-lt"/>
              </a:defRPr>
            </a:lvl3pPr>
            <a:lvl4pPr marL="1440000" indent="-360000">
              <a:spcBef>
                <a:spcPts val="0"/>
              </a:spcBef>
              <a:buClr>
                <a:srgbClr val="024DA1"/>
              </a:buClr>
              <a:buFont typeface="Symbol" panose="05050102010706020507" pitchFamily="18" charset="2"/>
              <a:buChar char="·"/>
              <a:defRPr>
                <a:solidFill>
                  <a:schemeClr val="tx2"/>
                </a:solidFill>
                <a:latin typeface="+mn-lt"/>
              </a:defRPr>
            </a:lvl4pPr>
            <a:lvl5pPr marL="1800000" indent="-360000">
              <a:spcBef>
                <a:spcPts val="0"/>
              </a:spcBef>
              <a:buClr>
                <a:srgbClr val="024DA1"/>
              </a:buClr>
              <a:buFont typeface="Arial" panose="020B0604020202020204" pitchFamily="34" charset="0"/>
              <a:buChar char="○"/>
              <a:defRPr>
                <a:solidFill>
                  <a:schemeClr val="tx2"/>
                </a:solidFill>
                <a:latin typeface="+mn-lt"/>
              </a:defRPr>
            </a:lvl5pPr>
          </a:lstStyle>
          <a:p>
            <a:pPr lvl="0"/>
            <a:r>
              <a:rPr lang="en-GB" noProof="0" dirty="0"/>
              <a:t>Click to edit text. NB: When adding new slides, please ensure language settings are set to the language of the presentation (select text boxes, go to Review tab &gt; Language &gt; Set Proofing Language &gt; select required language). </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16" name="Text Placeholder 15">
            <a:extLst>
              <a:ext uri="{FF2B5EF4-FFF2-40B4-BE49-F238E27FC236}">
                <a16:creationId xmlns:a16="http://schemas.microsoft.com/office/drawing/2014/main" id="{E5BC3B47-1BD8-DC7C-9E57-4A16D24E681C}"/>
              </a:ext>
            </a:extLst>
          </p:cNvPr>
          <p:cNvSpPr>
            <a:spLocks noGrp="1"/>
          </p:cNvSpPr>
          <p:nvPr>
            <p:ph type="body" sz="quarter" idx="13" hasCustomPrompt="1"/>
          </p:nvPr>
        </p:nvSpPr>
        <p:spPr>
          <a:xfrm>
            <a:off x="1882587" y="379369"/>
            <a:ext cx="6873051" cy="261786"/>
          </a:xfrm>
        </p:spPr>
        <p:txBody>
          <a:bodyPr anchor="b">
            <a:normAutofit/>
          </a:bodyPr>
          <a:lstStyle>
            <a:lvl1pPr marL="0" indent="0" algn="r">
              <a:buNone/>
              <a:defRPr sz="1000">
                <a:solidFill>
                  <a:schemeClr val="tx1"/>
                </a:solidFill>
                <a:latin typeface="+mj-lt"/>
              </a:defRPr>
            </a:lvl1pPr>
          </a:lstStyle>
          <a:p>
            <a:pPr lvl="0"/>
            <a:r>
              <a:rPr lang="en-GB" noProof="0"/>
              <a:t>Click to edit text</a:t>
            </a:r>
          </a:p>
        </p:txBody>
      </p:sp>
    </p:spTree>
    <p:extLst>
      <p:ext uri="{BB962C8B-B14F-4D97-AF65-F5344CB8AC3E}">
        <p14:creationId xmlns:p14="http://schemas.microsoft.com/office/powerpoint/2010/main" val="1562428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271B8F-1533-C54E-AA52-E1B7E4925B16}" type="datetimeFigureOut">
              <a:rPr lang="en-US" smtClean="0"/>
              <a:t>10/2/2026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819CF0A-C2A7-714A-9FE8-A737F5D641C0}" type="slidenum">
              <a:rPr lang="en-US" smtClean="0"/>
              <a:t>‹#›</a:t>
            </a:fld>
            <a:endParaRPr lang="en-US"/>
          </a:p>
        </p:txBody>
      </p:sp>
    </p:spTree>
    <p:extLst>
      <p:ext uri="{BB962C8B-B14F-4D97-AF65-F5344CB8AC3E}">
        <p14:creationId xmlns:p14="http://schemas.microsoft.com/office/powerpoint/2010/main" val="3237194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Only">
  <p:cSld name="1_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05979"/>
            <a:ext cx="8229600" cy="43886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3" name="Rectangle 4"/>
          <p:cNvSpPr>
            <a:spLocks noGrp="1" noChangeArrowheads="1"/>
          </p:cNvSpPr>
          <p:nvPr>
            <p:ph type="dt" sz="half" idx="10"/>
          </p:nvPr>
        </p:nvSpPr>
        <p:spPr>
          <a:ln/>
        </p:spPr>
        <p:txBody>
          <a:bodyPr/>
          <a:lstStyle>
            <a:lvl1pPr>
              <a:defRPr/>
            </a:lvl1pPr>
          </a:lstStyle>
          <a:p>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A60600B5-A75E-44EF-8FB8-2BE108060FF2}" type="slidenum">
              <a:rPr lang="en-IE"/>
              <a:pPr/>
              <a:t>‹#›</a:t>
            </a:fld>
            <a:endParaRPr lang="en-IE"/>
          </a:p>
        </p:txBody>
      </p:sp>
    </p:spTree>
    <p:extLst>
      <p:ext uri="{BB962C8B-B14F-4D97-AF65-F5344CB8AC3E}">
        <p14:creationId xmlns:p14="http://schemas.microsoft.com/office/powerpoint/2010/main" val="201517807"/>
      </p:ext>
    </p:extLst>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Date Placeholder 3"/>
          <p:cNvSpPr>
            <a:spLocks noGrp="1"/>
          </p:cNvSpPr>
          <p:nvPr>
            <p:ph type="dt" sz="half" idx="10"/>
          </p:nvPr>
        </p:nvSpPr>
        <p:spPr/>
        <p:txBody>
          <a:bodyPr/>
          <a:lstStyle/>
          <a:p>
            <a:fld id="{0617C047-3C4A-4B04-A882-857CF0EA8982}" type="datetimeFigureOut">
              <a:rPr lang="en-IE" smtClean="0"/>
              <a:t>02/10/2026</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44480927-6A75-4EF0-898B-F3BE27AFB1FD}" type="slidenum">
              <a:rPr lang="en-IE" smtClean="0"/>
              <a:t>‹#›</a:t>
            </a:fld>
            <a:endParaRPr lang="en-IE"/>
          </a:p>
        </p:txBody>
      </p:sp>
    </p:spTree>
    <p:extLst>
      <p:ext uri="{BB962C8B-B14F-4D97-AF65-F5344CB8AC3E}">
        <p14:creationId xmlns:p14="http://schemas.microsoft.com/office/powerpoint/2010/main" val="4489818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52210" y="1193361"/>
            <a:ext cx="8103427" cy="3401262"/>
          </a:xfrm>
          <a:prstGeom prst="rect">
            <a:avLst/>
          </a:prstGeom>
        </p:spPr>
        <p:txBody>
          <a:bodyPr vert="horz" lIns="91440" tIns="45720" rIns="91440" bIns="45720" rtlCol="0">
            <a:normAutofit/>
          </a:bodyPr>
          <a:lstStyle/>
          <a:p>
            <a:pPr lvl="0"/>
            <a:r>
              <a:rPr lang="en-GB" noProof="0" dirty="0"/>
              <a:t>Click to edit text.</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Title Placeholder 7">
            <a:extLst>
              <a:ext uri="{FF2B5EF4-FFF2-40B4-BE49-F238E27FC236}">
                <a16:creationId xmlns:a16="http://schemas.microsoft.com/office/drawing/2014/main" id="{AAFB3871-D6C2-DF26-6C64-D55F2F7C70CC}"/>
              </a:ext>
            </a:extLst>
          </p:cNvPr>
          <p:cNvSpPr>
            <a:spLocks noGrp="1"/>
          </p:cNvSpPr>
          <p:nvPr>
            <p:ph type="title"/>
          </p:nvPr>
        </p:nvSpPr>
        <p:spPr>
          <a:xfrm>
            <a:off x="652210" y="793273"/>
            <a:ext cx="8103428" cy="261786"/>
          </a:xfrm>
          <a:prstGeom prst="rect">
            <a:avLst/>
          </a:prstGeom>
          <a:solidFill>
            <a:schemeClr val="tx2"/>
          </a:solidFill>
          <a:ln>
            <a:noFill/>
          </a:ln>
        </p:spPr>
        <p:txBody>
          <a:bodyPr vert="horz" lIns="91440" tIns="45720" rIns="91440" bIns="45720" rtlCol="0" anchor="ctr">
            <a:noAutofit/>
          </a:bodyPr>
          <a:lstStyle/>
          <a:p>
            <a:r>
              <a:rPr lang="en-GB" dirty="0"/>
              <a:t>Click to edit title</a:t>
            </a:r>
          </a:p>
        </p:txBody>
      </p:sp>
    </p:spTree>
    <p:extLst>
      <p:ext uri="{BB962C8B-B14F-4D97-AF65-F5344CB8AC3E}">
        <p14:creationId xmlns:p14="http://schemas.microsoft.com/office/powerpoint/2010/main" val="341990790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hf hdr="0" ftr="0" dt="0"/>
  <p:txStyles>
    <p:titleStyle>
      <a:lvl1pPr algn="l" defTabSz="457200" rtl="0" eaLnBrk="1" latinLnBrk="0" hangingPunct="1">
        <a:spcBef>
          <a:spcPct val="0"/>
        </a:spcBef>
        <a:buNone/>
        <a:defRPr sz="1600" b="1" kern="1200" spc="-70" baseline="0">
          <a:solidFill>
            <a:schemeClr val="bg1"/>
          </a:solidFill>
          <a:latin typeface="+mj-lt"/>
          <a:ea typeface="+mj-ea"/>
          <a:cs typeface="+mj-cs"/>
        </a:defRPr>
      </a:lvl1pPr>
    </p:titleStyle>
    <p:bodyStyle>
      <a:lvl1pPr marL="360000" indent="-360000" algn="l" defTabSz="457200" rtl="0" eaLnBrk="1" latinLnBrk="0" hangingPunct="1">
        <a:spcBef>
          <a:spcPts val="0"/>
        </a:spcBef>
        <a:buClr>
          <a:srgbClr val="024DA1"/>
        </a:buClr>
        <a:buFont typeface="Symbol" panose="05050102010706020507" pitchFamily="18" charset="2"/>
        <a:buChar char="·"/>
        <a:defRPr lang="en-US" sz="1300" b="0" kern="1100" spc="-50" dirty="0">
          <a:solidFill>
            <a:schemeClr val="tx2"/>
          </a:solidFill>
          <a:latin typeface="+mn-lt"/>
          <a:ea typeface="Open Sans" panose="020B0606030504020204" pitchFamily="34" charset="0"/>
          <a:cs typeface="Arial"/>
        </a:defRPr>
      </a:lvl1pPr>
      <a:lvl2pPr marL="720000" indent="-360000" algn="l" defTabSz="457200" rtl="0" eaLnBrk="1" latinLnBrk="0" hangingPunct="1">
        <a:spcBef>
          <a:spcPts val="0"/>
        </a:spcBef>
        <a:buClr>
          <a:srgbClr val="024DA1"/>
        </a:buClr>
        <a:buFont typeface="Arial" panose="020B0604020202020204" pitchFamily="34" charset="0"/>
        <a:buChar char="○"/>
        <a:defRPr lang="en-US" sz="1300" kern="1100" spc="-50" dirty="0">
          <a:solidFill>
            <a:schemeClr val="tx2"/>
          </a:solidFill>
          <a:latin typeface="+mn-lt"/>
          <a:ea typeface="Open Sans" panose="020B0606030504020204" pitchFamily="34" charset="0"/>
          <a:cs typeface="Arial"/>
        </a:defRPr>
      </a:lvl2pPr>
      <a:lvl3pPr marL="1080000" indent="-360000" algn="l" defTabSz="457200" rtl="0" eaLnBrk="1" latinLnBrk="0" hangingPunct="1">
        <a:spcBef>
          <a:spcPts val="0"/>
        </a:spcBef>
        <a:buClr>
          <a:srgbClr val="024DA1"/>
        </a:buClr>
        <a:buFont typeface="Arial" panose="020B0604020202020204" pitchFamily="34" charset="0"/>
        <a:buChar char="—"/>
        <a:defRPr sz="1300" kern="1200" spc="-50" baseline="0">
          <a:solidFill>
            <a:schemeClr val="tx2"/>
          </a:solidFill>
          <a:latin typeface="+mn-lt"/>
          <a:ea typeface="+mn-ea"/>
          <a:cs typeface="+mn-cs"/>
        </a:defRPr>
      </a:lvl3pPr>
      <a:lvl4pPr marL="1440000" indent="-360000" algn="l" defTabSz="457200" rtl="0" eaLnBrk="1" latinLnBrk="0" hangingPunct="1">
        <a:spcBef>
          <a:spcPts val="0"/>
        </a:spcBef>
        <a:buClr>
          <a:srgbClr val="024DA1"/>
        </a:buClr>
        <a:buFont typeface="Symbol" panose="05050102010706020507" pitchFamily="18" charset="2"/>
        <a:buChar char="·"/>
        <a:defRPr sz="1300" kern="1200" spc="-50" baseline="0">
          <a:solidFill>
            <a:schemeClr val="tx2"/>
          </a:solidFill>
          <a:latin typeface="+mn-lt"/>
          <a:ea typeface="+mn-ea"/>
          <a:cs typeface="+mn-cs"/>
        </a:defRPr>
      </a:lvl4pPr>
      <a:lvl5pPr marL="1800000" indent="-360000" algn="l" defTabSz="457200" rtl="0" eaLnBrk="1" latinLnBrk="0" hangingPunct="1">
        <a:spcBef>
          <a:spcPts val="0"/>
        </a:spcBef>
        <a:buClr>
          <a:srgbClr val="024DA1"/>
        </a:buClr>
        <a:buFont typeface="Arial" panose="020B0604020202020204" pitchFamily="34" charset="0"/>
        <a:buChar char="○"/>
        <a:defRPr sz="1300" kern="1200" spc="-50" baseline="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hyperlink" Target="https://www.youtube.com/euipo" TargetMode="External"/><Relationship Id="rId3" Type="http://schemas.openxmlformats.org/officeDocument/2006/relationships/image" Target="../media/image10.jpeg"/><Relationship Id="rId7" Type="http://schemas.openxmlformats.org/officeDocument/2006/relationships/hyperlink" Target="https://www.instagram.com/euipo/"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hyperlink" Target="https://www.facebook.com/EUIPO.eu" TargetMode="External"/><Relationship Id="rId5" Type="http://schemas.openxmlformats.org/officeDocument/2006/relationships/hyperlink" Target="https://www.linkedin.com/company/euipo" TargetMode="External"/><Relationship Id="rId4" Type="http://schemas.openxmlformats.org/officeDocument/2006/relationships/hyperlink" Target="https://twitter.com/EU_IP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8EEA48-3ADD-C864-8162-A0F65D0D1D51}"/>
              </a:ext>
            </a:extLst>
          </p:cNvPr>
          <p:cNvSpPr txBox="1">
            <a:spLocks/>
          </p:cNvSpPr>
          <p:nvPr/>
        </p:nvSpPr>
        <p:spPr>
          <a:xfrm>
            <a:off x="824238" y="1326646"/>
            <a:ext cx="7795278" cy="1246637"/>
          </a:xfrm>
          <a:prstGeom prst="rect">
            <a:avLst/>
          </a:prstGeom>
          <a:noFill/>
        </p:spPr>
        <p:txBody>
          <a:bodyPr anchor="b">
            <a:noAutofit/>
          </a:bodyPr>
          <a:lstStyle>
            <a:lvl1pPr algn="l" defTabSz="457200" rtl="0" eaLnBrk="1" latinLnBrk="0" hangingPunct="1">
              <a:spcBef>
                <a:spcPct val="0"/>
              </a:spcBef>
              <a:buNone/>
              <a:defRPr sz="1600" b="1" kern="1200" spc="-70" baseline="0">
                <a:solidFill>
                  <a:schemeClr val="bg1"/>
                </a:solidFill>
                <a:latin typeface="+mj-lt"/>
                <a:ea typeface="+mj-ea"/>
                <a:cs typeface="+mj-cs"/>
              </a:defRPr>
            </a:lvl1pPr>
          </a:lstStyle>
          <a:p>
            <a:pPr algn="ctr"/>
            <a:r>
              <a:rPr lang="en-IE" sz="2500" spc="-150" dirty="0">
                <a:solidFill>
                  <a:schemeClr val="tx2"/>
                </a:solidFill>
                <a:latin typeface="+mn-lt"/>
                <a:ea typeface="Open Sans Semibold" panose="020B0706030804020204" pitchFamily="34" charset="0"/>
                <a:cs typeface="Arial"/>
              </a:rPr>
              <a:t>Global assessment of the likelihood of confusion (LOC) between trade marks in cases where their similarity essentially resides in a weak or non-distinctive element</a:t>
            </a:r>
            <a:endParaRPr lang="en-GB" sz="2500" spc="-150" dirty="0">
              <a:solidFill>
                <a:schemeClr val="tx2"/>
              </a:solidFill>
              <a:latin typeface="+mn-lt"/>
              <a:ea typeface="Open Sans Semibold" panose="020B0706030804020204" pitchFamily="34" charset="0"/>
              <a:cs typeface="Arial"/>
            </a:endParaRPr>
          </a:p>
        </p:txBody>
      </p:sp>
      <p:sp>
        <p:nvSpPr>
          <p:cNvPr id="5" name="Title 3">
            <a:extLst>
              <a:ext uri="{FF2B5EF4-FFF2-40B4-BE49-F238E27FC236}">
                <a16:creationId xmlns:a16="http://schemas.microsoft.com/office/drawing/2014/main" id="{1AA12BBA-36D4-7669-5675-A36D328862B4}"/>
              </a:ext>
            </a:extLst>
          </p:cNvPr>
          <p:cNvSpPr txBox="1">
            <a:spLocks/>
          </p:cNvSpPr>
          <p:nvPr/>
        </p:nvSpPr>
        <p:spPr>
          <a:xfrm>
            <a:off x="919239" y="2797126"/>
            <a:ext cx="7771190" cy="728855"/>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GB" sz="1400" dirty="0">
                <a:solidFill>
                  <a:srgbClr val="024DA1"/>
                </a:solidFill>
                <a:ea typeface="Open Sans Light" panose="020B0306030504020204" pitchFamily="34" charset="0"/>
                <a:cs typeface="Arial"/>
              </a:rPr>
              <a:t>Flora Karamolegkou</a:t>
            </a:r>
          </a:p>
          <a:p>
            <a:pPr algn="r"/>
            <a:r>
              <a:rPr lang="en-GB" sz="1400" dirty="0">
                <a:solidFill>
                  <a:srgbClr val="024DA1"/>
                </a:solidFill>
                <a:ea typeface="Open Sans Light" panose="020B0306030504020204" pitchFamily="34" charset="0"/>
                <a:cs typeface="Arial"/>
              </a:rPr>
              <a:t>Boards of Appeal –EUIPO</a:t>
            </a:r>
          </a:p>
          <a:p>
            <a:pPr algn="r"/>
            <a:endParaRPr lang="en-GB" sz="1400" spc="-80" dirty="0">
              <a:solidFill>
                <a:schemeClr val="tx2"/>
              </a:solidFill>
              <a:ea typeface="Open Sans Light" panose="020B0306030504020204" pitchFamily="34" charset="0"/>
              <a:cs typeface="Arial"/>
            </a:endParaRPr>
          </a:p>
          <a:p>
            <a:pPr algn="r"/>
            <a:endParaRPr lang="en-GB" sz="1400" spc="-80" dirty="0">
              <a:solidFill>
                <a:schemeClr val="tx2"/>
              </a:solidFill>
              <a:ea typeface="Open Sans Light" panose="020B0306030504020204" pitchFamily="34" charset="0"/>
              <a:cs typeface="Arial"/>
            </a:endParaRPr>
          </a:p>
          <a:p>
            <a:pPr lvl="0" algn="r">
              <a:defRPr/>
            </a:pPr>
            <a:r>
              <a:rPr lang="en-GB" sz="1400" spc="-80" dirty="0">
                <a:solidFill>
                  <a:srgbClr val="024DA1"/>
                </a:solidFill>
                <a:ea typeface="Open Sans Light" panose="020B0306030504020204" pitchFamily="34" charset="0"/>
                <a:cs typeface="Arial"/>
              </a:rPr>
              <a:t>Seminar for IP Practitioners, Athens</a:t>
            </a:r>
          </a:p>
          <a:p>
            <a:pPr lvl="0" algn="r">
              <a:defRPr/>
            </a:pPr>
            <a:r>
              <a:rPr lang="en-GB" sz="1400" spc="-80">
                <a:solidFill>
                  <a:srgbClr val="024DA1"/>
                </a:solidFill>
                <a:ea typeface="Open Sans Light" panose="020B0306030504020204" pitchFamily="34" charset="0"/>
                <a:cs typeface="Arial"/>
              </a:rPr>
              <a:t>5 October 2026</a:t>
            </a:r>
            <a:endParaRPr lang="en-GB" sz="1400" spc="-80" dirty="0">
              <a:solidFill>
                <a:srgbClr val="024DA1"/>
              </a:solidFill>
              <a:ea typeface="Open Sans Light" panose="020B0306030504020204" pitchFamily="34" charset="0"/>
              <a:cs typeface="Arial"/>
            </a:endParaRPr>
          </a:p>
        </p:txBody>
      </p:sp>
    </p:spTree>
    <p:extLst>
      <p:ext uri="{BB962C8B-B14F-4D97-AF65-F5344CB8AC3E}">
        <p14:creationId xmlns:p14="http://schemas.microsoft.com/office/powerpoint/2010/main" val="3037430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6F663-F154-2C19-7471-07873AAE8184}"/>
              </a:ext>
            </a:extLst>
          </p:cNvPr>
          <p:cNvSpPr>
            <a:spLocks noGrp="1"/>
          </p:cNvSpPr>
          <p:nvPr>
            <p:ph type="title" idx="10"/>
          </p:nvPr>
        </p:nvSpPr>
        <p:spPr>
          <a:xfrm>
            <a:off x="652210" y="641155"/>
            <a:ext cx="8103428" cy="261786"/>
          </a:xfrm>
          <a:solidFill>
            <a:schemeClr val="tx2"/>
          </a:solidFill>
        </p:spPr>
        <p:txBody>
          <a:bodyPr>
            <a:noAutofit/>
          </a:bodyPr>
          <a:lstStyle/>
          <a:p>
            <a:pPr algn="ctr"/>
            <a:r>
              <a:rPr lang="en-US" dirty="0"/>
              <a:t>Why the distinctive character of an overlapping element matters?</a:t>
            </a:r>
            <a:endParaRPr lang="en-GB" dirty="0"/>
          </a:p>
        </p:txBody>
      </p:sp>
      <p:sp>
        <p:nvSpPr>
          <p:cNvPr id="8" name="Content Placeholder 7">
            <a:extLst>
              <a:ext uri="{FF2B5EF4-FFF2-40B4-BE49-F238E27FC236}">
                <a16:creationId xmlns:a16="http://schemas.microsoft.com/office/drawing/2014/main" id="{EAAFA923-DBE6-C22B-C84B-A6E4501B327F}"/>
              </a:ext>
            </a:extLst>
          </p:cNvPr>
          <p:cNvSpPr>
            <a:spLocks noGrp="1"/>
          </p:cNvSpPr>
          <p:nvPr>
            <p:ph sz="quarter" idx="11"/>
          </p:nvPr>
        </p:nvSpPr>
        <p:spPr>
          <a:xfrm>
            <a:off x="652210" y="1090179"/>
            <a:ext cx="8103428" cy="4053321"/>
          </a:xfrm>
        </p:spPr>
        <p:txBody>
          <a:bodyPr>
            <a:normAutofit fontScale="77500" lnSpcReduction="20000"/>
          </a:bodyPr>
          <a:lstStyle/>
          <a:p>
            <a:pPr marL="0" indent="0" algn="just">
              <a:buNone/>
            </a:pPr>
            <a:r>
              <a:rPr lang="en-GB" sz="2300" b="1" u="sng" dirty="0"/>
              <a:t>Factors for assessing similarity and the LOC under Art. 8(1)(b) EUTMR</a:t>
            </a:r>
            <a:endParaRPr lang="en-US" sz="2300" b="1" u="sng" dirty="0"/>
          </a:p>
          <a:p>
            <a:pPr marL="0" indent="0" algn="just">
              <a:buNone/>
            </a:pPr>
            <a:endParaRPr lang="en-GB" sz="1200" dirty="0"/>
          </a:p>
          <a:p>
            <a:pPr algn="just">
              <a:buFont typeface="Wingdings" panose="05000000000000000000" pitchFamily="2" charset="2"/>
              <a:buChar char="Ø"/>
            </a:pPr>
            <a:r>
              <a:rPr lang="en-GB" sz="2300" b="1" dirty="0"/>
              <a:t>Sabel, C-251/95</a:t>
            </a:r>
            <a:r>
              <a:rPr lang="en-US" sz="2300" dirty="0"/>
              <a:t>:</a:t>
            </a:r>
            <a:r>
              <a:rPr lang="en-GB" sz="2300" dirty="0"/>
              <a:t> Similarity of signs </a:t>
            </a:r>
            <a:r>
              <a:rPr lang="en-US" sz="2300" dirty="0"/>
              <a:t>based on the overall impression given by them considering </a:t>
            </a:r>
            <a:r>
              <a:rPr lang="en-US" sz="2300" b="1" dirty="0"/>
              <a:t>their distinctive </a:t>
            </a:r>
            <a:r>
              <a:rPr lang="en-US" sz="2300" dirty="0"/>
              <a:t>and</a:t>
            </a:r>
            <a:r>
              <a:rPr lang="en-US" sz="2300" b="1" dirty="0"/>
              <a:t> dominant components</a:t>
            </a:r>
            <a:r>
              <a:rPr lang="en-GB" sz="2300" dirty="0"/>
              <a:t>; Identity/similarity of G&amp;S; Level of public’s attention, inherent distinctiveness of the earlier mark as a whole; other factors</a:t>
            </a:r>
            <a:r>
              <a:rPr lang="en-US" sz="2300" dirty="0"/>
              <a:t> relevant to the case.</a:t>
            </a:r>
            <a:endParaRPr lang="en-US" sz="1900" b="1" u="sng" dirty="0"/>
          </a:p>
          <a:p>
            <a:pPr marL="0" indent="0" algn="just">
              <a:buNone/>
            </a:pPr>
            <a:endParaRPr lang="en-US" sz="1900" b="1" u="sng" dirty="0"/>
          </a:p>
          <a:p>
            <a:pPr marL="0" indent="0" algn="just">
              <a:buNone/>
            </a:pPr>
            <a:r>
              <a:rPr lang="en-US" sz="2300" b="1" u="sng" dirty="0"/>
              <a:t>Tension between two competing principles </a:t>
            </a:r>
          </a:p>
          <a:p>
            <a:pPr marL="0" indent="0" algn="just">
              <a:buNone/>
            </a:pPr>
            <a:endParaRPr lang="en-US" sz="1200" b="1" u="sng" dirty="0"/>
          </a:p>
          <a:p>
            <a:pPr algn="just">
              <a:buFont typeface="Wingdings" panose="05000000000000000000" pitchFamily="2" charset="2"/>
              <a:buChar char="Ø"/>
            </a:pPr>
            <a:r>
              <a:rPr lang="en-US" sz="2300" b="1" dirty="0"/>
              <a:t>Protection of the trade mark proprietor</a:t>
            </a:r>
          </a:p>
          <a:p>
            <a:pPr algn="just">
              <a:buFont typeface="Wingdings" panose="05000000000000000000" pitchFamily="2" charset="2"/>
              <a:buChar char="Ø"/>
            </a:pPr>
            <a:endParaRPr lang="en-US" sz="1000" dirty="0"/>
          </a:p>
          <a:p>
            <a:pPr marL="0" indent="0" algn="just">
              <a:buNone/>
            </a:pPr>
            <a:r>
              <a:rPr lang="en-US" sz="2100" dirty="0"/>
              <a:t>Every validly registered mark must be protected (F1‑LIVE, C‑196/11 P). A component with weak distinctiveness cannot simply be disregarded. Nevertheless, </a:t>
            </a:r>
            <a:r>
              <a:rPr lang="en-US" sz="2100" b="1" dirty="0"/>
              <a:t>the degree of its distinctiveness affects the extent of protection</a:t>
            </a:r>
            <a:r>
              <a:rPr lang="en-US" sz="2100" dirty="0"/>
              <a:t>.</a:t>
            </a:r>
          </a:p>
          <a:p>
            <a:pPr marL="0" lvl="0" indent="0" algn="just">
              <a:buNone/>
            </a:pPr>
            <a:endParaRPr lang="en-US" sz="1200" dirty="0"/>
          </a:p>
          <a:p>
            <a:pPr algn="just">
              <a:buFont typeface="Wingdings" panose="05000000000000000000" pitchFamily="2" charset="2"/>
              <a:buChar char="Ø"/>
            </a:pPr>
            <a:r>
              <a:rPr lang="en-US" sz="2300" b="1" dirty="0"/>
              <a:t>Freedom of competition</a:t>
            </a:r>
          </a:p>
          <a:p>
            <a:pPr algn="just">
              <a:buFont typeface="Wingdings" panose="05000000000000000000" pitchFamily="2" charset="2"/>
              <a:buChar char="Ø"/>
            </a:pPr>
            <a:endParaRPr lang="en-US" sz="1000" dirty="0"/>
          </a:p>
          <a:p>
            <a:pPr marL="0" lvl="0" indent="0" algn="just">
              <a:buNone/>
            </a:pPr>
            <a:r>
              <a:rPr lang="en-US" sz="2100" dirty="0"/>
              <a:t>Descriptive and commonplace elements should remain available for other traders. Trade mark law should not create monopolies over weak (linguistic) elements.</a:t>
            </a:r>
          </a:p>
          <a:p>
            <a:pPr marL="0" indent="0" algn="just">
              <a:buNone/>
            </a:pPr>
            <a:endParaRPr lang="en-US" sz="1200" b="1" dirty="0"/>
          </a:p>
          <a:p>
            <a:pPr marL="0" indent="0" algn="just">
              <a:buNone/>
            </a:pPr>
            <a:endParaRPr lang="en-GB" sz="1200" b="1" dirty="0"/>
          </a:p>
        </p:txBody>
      </p:sp>
      <p:sp>
        <p:nvSpPr>
          <p:cNvPr id="4" name="Text Placeholder 3">
            <a:extLst>
              <a:ext uri="{FF2B5EF4-FFF2-40B4-BE49-F238E27FC236}">
                <a16:creationId xmlns:a16="http://schemas.microsoft.com/office/drawing/2014/main" id="{670688B3-0285-042C-30F5-CBC81E825C4A}"/>
              </a:ext>
            </a:extLst>
          </p:cNvPr>
          <p:cNvSpPr>
            <a:spLocks noGrp="1"/>
          </p:cNvSpPr>
          <p:nvPr>
            <p:ph type="body" sz="quarter" idx="13"/>
          </p:nvPr>
        </p:nvSpPr>
        <p:spPr/>
        <p:txBody>
          <a:bodyPr/>
          <a:lstStyle/>
          <a:p>
            <a:endParaRPr lang="en-GB" dirty="0">
              <a:latin typeface="+mj-lt"/>
            </a:endParaRPr>
          </a:p>
        </p:txBody>
      </p:sp>
    </p:spTree>
    <p:extLst>
      <p:ext uri="{BB962C8B-B14F-4D97-AF65-F5344CB8AC3E}">
        <p14:creationId xmlns:p14="http://schemas.microsoft.com/office/powerpoint/2010/main" val="1071697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B574E-73DB-2091-D509-F97D09F9FF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DAB5EB-E947-3236-CF67-3356B636CC96}"/>
              </a:ext>
            </a:extLst>
          </p:cNvPr>
          <p:cNvSpPr>
            <a:spLocks noGrp="1"/>
          </p:cNvSpPr>
          <p:nvPr>
            <p:ph type="title" idx="10"/>
          </p:nvPr>
        </p:nvSpPr>
        <p:spPr>
          <a:xfrm>
            <a:off x="652210" y="641155"/>
            <a:ext cx="8103428" cy="261786"/>
          </a:xfrm>
          <a:solidFill>
            <a:schemeClr val="tx2"/>
          </a:solidFill>
        </p:spPr>
        <p:txBody>
          <a:bodyPr>
            <a:noAutofit/>
          </a:bodyPr>
          <a:lstStyle/>
          <a:p>
            <a:pPr algn="ctr"/>
            <a:r>
              <a:rPr lang="en-US" dirty="0"/>
              <a:t>Key Questions</a:t>
            </a:r>
            <a:endParaRPr lang="en-GB" dirty="0"/>
          </a:p>
        </p:txBody>
      </p:sp>
      <p:sp>
        <p:nvSpPr>
          <p:cNvPr id="8" name="Content Placeholder 7">
            <a:extLst>
              <a:ext uri="{FF2B5EF4-FFF2-40B4-BE49-F238E27FC236}">
                <a16:creationId xmlns:a16="http://schemas.microsoft.com/office/drawing/2014/main" id="{E2B683E5-FAE6-FA2D-4A78-581EE7A8268F}"/>
              </a:ext>
            </a:extLst>
          </p:cNvPr>
          <p:cNvSpPr>
            <a:spLocks noGrp="1"/>
          </p:cNvSpPr>
          <p:nvPr>
            <p:ph sz="quarter" idx="11"/>
          </p:nvPr>
        </p:nvSpPr>
        <p:spPr>
          <a:xfrm>
            <a:off x="652210" y="951971"/>
            <a:ext cx="8103428" cy="4053321"/>
          </a:xfrm>
        </p:spPr>
        <p:txBody>
          <a:bodyPr>
            <a:normAutofit lnSpcReduction="10000"/>
          </a:bodyPr>
          <a:lstStyle/>
          <a:p>
            <a:pPr marL="0" indent="0">
              <a:buNone/>
            </a:pPr>
            <a:r>
              <a:rPr lang="en-US" sz="1800" b="1" u="sng" dirty="0"/>
              <a:t>What is a ‘weak element’? </a:t>
            </a:r>
          </a:p>
          <a:p>
            <a:pPr algn="just">
              <a:buFont typeface="Wingdings" panose="05000000000000000000" pitchFamily="2" charset="2"/>
              <a:buChar char="Ø"/>
            </a:pPr>
            <a:r>
              <a:rPr lang="en-US" sz="1600" dirty="0"/>
              <a:t>Element possessing </a:t>
            </a:r>
            <a:r>
              <a:rPr lang="en-US" sz="1600" b="1" dirty="0"/>
              <a:t>a low(er) degree of distinctive character. </a:t>
            </a:r>
          </a:p>
          <a:p>
            <a:pPr marL="0" indent="0" algn="just">
              <a:buNone/>
            </a:pPr>
            <a:r>
              <a:rPr lang="en-US" sz="1600" b="1" spc="-150" dirty="0"/>
              <a:t>         </a:t>
            </a:r>
            <a:r>
              <a:rPr lang="en-US" sz="1600" spc="-150" dirty="0"/>
              <a:t>(e.g. GIL </a:t>
            </a:r>
            <a:r>
              <a:rPr lang="en-US" sz="1600" i="1" spc="-150" dirty="0" err="1">
                <a:solidFill>
                  <a:srgbClr val="FF0000"/>
                </a:solidFill>
              </a:rPr>
              <a:t>medi</a:t>
            </a:r>
            <a:r>
              <a:rPr lang="en-US" sz="1600" spc="-150" dirty="0"/>
              <a:t> for </a:t>
            </a:r>
            <a:r>
              <a:rPr lang="en-US" sz="1600" i="1" spc="-150" dirty="0"/>
              <a:t>medical services</a:t>
            </a:r>
            <a:r>
              <a:rPr lang="en-US" sz="1600" spc="-150" dirty="0"/>
              <a:t>, GIL </a:t>
            </a:r>
            <a:r>
              <a:rPr lang="en-US" sz="1600" i="1" spc="-150" dirty="0">
                <a:solidFill>
                  <a:srgbClr val="FF0000"/>
                </a:solidFill>
              </a:rPr>
              <a:t>bio</a:t>
            </a:r>
            <a:r>
              <a:rPr lang="en-US" sz="1600" spc="-150" dirty="0"/>
              <a:t> for </a:t>
            </a:r>
            <a:r>
              <a:rPr lang="en-US" sz="1600" i="1" spc="-150" dirty="0"/>
              <a:t>foodstuff, </a:t>
            </a:r>
            <a:r>
              <a:rPr lang="en-US" sz="1600" spc="-150" dirty="0"/>
              <a:t>GIL</a:t>
            </a:r>
            <a:r>
              <a:rPr lang="en-US" sz="1600" i="1" spc="-150" dirty="0"/>
              <a:t> </a:t>
            </a:r>
            <a:r>
              <a:rPr lang="en-US" sz="1600" i="1" spc="-150" dirty="0">
                <a:solidFill>
                  <a:srgbClr val="FF0000"/>
                </a:solidFill>
              </a:rPr>
              <a:t>shoes</a:t>
            </a:r>
            <a:r>
              <a:rPr lang="en-US" sz="1600" i="1" spc="-150" dirty="0"/>
              <a:t> </a:t>
            </a:r>
            <a:r>
              <a:rPr lang="en-US" sz="1600" spc="-150" dirty="0"/>
              <a:t>for</a:t>
            </a:r>
            <a:r>
              <a:rPr lang="en-US" sz="1600" i="1" spc="-150" dirty="0"/>
              <a:t> footwear</a:t>
            </a:r>
            <a:r>
              <a:rPr lang="en-US" sz="1600" spc="-150" dirty="0"/>
              <a:t>). </a:t>
            </a:r>
          </a:p>
          <a:p>
            <a:pPr marL="0" indent="0">
              <a:buNone/>
            </a:pPr>
            <a:endParaRPr lang="en-US" sz="900" b="1" dirty="0"/>
          </a:p>
          <a:p>
            <a:pPr marL="0" lvl="0" indent="0">
              <a:buNone/>
            </a:pPr>
            <a:r>
              <a:rPr lang="en-US" sz="1800" b="1" u="sng" dirty="0"/>
              <a:t>How to assess whether an element is weak? </a:t>
            </a:r>
          </a:p>
          <a:p>
            <a:pPr>
              <a:buFont typeface="Wingdings" panose="05000000000000000000" pitchFamily="2" charset="2"/>
              <a:buChar char="Ø"/>
            </a:pPr>
            <a:r>
              <a:rPr lang="en-US" sz="1600" b="1" dirty="0"/>
              <a:t>In connection </a:t>
            </a:r>
            <a:r>
              <a:rPr lang="en-US" sz="1600" dirty="0"/>
              <a:t>with the </a:t>
            </a:r>
            <a:r>
              <a:rPr lang="en-US" sz="1600" b="1" dirty="0"/>
              <a:t>goods or services.</a:t>
            </a:r>
          </a:p>
          <a:p>
            <a:pPr>
              <a:buFont typeface="Wingdings" panose="05000000000000000000" pitchFamily="2" charset="2"/>
              <a:buChar char="Ø"/>
            </a:pPr>
            <a:r>
              <a:rPr lang="en-US" sz="1600" b="1" dirty="0"/>
              <a:t>Relevant public’s understanding</a:t>
            </a:r>
            <a:r>
              <a:rPr lang="en-US" sz="1600" dirty="0"/>
              <a:t> of the term in question.</a:t>
            </a:r>
          </a:p>
          <a:p>
            <a:pPr marL="0" indent="0">
              <a:buNone/>
            </a:pPr>
            <a:endParaRPr lang="en-US" sz="900" dirty="0"/>
          </a:p>
          <a:p>
            <a:pPr marL="0" indent="0" algn="just">
              <a:buNone/>
            </a:pPr>
            <a:r>
              <a:rPr lang="en-US" sz="1800" b="1" u="sng" dirty="0"/>
              <a:t>Should LOC exist where the similarity of the signs resides in a weak element? </a:t>
            </a:r>
          </a:p>
          <a:p>
            <a:pPr algn="just">
              <a:buFont typeface="Wingdings" panose="05000000000000000000" pitchFamily="2" charset="2"/>
              <a:buChar char="Ø"/>
            </a:pPr>
            <a:r>
              <a:rPr lang="en-US" sz="1600" dirty="0"/>
              <a:t>Trend - No LOC approach: a weak element has a limited impact in the assessment of the similarity between the marks.</a:t>
            </a:r>
          </a:p>
          <a:p>
            <a:pPr marL="0" indent="0" algn="just">
              <a:buNone/>
            </a:pPr>
            <a:endParaRPr lang="en-US" sz="900" b="1" u="sng" dirty="0"/>
          </a:p>
          <a:p>
            <a:pPr marL="0" indent="0" algn="just">
              <a:buNone/>
            </a:pPr>
            <a:r>
              <a:rPr lang="en-US" sz="1800" b="1" u="sng" dirty="0"/>
              <a:t>How much weight that element should carry in the global assessment of likelihood of confusion?</a:t>
            </a:r>
          </a:p>
          <a:p>
            <a:pPr algn="just">
              <a:buFont typeface="Wingdings" panose="05000000000000000000" pitchFamily="2" charset="2"/>
              <a:buChar char="Ø"/>
            </a:pPr>
            <a:r>
              <a:rPr lang="en-US" sz="1600" dirty="0"/>
              <a:t>Trend - No LOC approach: a weak element has a limited impact in the global assessment of the similarity between the marks.</a:t>
            </a:r>
          </a:p>
          <a:p>
            <a:pPr marL="0" indent="0">
              <a:buNone/>
            </a:pPr>
            <a:endParaRPr lang="en-US" sz="1200" b="1" dirty="0"/>
          </a:p>
          <a:p>
            <a:pPr marL="0" indent="0">
              <a:buNone/>
            </a:pPr>
            <a:endParaRPr lang="en-GB" sz="1200" b="1" dirty="0"/>
          </a:p>
        </p:txBody>
      </p:sp>
      <p:sp>
        <p:nvSpPr>
          <p:cNvPr id="4" name="Text Placeholder 3">
            <a:extLst>
              <a:ext uri="{FF2B5EF4-FFF2-40B4-BE49-F238E27FC236}">
                <a16:creationId xmlns:a16="http://schemas.microsoft.com/office/drawing/2014/main" id="{8E545B1D-12D8-A981-A747-E410E2E87F34}"/>
              </a:ext>
            </a:extLst>
          </p:cNvPr>
          <p:cNvSpPr>
            <a:spLocks noGrp="1"/>
          </p:cNvSpPr>
          <p:nvPr>
            <p:ph type="body" sz="quarter" idx="13"/>
          </p:nvPr>
        </p:nvSpPr>
        <p:spPr/>
        <p:txBody>
          <a:bodyPr/>
          <a:lstStyle/>
          <a:p>
            <a:endParaRPr lang="en-GB" dirty="0">
              <a:latin typeface="+mj-lt"/>
            </a:endParaRPr>
          </a:p>
        </p:txBody>
      </p:sp>
    </p:spTree>
    <p:extLst>
      <p:ext uri="{BB962C8B-B14F-4D97-AF65-F5344CB8AC3E}">
        <p14:creationId xmlns:p14="http://schemas.microsoft.com/office/powerpoint/2010/main" val="49906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51895" y="983965"/>
            <a:ext cx="8129967" cy="553998"/>
          </a:xfrm>
          <a:prstGeom prst="rect">
            <a:avLst/>
          </a:prstGeom>
          <a:noFill/>
        </p:spPr>
        <p:txBody>
          <a:bodyPr wrap="square" lIns="0" tIns="0" rIns="0" bIns="0" anchor="t">
            <a:spAutoFit/>
          </a:bodyPr>
          <a:lstStyle/>
          <a:p>
            <a:pPr marL="285750" indent="-285750" defTabSz="457189">
              <a:buFont typeface="Wingdings" panose="05000000000000000000" pitchFamily="2" charset="2"/>
              <a:buChar char="Ø"/>
            </a:pPr>
            <a:r>
              <a:rPr lang="en-GB" b="1" u="sng" kern="1100" spc="-50" dirty="0">
                <a:solidFill>
                  <a:schemeClr val="tx2"/>
                </a:solidFill>
                <a:ea typeface="Open Sans" panose="020B0606030504020204" pitchFamily="34" charset="0"/>
                <a:cs typeface="Arial"/>
              </a:rPr>
              <a:t>General Principle: </a:t>
            </a:r>
            <a:r>
              <a:rPr lang="en-US" kern="1100" spc="-50" dirty="0">
                <a:solidFill>
                  <a:schemeClr val="tx2"/>
                </a:solidFill>
                <a:ea typeface="Open Sans" panose="020B0606030504020204" pitchFamily="34" charset="0"/>
                <a:cs typeface="Arial"/>
              </a:rPr>
              <a:t>Knowledge of a foreign language by the relevant public must be proven by the party on whom the burden of proof rests.</a:t>
            </a:r>
          </a:p>
        </p:txBody>
      </p:sp>
      <p:sp>
        <p:nvSpPr>
          <p:cNvPr id="7" name="TextBox 6"/>
          <p:cNvSpPr txBox="1"/>
          <p:nvPr/>
        </p:nvSpPr>
        <p:spPr>
          <a:xfrm>
            <a:off x="651895" y="1666545"/>
            <a:ext cx="7967004" cy="3877985"/>
          </a:xfrm>
          <a:prstGeom prst="rect">
            <a:avLst/>
          </a:prstGeom>
          <a:noFill/>
        </p:spPr>
        <p:txBody>
          <a:bodyPr wrap="square" lIns="0" tIns="0" rIns="0" bIns="0" anchor="t">
            <a:spAutoFit/>
          </a:bodyPr>
          <a:lstStyle/>
          <a:p>
            <a:pPr marL="285750" indent="-285750" algn="just" defTabSz="457189">
              <a:buFont typeface="Wingdings" panose="05000000000000000000" pitchFamily="2" charset="2"/>
              <a:buChar char="Ø"/>
            </a:pPr>
            <a:r>
              <a:rPr lang="en-US" b="1" u="sng" kern="1100" spc="-50" dirty="0">
                <a:solidFill>
                  <a:schemeClr val="tx2"/>
                </a:solidFill>
                <a:ea typeface="Open Sans" panose="020B0606030504020204" pitchFamily="34" charset="0"/>
                <a:cs typeface="Arial"/>
              </a:rPr>
              <a:t>Exceptions:</a:t>
            </a:r>
            <a:r>
              <a:rPr kern="1100" spc="-50" dirty="0">
                <a:solidFill>
                  <a:schemeClr val="tx2"/>
                </a:solidFill>
                <a:ea typeface="Open Sans" panose="020B0606030504020204" pitchFamily="34" charset="0"/>
                <a:cs typeface="Arial"/>
              </a:rPr>
              <a:t> </a:t>
            </a:r>
            <a:r>
              <a:rPr lang="en-US" kern="1100" spc="-50" dirty="0">
                <a:solidFill>
                  <a:schemeClr val="tx2"/>
                </a:solidFill>
                <a:ea typeface="Open Sans" panose="020B0606030504020204" pitchFamily="34" charset="0"/>
                <a:cs typeface="Arial"/>
              </a:rPr>
              <a:t>English as a matter of common knowledge.</a:t>
            </a:r>
          </a:p>
          <a:p>
            <a:pPr algn="just" defTabSz="457189"/>
            <a:endParaRPr lang="en-US" sz="800" kern="1100" spc="-50" dirty="0">
              <a:solidFill>
                <a:schemeClr val="tx2"/>
              </a:solidFill>
              <a:ea typeface="Open Sans" panose="020B0606030504020204" pitchFamily="34" charset="0"/>
              <a:cs typeface="Arial"/>
            </a:endParaRPr>
          </a:p>
          <a:p>
            <a:pPr marL="342900" indent="-342900" algn="just" defTabSz="457189">
              <a:buFont typeface="+mj-lt"/>
              <a:buAutoNum type="arabicPeriod"/>
            </a:pPr>
            <a:r>
              <a:rPr lang="en-US" b="1" kern="1100" spc="-50" dirty="0">
                <a:solidFill>
                  <a:schemeClr val="tx2"/>
                </a:solidFill>
                <a:ea typeface="Open Sans" panose="020B0606030504020204" pitchFamily="34" charset="0"/>
                <a:cs typeface="Arial"/>
              </a:rPr>
              <a:t>English is widely understood in some EU MS: </a:t>
            </a:r>
            <a:r>
              <a:rPr lang="en-US" sz="1600" kern="1100" spc="-50" dirty="0">
                <a:solidFill>
                  <a:schemeClr val="tx2"/>
                </a:solidFill>
                <a:ea typeface="Open Sans" panose="020B0606030504020204" pitchFamily="34" charset="0"/>
                <a:cs typeface="Arial"/>
              </a:rPr>
              <a:t>English is understood in some MS; e.g. the Scandinavian countries, Finland, the Netherlands and Cyprus </a:t>
            </a:r>
            <a:r>
              <a:rPr lang="en-US" sz="1100" kern="1100" spc="-50" dirty="0">
                <a:solidFill>
                  <a:schemeClr val="tx1">
                    <a:lumMod val="75000"/>
                  </a:schemeClr>
                </a:solidFill>
                <a:ea typeface="Open Sans" panose="020B0606030504020204" pitchFamily="34" charset="0"/>
                <a:cs typeface="Arial"/>
              </a:rPr>
              <a:t>(T‑1154/23, </a:t>
            </a:r>
            <a:r>
              <a:rPr lang="en-US" sz="1100" kern="1100" spc="-50" dirty="0" err="1">
                <a:solidFill>
                  <a:schemeClr val="tx1">
                    <a:lumMod val="75000"/>
                  </a:schemeClr>
                </a:solidFill>
                <a:ea typeface="Open Sans" panose="020B0606030504020204" pitchFamily="34" charset="0"/>
                <a:cs typeface="Arial"/>
              </a:rPr>
              <a:t>Taxmarc</a:t>
            </a:r>
            <a:r>
              <a:rPr lang="en-US" sz="1100" kern="1100" spc="-50" dirty="0">
                <a:solidFill>
                  <a:schemeClr val="tx1">
                    <a:lumMod val="75000"/>
                  </a:schemeClr>
                </a:solidFill>
                <a:ea typeface="Open Sans" panose="020B0606030504020204" pitchFamily="34" charset="0"/>
                <a:cs typeface="Arial"/>
              </a:rPr>
              <a:t> / TAXMAN; T-253/20, It’s like milk but made for humans).</a:t>
            </a:r>
            <a:r>
              <a:rPr lang="en-US" sz="1100" kern="1100" spc="-50" dirty="0">
                <a:solidFill>
                  <a:schemeClr val="tx2"/>
                </a:solidFill>
                <a:ea typeface="Open Sans" panose="020B0606030504020204" pitchFamily="34" charset="0"/>
                <a:cs typeface="Arial"/>
              </a:rPr>
              <a:t> </a:t>
            </a:r>
          </a:p>
          <a:p>
            <a:pPr marL="342900" indent="-342900" algn="just" defTabSz="457189">
              <a:buFont typeface="+mj-lt"/>
              <a:buAutoNum type="arabicPeriod"/>
            </a:pPr>
            <a:r>
              <a:rPr lang="en-US" b="1" kern="1100" spc="-50" dirty="0">
                <a:solidFill>
                  <a:schemeClr val="tx2"/>
                </a:solidFill>
                <a:ea typeface="Open Sans" panose="020B0606030504020204" pitchFamily="34" charset="0"/>
                <a:cs typeface="Arial"/>
              </a:rPr>
              <a:t>Basic vocabulary: </a:t>
            </a:r>
            <a:r>
              <a:rPr lang="en-US" sz="1600" kern="1100" spc="-50" dirty="0">
                <a:solidFill>
                  <a:schemeClr val="tx2"/>
                </a:solidFill>
                <a:ea typeface="Open Sans" panose="020B0606030504020204" pitchFamily="34" charset="0"/>
                <a:cs typeface="Arial"/>
              </a:rPr>
              <a:t>Basic terms are understood throughout the EU. One indication is the CEFR level: A1/A2 words can be considered basic </a:t>
            </a:r>
            <a:r>
              <a:rPr lang="en-US" sz="1100" kern="1100" spc="-50" dirty="0">
                <a:solidFill>
                  <a:schemeClr val="tx1">
                    <a:lumMod val="75000"/>
                  </a:schemeClr>
                </a:solidFill>
                <a:ea typeface="Open Sans" panose="020B0606030504020204" pitchFamily="34" charset="0"/>
                <a:cs typeface="Arial"/>
              </a:rPr>
              <a:t>(T‑209/24, North 56‑4 / 66°NORTH; T-736/22, T-496/25 and T-497/25, MOOVA Almaviva GROUP/ MOOVIT).</a:t>
            </a:r>
          </a:p>
          <a:p>
            <a:pPr marL="342900" indent="-342900" algn="just" defTabSz="457189">
              <a:buFont typeface="+mj-lt"/>
              <a:buAutoNum type="arabicPeriod"/>
            </a:pPr>
            <a:r>
              <a:rPr lang="en-US" b="1" kern="1100" spc="-50" dirty="0">
                <a:solidFill>
                  <a:schemeClr val="tx2"/>
                </a:solidFill>
                <a:ea typeface="Open Sans" panose="020B0606030504020204" pitchFamily="34" charset="0"/>
                <a:cs typeface="Arial"/>
              </a:rPr>
              <a:t>Close linguistic equivalent: </a:t>
            </a:r>
            <a:r>
              <a:rPr lang="en-US" sz="1600" kern="1100" spc="-50" dirty="0">
                <a:solidFill>
                  <a:schemeClr val="tx2"/>
                </a:solidFill>
                <a:ea typeface="Open Sans" panose="020B0606030504020204" pitchFamily="34" charset="0"/>
                <a:cs typeface="Arial"/>
              </a:rPr>
              <a:t>The English term has a close equivalent in the language of the non-English-speaking public </a:t>
            </a:r>
            <a:r>
              <a:rPr lang="en-US" sz="1100" kern="1100" spc="-50" dirty="0">
                <a:solidFill>
                  <a:schemeClr val="tx1">
                    <a:lumMod val="75000"/>
                  </a:schemeClr>
                </a:solidFill>
                <a:ea typeface="Open Sans" panose="020B0606030504020204" pitchFamily="34" charset="0"/>
                <a:cs typeface="Arial"/>
              </a:rPr>
              <a:t>(</a:t>
            </a:r>
            <a:r>
              <a:rPr lang="fr-FR" sz="1100" kern="1100" spc="-50" dirty="0">
                <a:solidFill>
                  <a:schemeClr val="tx1">
                    <a:lumMod val="75000"/>
                  </a:schemeClr>
                </a:solidFill>
                <a:ea typeface="Open Sans" panose="020B0606030504020204" pitchFamily="34" charset="0"/>
                <a:cs typeface="Arial"/>
              </a:rPr>
              <a:t>T-673/20, CÍCLIC (fig.) / </a:t>
            </a:r>
            <a:r>
              <a:rPr lang="fr-FR" sz="1100" kern="1100" spc="-50" dirty="0" err="1">
                <a:solidFill>
                  <a:schemeClr val="tx1">
                    <a:lumMod val="75000"/>
                  </a:schemeClr>
                </a:solidFill>
                <a:ea typeface="Open Sans" panose="020B0606030504020204" pitchFamily="34" charset="0"/>
                <a:cs typeface="Arial"/>
              </a:rPr>
              <a:t>Cyclic</a:t>
            </a:r>
            <a:r>
              <a:rPr lang="fr-FR" sz="1100" kern="1100" spc="-50" dirty="0">
                <a:solidFill>
                  <a:schemeClr val="tx1">
                    <a:lumMod val="75000"/>
                  </a:schemeClr>
                </a:solidFill>
                <a:ea typeface="Open Sans" panose="020B0606030504020204" pitchFamily="34" charset="0"/>
                <a:cs typeface="Arial"/>
              </a:rPr>
              <a:t>).</a:t>
            </a:r>
            <a:endParaRPr lang="en-US" sz="1100" kern="1100" spc="-50" dirty="0">
              <a:solidFill>
                <a:schemeClr val="tx1">
                  <a:lumMod val="75000"/>
                </a:schemeClr>
              </a:solidFill>
              <a:ea typeface="Open Sans" panose="020B0606030504020204" pitchFamily="34" charset="0"/>
              <a:cs typeface="Arial"/>
            </a:endParaRPr>
          </a:p>
          <a:p>
            <a:pPr marL="342900" indent="-342900" algn="just" defTabSz="457189">
              <a:buFont typeface="+mj-lt"/>
              <a:buAutoNum type="arabicPeriod"/>
            </a:pPr>
            <a:r>
              <a:rPr lang="en-US" b="1" kern="1100" spc="-50" dirty="0">
                <a:solidFill>
                  <a:schemeClr val="tx2"/>
                </a:solidFill>
                <a:ea typeface="Open Sans" panose="020B0606030504020204" pitchFamily="34" charset="0"/>
                <a:cs typeface="Arial"/>
              </a:rPr>
              <a:t>Recognition in the context of G&amp;S: </a:t>
            </a:r>
            <a:r>
              <a:rPr lang="en-US" sz="1600" kern="1100" spc="-50" dirty="0">
                <a:solidFill>
                  <a:schemeClr val="tx2"/>
                </a:solidFill>
                <a:ea typeface="Open Sans" panose="020B0606030504020204" pitchFamily="34" charset="0"/>
                <a:cs typeface="Arial"/>
              </a:rPr>
              <a:t>Professionals - familiar with sector-specific terms (IT, finance, electronics, telecoms, medicine </a:t>
            </a:r>
            <a:r>
              <a:rPr lang="en-US" sz="1100" kern="1100" spc="-50" dirty="0">
                <a:solidFill>
                  <a:schemeClr val="tx1">
                    <a:lumMod val="75000"/>
                  </a:schemeClr>
                </a:solidFill>
                <a:ea typeface="Open Sans" panose="020B0606030504020204" pitchFamily="34" charset="0"/>
                <a:cs typeface="Arial"/>
              </a:rPr>
              <a:t>(T‑301/09, CITIGATE; T‑513/13, </a:t>
            </a:r>
            <a:r>
              <a:rPr lang="en-US" sz="1100" kern="1100" spc="-50" dirty="0" err="1">
                <a:solidFill>
                  <a:schemeClr val="tx1">
                    <a:lumMod val="75000"/>
                  </a:schemeClr>
                </a:solidFill>
                <a:ea typeface="Open Sans" panose="020B0606030504020204" pitchFamily="34" charset="0"/>
                <a:cs typeface="Arial"/>
              </a:rPr>
              <a:t>SafeSet</a:t>
            </a:r>
            <a:r>
              <a:rPr lang="en-US" sz="1100" kern="1100" spc="-50" dirty="0">
                <a:solidFill>
                  <a:schemeClr val="tx1">
                    <a:lumMod val="75000"/>
                  </a:schemeClr>
                </a:solidFill>
                <a:ea typeface="Open Sans" panose="020B0606030504020204" pitchFamily="34" charset="0"/>
                <a:cs typeface="Arial"/>
              </a:rPr>
              <a:t>; T‑524/24, VC LAW (fig.) / </a:t>
            </a:r>
            <a:r>
              <a:rPr lang="en-US" sz="1100" kern="1100" spc="-50" dirty="0" err="1">
                <a:solidFill>
                  <a:schemeClr val="tx1">
                    <a:lumMod val="75000"/>
                  </a:schemeClr>
                </a:solidFill>
                <a:ea typeface="Open Sans" panose="020B0606030504020204" pitchFamily="34" charset="0"/>
                <a:cs typeface="Arial"/>
              </a:rPr>
              <a:t>vklaw</a:t>
            </a:r>
            <a:r>
              <a:rPr lang="en-US" sz="1100" kern="1100" spc="-50" dirty="0">
                <a:solidFill>
                  <a:schemeClr val="tx1">
                    <a:lumMod val="75000"/>
                  </a:schemeClr>
                </a:solidFill>
                <a:ea typeface="Open Sans" panose="020B0606030504020204" pitchFamily="34" charset="0"/>
                <a:cs typeface="Arial"/>
              </a:rPr>
              <a:t>). </a:t>
            </a:r>
            <a:r>
              <a:rPr lang="en-US" sz="1600" kern="1100" spc="-50" dirty="0">
                <a:solidFill>
                  <a:schemeClr val="tx2"/>
                </a:solidFill>
                <a:ea typeface="Open Sans" panose="020B0606030504020204" pitchFamily="34" charset="0"/>
                <a:cs typeface="Arial"/>
              </a:rPr>
              <a:t>General Public - familiar with some through exposure, especially in entertainment, travel and tourism </a:t>
            </a:r>
            <a:r>
              <a:rPr lang="en-US" sz="1100" kern="1100" spc="-50" dirty="0">
                <a:solidFill>
                  <a:schemeClr val="tx1">
                    <a:lumMod val="75000"/>
                  </a:schemeClr>
                </a:solidFill>
                <a:ea typeface="Open Sans" panose="020B0606030504020204" pitchFamily="34" charset="0"/>
                <a:cs typeface="Arial"/>
              </a:rPr>
              <a:t>(T‑443/21, YOGA ALLIANCE INDIA INTERNATIONAL; T‑30/23, </a:t>
            </a:r>
            <a:r>
              <a:rPr lang="en-US" sz="1100" kern="1100" spc="-50" dirty="0" err="1">
                <a:solidFill>
                  <a:schemeClr val="tx1">
                    <a:lumMod val="75000"/>
                  </a:schemeClr>
                </a:solidFill>
                <a:ea typeface="Open Sans" panose="020B0606030504020204" pitchFamily="34" charset="0"/>
                <a:cs typeface="Arial"/>
              </a:rPr>
              <a:t>flyPersia</a:t>
            </a:r>
            <a:r>
              <a:rPr lang="en-US" sz="1100" kern="1100" spc="-50" dirty="0">
                <a:solidFill>
                  <a:schemeClr val="tx1">
                    <a:lumMod val="75000"/>
                  </a:schemeClr>
                </a:solidFill>
                <a:ea typeface="Open Sans" panose="020B0606030504020204" pitchFamily="34" charset="0"/>
                <a:cs typeface="Arial"/>
              </a:rPr>
              <a:t> (fig.) / flydubai)</a:t>
            </a:r>
            <a:r>
              <a:rPr lang="en-US" sz="1600" kern="1100" spc="-50" dirty="0">
                <a:solidFill>
                  <a:schemeClr val="tx2"/>
                </a:solidFill>
                <a:ea typeface="Open Sans" panose="020B0606030504020204" pitchFamily="34" charset="0"/>
                <a:cs typeface="Arial"/>
              </a:rPr>
              <a:t> </a:t>
            </a:r>
            <a:endParaRPr lang="pl-PL" sz="1600" kern="1100" spc="-50" dirty="0">
              <a:solidFill>
                <a:schemeClr val="tx2"/>
              </a:solidFill>
              <a:ea typeface="Open Sans" panose="020B0606030504020204" pitchFamily="34" charset="0"/>
              <a:cs typeface="Arial"/>
            </a:endParaRPr>
          </a:p>
          <a:p>
            <a:pPr marL="342900" indent="-342900" algn="just" defTabSz="457189">
              <a:buFont typeface="+mj-lt"/>
              <a:buAutoNum type="arabicPeriod"/>
            </a:pPr>
            <a:endParaRPr lang="en-US" b="1" kern="1100" spc="-50" dirty="0">
              <a:solidFill>
                <a:schemeClr val="tx2"/>
              </a:solidFill>
              <a:ea typeface="Open Sans" panose="020B0606030504020204" pitchFamily="34" charset="0"/>
              <a:cs typeface="Arial"/>
            </a:endParaRPr>
          </a:p>
          <a:p>
            <a:pPr algn="just" defTabSz="457189"/>
            <a:endParaRPr kern="1100" spc="-50" dirty="0">
              <a:solidFill>
                <a:schemeClr val="tx2"/>
              </a:solidFill>
              <a:ea typeface="Open Sans" panose="020B0606030504020204" pitchFamily="34" charset="0"/>
              <a:cs typeface="Arial"/>
            </a:endParaRPr>
          </a:p>
        </p:txBody>
      </p:sp>
      <p:pic>
        <p:nvPicPr>
          <p:cNvPr id="40" name="Picture 39">
            <a:extLst>
              <a:ext uri="{FF2B5EF4-FFF2-40B4-BE49-F238E27FC236}">
                <a16:creationId xmlns:a16="http://schemas.microsoft.com/office/drawing/2014/main" id="{601053BC-CE82-3E75-95AB-F8C66EF2678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4690" y="633698"/>
            <a:ext cx="8157172" cy="43285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E9EC7-6393-E97F-EF61-C1958E724AB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82E6B90-E9CD-1254-F33F-024F60197649}"/>
              </a:ext>
            </a:extLst>
          </p:cNvPr>
          <p:cNvSpPr txBox="1"/>
          <p:nvPr/>
        </p:nvSpPr>
        <p:spPr>
          <a:xfrm>
            <a:off x="651895" y="1146927"/>
            <a:ext cx="8129967" cy="3877985"/>
          </a:xfrm>
          <a:prstGeom prst="rect">
            <a:avLst/>
          </a:prstGeom>
          <a:noFill/>
        </p:spPr>
        <p:txBody>
          <a:bodyPr wrap="square" lIns="0" tIns="0" rIns="0" bIns="0" anchor="t">
            <a:spAutoFit/>
          </a:bodyPr>
          <a:lstStyle/>
          <a:p>
            <a:pPr marL="285750" indent="-285750" algn="ctr" defTabSz="457189">
              <a:buFont typeface="Wingdings" panose="05000000000000000000" pitchFamily="2" charset="2"/>
              <a:buChar char="Ø"/>
            </a:pPr>
            <a:r>
              <a:rPr lang="en-GB" b="1" u="sng" kern="1100" spc="-50" dirty="0">
                <a:solidFill>
                  <a:schemeClr val="tx2"/>
                </a:solidFill>
                <a:ea typeface="Open Sans" panose="020B0606030504020204" pitchFamily="34" charset="0"/>
                <a:cs typeface="Arial"/>
              </a:rPr>
              <a:t>Why is this methodology important?</a:t>
            </a:r>
          </a:p>
          <a:p>
            <a:pPr algn="just" defTabSz="457189"/>
            <a:endParaRPr lang="en-US" kern="1100" spc="-50" dirty="0">
              <a:solidFill>
                <a:schemeClr val="tx2"/>
              </a:solidFill>
              <a:ea typeface="Open Sans" panose="020B0606030504020204" pitchFamily="34" charset="0"/>
              <a:cs typeface="Arial"/>
            </a:endParaRPr>
          </a:p>
          <a:p>
            <a:pPr algn="just" defTabSz="457189"/>
            <a:r>
              <a:rPr lang="en-US" kern="1100" spc="-50" dirty="0">
                <a:solidFill>
                  <a:schemeClr val="tx2"/>
                </a:solidFill>
                <a:ea typeface="Open Sans" panose="020B0606030504020204" pitchFamily="34" charset="0"/>
                <a:cs typeface="Arial"/>
              </a:rPr>
              <a:t>LOC does not need to exist throughout the entire EU. Because an EUTM has a </a:t>
            </a:r>
            <a:r>
              <a:rPr lang="en-US" b="1" kern="1100" spc="-50" dirty="0">
                <a:solidFill>
                  <a:schemeClr val="tx2"/>
                </a:solidFill>
                <a:ea typeface="Open Sans" panose="020B0606030504020204" pitchFamily="34" charset="0"/>
                <a:cs typeface="Arial"/>
              </a:rPr>
              <a:t>unitary character </a:t>
            </a:r>
            <a:r>
              <a:rPr lang="en-US" kern="1100" spc="-50" dirty="0">
                <a:solidFill>
                  <a:schemeClr val="tx2"/>
                </a:solidFill>
                <a:ea typeface="Open Sans" panose="020B0606030504020204" pitchFamily="34" charset="0"/>
                <a:cs typeface="Arial"/>
              </a:rPr>
              <a:t>and is protected throughout the EU, an opposition can succeed where a LOC exists in only a part of the EU, including a </a:t>
            </a:r>
            <a:r>
              <a:rPr lang="en-US" b="1" kern="1100" spc="-50" dirty="0">
                <a:solidFill>
                  <a:schemeClr val="tx2"/>
                </a:solidFill>
                <a:ea typeface="Open Sans" panose="020B0606030504020204" pitchFamily="34" charset="0"/>
                <a:cs typeface="Arial"/>
              </a:rPr>
              <a:t>particular linguistic area</a:t>
            </a:r>
            <a:r>
              <a:rPr lang="en-US" kern="1100" spc="-50" dirty="0">
                <a:solidFill>
                  <a:schemeClr val="tx2"/>
                </a:solidFill>
                <a:ea typeface="Open Sans" panose="020B0606030504020204" pitchFamily="34" charset="0"/>
                <a:cs typeface="Arial"/>
              </a:rPr>
              <a:t>. </a:t>
            </a:r>
          </a:p>
          <a:p>
            <a:pPr algn="just" defTabSz="457189"/>
            <a:endParaRPr lang="en-US" kern="1100" spc="-50" dirty="0">
              <a:solidFill>
                <a:schemeClr val="tx2"/>
              </a:solidFill>
              <a:ea typeface="Open Sans" panose="020B0606030504020204" pitchFamily="34" charset="0"/>
              <a:cs typeface="Arial"/>
            </a:endParaRPr>
          </a:p>
          <a:p>
            <a:pPr algn="just" defTabSz="457189"/>
            <a:r>
              <a:rPr lang="en-US" kern="1100" spc="-50" dirty="0">
                <a:solidFill>
                  <a:schemeClr val="tx2"/>
                </a:solidFill>
                <a:ea typeface="Open Sans" panose="020B0606030504020204" pitchFamily="34" charset="0"/>
                <a:cs typeface="Arial"/>
              </a:rPr>
              <a:t>If an English word appears in both marks, we need to determine which consumers in the EU will actually understand that word. </a:t>
            </a:r>
          </a:p>
          <a:p>
            <a:pPr algn="just" defTabSz="457189"/>
            <a:endParaRPr lang="en-US" kern="1100" spc="-50" dirty="0">
              <a:solidFill>
                <a:schemeClr val="tx2"/>
              </a:solidFill>
              <a:ea typeface="Open Sans" panose="020B0606030504020204" pitchFamily="34" charset="0"/>
              <a:cs typeface="Arial"/>
            </a:endParaRPr>
          </a:p>
          <a:p>
            <a:pPr algn="just" defTabSz="457189"/>
            <a:r>
              <a:rPr lang="en-US" kern="1100" spc="-50" dirty="0">
                <a:solidFill>
                  <a:schemeClr val="tx2"/>
                </a:solidFill>
                <a:ea typeface="Open Sans" panose="020B0606030504020204" pitchFamily="34" charset="0"/>
                <a:cs typeface="Arial"/>
              </a:rPr>
              <a:t>That understanding can affect the distinctiveness of individual elements, the comparison of the signs, and, ultimately, the assessment of likelihood of confusion.</a:t>
            </a:r>
          </a:p>
          <a:p>
            <a:pPr marL="285750" indent="-285750" defTabSz="457189">
              <a:buFont typeface="Wingdings" panose="05000000000000000000" pitchFamily="2" charset="2"/>
              <a:buChar char="Ø"/>
            </a:pPr>
            <a:endParaRPr lang="en-US" kern="1100" spc="-50" dirty="0">
              <a:solidFill>
                <a:schemeClr val="tx2"/>
              </a:solidFill>
              <a:ea typeface="Open Sans" panose="020B0606030504020204" pitchFamily="34" charset="0"/>
              <a:cs typeface="Arial"/>
            </a:endParaRPr>
          </a:p>
          <a:p>
            <a:pPr marL="285750" indent="-285750" defTabSz="457189">
              <a:buFont typeface="Wingdings" panose="05000000000000000000" pitchFamily="2" charset="2"/>
              <a:buChar char="Ø"/>
            </a:pPr>
            <a:endParaRPr lang="en-US" kern="1100" spc="-50" dirty="0">
              <a:solidFill>
                <a:schemeClr val="tx2"/>
              </a:solidFill>
              <a:ea typeface="Open Sans" panose="020B0606030504020204" pitchFamily="34" charset="0"/>
              <a:cs typeface="Arial"/>
            </a:endParaRPr>
          </a:p>
          <a:p>
            <a:pPr marL="285750" indent="-285750" defTabSz="457189">
              <a:buFont typeface="Wingdings" panose="05000000000000000000" pitchFamily="2" charset="2"/>
              <a:buChar char="Ø"/>
            </a:pPr>
            <a:endParaRPr lang="en-US" kern="1100" spc="-50" dirty="0">
              <a:solidFill>
                <a:schemeClr val="tx2"/>
              </a:solidFill>
              <a:ea typeface="Open Sans" panose="020B0606030504020204" pitchFamily="34" charset="0"/>
              <a:cs typeface="Arial"/>
            </a:endParaRPr>
          </a:p>
        </p:txBody>
      </p:sp>
      <p:pic>
        <p:nvPicPr>
          <p:cNvPr id="40" name="Picture 39">
            <a:extLst>
              <a:ext uri="{FF2B5EF4-FFF2-40B4-BE49-F238E27FC236}">
                <a16:creationId xmlns:a16="http://schemas.microsoft.com/office/drawing/2014/main" id="{A609C7BB-6E42-3CF8-ECDA-8DF4CC051C9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4690" y="633698"/>
            <a:ext cx="8157172" cy="432854"/>
          </a:xfrm>
          <a:prstGeom prst="rect">
            <a:avLst/>
          </a:prstGeom>
        </p:spPr>
      </p:pic>
    </p:spTree>
    <p:extLst>
      <p:ext uri="{BB962C8B-B14F-4D97-AF65-F5344CB8AC3E}">
        <p14:creationId xmlns:p14="http://schemas.microsoft.com/office/powerpoint/2010/main" val="356473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6F663-F154-2C19-7471-07873AAE8184}"/>
              </a:ext>
            </a:extLst>
          </p:cNvPr>
          <p:cNvSpPr>
            <a:spLocks noGrp="1"/>
          </p:cNvSpPr>
          <p:nvPr>
            <p:ph type="title" idx="10"/>
          </p:nvPr>
        </p:nvSpPr>
        <p:spPr>
          <a:xfrm>
            <a:off x="652210" y="677027"/>
            <a:ext cx="8103428" cy="261786"/>
          </a:xfrm>
          <a:solidFill>
            <a:schemeClr val="tx2"/>
          </a:solidFill>
        </p:spPr>
        <p:txBody>
          <a:bodyPr/>
          <a:lstStyle/>
          <a:p>
            <a:pPr algn="ctr"/>
            <a:r>
              <a:rPr lang="en-GB" dirty="0"/>
              <a:t>Cases implementing the Boards of Appeal Methodology</a:t>
            </a:r>
          </a:p>
        </p:txBody>
      </p:sp>
      <p:sp>
        <p:nvSpPr>
          <p:cNvPr id="3" name="Content Placeholder 2">
            <a:extLst>
              <a:ext uri="{FF2B5EF4-FFF2-40B4-BE49-F238E27FC236}">
                <a16:creationId xmlns:a16="http://schemas.microsoft.com/office/drawing/2014/main" id="{A27A4BB7-6D86-7994-AD1A-BECFF5850FB5}"/>
              </a:ext>
            </a:extLst>
          </p:cNvPr>
          <p:cNvSpPr>
            <a:spLocks noGrp="1"/>
          </p:cNvSpPr>
          <p:nvPr>
            <p:ph sz="quarter" idx="11"/>
          </p:nvPr>
        </p:nvSpPr>
        <p:spPr>
          <a:xfrm>
            <a:off x="652210" y="1142958"/>
            <a:ext cx="8103428" cy="3873260"/>
          </a:xfrm>
        </p:spPr>
        <p:txBody>
          <a:bodyPr>
            <a:noAutofit/>
          </a:bodyPr>
          <a:lstStyle/>
          <a:p>
            <a:pPr>
              <a:lnSpc>
                <a:spcPct val="107000"/>
              </a:lnSpc>
              <a:spcAft>
                <a:spcPts val="800"/>
              </a:spcAft>
              <a:buFont typeface="Wingdings" panose="05000000000000000000" pitchFamily="2" charset="2"/>
              <a:buChar char="Ø"/>
            </a:pPr>
            <a:r>
              <a:rPr lang="en-GB" sz="1600" b="1" dirty="0">
                <a:latin typeface="Arial (body)"/>
                <a:ea typeface="Aptos" panose="020B0004020202020204" pitchFamily="34" charset="0"/>
                <a:cs typeface="Times New Roman" panose="02020603050405020304" pitchFamily="18" charset="0"/>
              </a:rPr>
              <a:t>11/06/2026, R 2596/2023-2,                          / SKYNET (appeal period pending)</a:t>
            </a:r>
          </a:p>
          <a:p>
            <a:pPr marL="0" indent="0" algn="just">
              <a:lnSpc>
                <a:spcPct val="107000"/>
              </a:lnSpc>
              <a:spcAft>
                <a:spcPts val="800"/>
              </a:spcAft>
              <a:buNone/>
            </a:pPr>
            <a:r>
              <a:rPr lang="en-GB" sz="1400" b="1" dirty="0">
                <a:latin typeface="Arial (body)"/>
              </a:rPr>
              <a:t>‘SKY’ is a basic EN term (A2 level – </a:t>
            </a:r>
            <a:r>
              <a:rPr lang="en-US" sz="1400" dirty="0">
                <a:latin typeface="Arial (body)"/>
              </a:rPr>
              <a:t>beginner in CEFR). It will be understood by the public in the entire EU.</a:t>
            </a:r>
          </a:p>
          <a:p>
            <a:pPr marL="0" indent="0" algn="just">
              <a:lnSpc>
                <a:spcPct val="107000"/>
              </a:lnSpc>
              <a:spcAft>
                <a:spcPts val="800"/>
              </a:spcAft>
              <a:buNone/>
            </a:pPr>
            <a:r>
              <a:rPr lang="en-US" sz="1400" dirty="0">
                <a:latin typeface="Arial (body)"/>
              </a:rPr>
              <a:t>The common element </a:t>
            </a:r>
            <a:r>
              <a:rPr lang="en-US" sz="1400" b="1" dirty="0">
                <a:latin typeface="Arial (body)"/>
              </a:rPr>
              <a:t>‘SKY’ is weak for services </a:t>
            </a:r>
            <a:r>
              <a:rPr lang="en-US" sz="1400" dirty="0">
                <a:latin typeface="Arial (body)"/>
              </a:rPr>
              <a:t>related to transportation. Its impact is limited in the comparison of the marks. The signs are visually, phonetically, conceptually similar to a low degree. </a:t>
            </a:r>
          </a:p>
          <a:p>
            <a:pPr marL="0" indent="0" algn="just">
              <a:lnSpc>
                <a:spcPct val="107000"/>
              </a:lnSpc>
              <a:spcAft>
                <a:spcPts val="800"/>
              </a:spcAft>
              <a:buNone/>
            </a:pPr>
            <a:r>
              <a:rPr lang="en-US" sz="1400" b="1" dirty="0">
                <a:latin typeface="Arial (body)"/>
                <a:cs typeface="Arial" panose="020B0604020202020204" pitchFamily="34" charset="0"/>
              </a:rPr>
              <a:t>► </a:t>
            </a:r>
            <a:r>
              <a:rPr lang="en-US" sz="1400" b="1" dirty="0">
                <a:latin typeface="Arial (body)"/>
              </a:rPr>
              <a:t>No LoC </a:t>
            </a:r>
            <a:r>
              <a:rPr lang="en-US" sz="1400" dirty="0">
                <a:latin typeface="Arial (body)"/>
              </a:rPr>
              <a:t>for the contested Cl. 39 services.</a:t>
            </a:r>
          </a:p>
          <a:p>
            <a:pPr marL="0" indent="0">
              <a:buNone/>
            </a:pPr>
            <a:endParaRPr lang="en-US" sz="1400" b="1" dirty="0">
              <a:latin typeface="Arial (body)"/>
            </a:endParaRPr>
          </a:p>
          <a:p>
            <a:pPr>
              <a:lnSpc>
                <a:spcPct val="107000"/>
              </a:lnSpc>
              <a:spcAft>
                <a:spcPts val="800"/>
              </a:spcAft>
              <a:buFont typeface="Wingdings" panose="05000000000000000000" pitchFamily="2" charset="2"/>
              <a:buChar char="Ø"/>
            </a:pPr>
            <a:r>
              <a:rPr lang="en-US" sz="1600" b="1" dirty="0">
                <a:latin typeface="Arial (body)"/>
                <a:cs typeface="Times New Roman" panose="02020603050405020304" pitchFamily="18" charset="0"/>
              </a:rPr>
              <a:t>29/05/2026, R 1921/2025‑4, </a:t>
            </a:r>
            <a:r>
              <a:rPr lang="en-US" sz="1600" b="1" dirty="0" err="1">
                <a:latin typeface="Arial (body)"/>
                <a:cs typeface="Times New Roman" panose="02020603050405020304" pitchFamily="18" charset="0"/>
              </a:rPr>
              <a:t>wonderjeans</a:t>
            </a:r>
            <a:r>
              <a:rPr lang="en-US" sz="1600" b="1" dirty="0">
                <a:latin typeface="Arial (body)"/>
                <a:cs typeface="Times New Roman" panose="02020603050405020304" pitchFamily="18" charset="0"/>
              </a:rPr>
              <a:t> / W wonders (appeal period pending) </a:t>
            </a:r>
          </a:p>
          <a:p>
            <a:pPr marL="0" indent="0" algn="just">
              <a:buNone/>
            </a:pPr>
            <a:r>
              <a:rPr lang="en-US" sz="1400" b="1" dirty="0">
                <a:latin typeface="Arial (body)"/>
              </a:rPr>
              <a:t>‘Wonder’ (B1 level) is not a basic EN term </a:t>
            </a:r>
            <a:r>
              <a:rPr lang="en-US" sz="1400" dirty="0">
                <a:latin typeface="Arial (body)"/>
              </a:rPr>
              <a:t>and will not be understood in </a:t>
            </a:r>
            <a:r>
              <a:rPr lang="en-US" sz="1400" b="1" dirty="0">
                <a:latin typeface="Arial (body)"/>
              </a:rPr>
              <a:t>Bulgaria, Spain </a:t>
            </a:r>
            <a:r>
              <a:rPr lang="en-US" sz="1400" dirty="0">
                <a:latin typeface="Arial (body)"/>
              </a:rPr>
              <a:t>and</a:t>
            </a:r>
            <a:r>
              <a:rPr lang="en-US" sz="1400" b="1" dirty="0">
                <a:latin typeface="Arial (body)"/>
              </a:rPr>
              <a:t> Italy</a:t>
            </a:r>
            <a:r>
              <a:rPr lang="en-US" sz="1400" dirty="0">
                <a:latin typeface="Arial (body)"/>
              </a:rPr>
              <a:t>. </a:t>
            </a:r>
          </a:p>
          <a:p>
            <a:pPr marL="0" indent="0" algn="just">
              <a:lnSpc>
                <a:spcPct val="107000"/>
              </a:lnSpc>
              <a:spcAft>
                <a:spcPts val="800"/>
              </a:spcAft>
              <a:buNone/>
            </a:pPr>
            <a:r>
              <a:rPr lang="en-US" sz="1400" dirty="0">
                <a:latin typeface="Arial (body)"/>
              </a:rPr>
              <a:t>Signs are visually similar to an above average degree, aurally similar to a high degree and conceptually not similar. The signs coincide in their most distinctive elements, namely the term ‘</a:t>
            </a:r>
            <a:r>
              <a:rPr lang="en-US" sz="1400" dirty="0" err="1">
                <a:latin typeface="Arial (body)"/>
              </a:rPr>
              <a:t>wonderʼ</a:t>
            </a:r>
            <a:r>
              <a:rPr lang="en-US" sz="1400" dirty="0">
                <a:latin typeface="Arial (body)"/>
              </a:rPr>
              <a:t> and have a similar structure.</a:t>
            </a:r>
          </a:p>
          <a:p>
            <a:pPr marL="0" indent="0" algn="just">
              <a:lnSpc>
                <a:spcPct val="107000"/>
              </a:lnSpc>
              <a:spcAft>
                <a:spcPts val="800"/>
              </a:spcAft>
              <a:buNone/>
            </a:pPr>
            <a:r>
              <a:rPr lang="en-US" sz="1400" b="1" dirty="0">
                <a:latin typeface="Arial (body)"/>
                <a:cs typeface="Arial" panose="020B0604020202020204" pitchFamily="34" charset="0"/>
              </a:rPr>
              <a:t>► </a:t>
            </a:r>
            <a:r>
              <a:rPr lang="en-US" sz="1400" b="1" dirty="0">
                <a:latin typeface="Arial (body)"/>
              </a:rPr>
              <a:t>LoC for </a:t>
            </a:r>
            <a:r>
              <a:rPr lang="en-US" sz="1400" b="1" u="sng" dirty="0">
                <a:latin typeface="Arial (body)"/>
              </a:rPr>
              <a:t>non-English-speaking public</a:t>
            </a:r>
            <a:r>
              <a:rPr lang="en-US" sz="1400" u="sng" dirty="0">
                <a:latin typeface="Arial (body)"/>
              </a:rPr>
              <a:t> </a:t>
            </a:r>
            <a:r>
              <a:rPr lang="en-US" sz="1400" dirty="0">
                <a:latin typeface="Arial (body)"/>
              </a:rPr>
              <a:t>in relation to Cl. 25 goods. </a:t>
            </a:r>
            <a:endParaRPr lang="en-IE" sz="1400" dirty="0">
              <a:latin typeface="Arial (body)"/>
            </a:endParaRPr>
          </a:p>
          <a:p>
            <a:pPr marL="0" indent="0">
              <a:buNone/>
            </a:pPr>
            <a:endParaRPr lang="en-US" sz="1200" b="1" dirty="0">
              <a:latin typeface="Arial (body)"/>
            </a:endParaRPr>
          </a:p>
        </p:txBody>
      </p:sp>
      <p:pic>
        <p:nvPicPr>
          <p:cNvPr id="5" name="Picture 4">
            <a:extLst>
              <a:ext uri="{FF2B5EF4-FFF2-40B4-BE49-F238E27FC236}">
                <a16:creationId xmlns:a16="http://schemas.microsoft.com/office/drawing/2014/main" id="{3B9C5703-0698-11DA-5AE0-3F2DCBB206A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18311" y="963791"/>
            <a:ext cx="853689" cy="550511"/>
          </a:xfrm>
          <a:prstGeom prst="rect">
            <a:avLst/>
          </a:prstGeom>
        </p:spPr>
      </p:pic>
    </p:spTree>
    <p:extLst>
      <p:ext uri="{BB962C8B-B14F-4D97-AF65-F5344CB8AC3E}">
        <p14:creationId xmlns:p14="http://schemas.microsoft.com/office/powerpoint/2010/main" val="2169837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9FE88-6A7D-BB12-7E80-62D0814D03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4FB2DE-01C8-35AA-51D1-FDFA67FAFFAB}"/>
              </a:ext>
            </a:extLst>
          </p:cNvPr>
          <p:cNvSpPr>
            <a:spLocks noGrp="1"/>
          </p:cNvSpPr>
          <p:nvPr>
            <p:ph type="title" idx="10"/>
          </p:nvPr>
        </p:nvSpPr>
        <p:spPr>
          <a:xfrm>
            <a:off x="652210" y="714896"/>
            <a:ext cx="8103428" cy="261786"/>
          </a:xfrm>
          <a:solidFill>
            <a:schemeClr val="tx2"/>
          </a:solidFill>
        </p:spPr>
        <p:txBody>
          <a:bodyPr/>
          <a:lstStyle/>
          <a:p>
            <a:pPr algn="ctr"/>
            <a:r>
              <a:rPr lang="en-US" dirty="0"/>
              <a:t>Cases implementing the Boards of Appeal Methodology</a:t>
            </a:r>
            <a:endParaRPr lang="en-GB" dirty="0"/>
          </a:p>
        </p:txBody>
      </p:sp>
      <p:sp>
        <p:nvSpPr>
          <p:cNvPr id="3" name="Content Placeholder 2">
            <a:extLst>
              <a:ext uri="{FF2B5EF4-FFF2-40B4-BE49-F238E27FC236}">
                <a16:creationId xmlns:a16="http://schemas.microsoft.com/office/drawing/2014/main" id="{11D54E89-93EC-588B-3F2B-B842D56E31D6}"/>
              </a:ext>
            </a:extLst>
          </p:cNvPr>
          <p:cNvSpPr>
            <a:spLocks noGrp="1"/>
          </p:cNvSpPr>
          <p:nvPr>
            <p:ph sz="quarter" idx="11"/>
          </p:nvPr>
        </p:nvSpPr>
        <p:spPr>
          <a:xfrm>
            <a:off x="652209" y="1081181"/>
            <a:ext cx="8103427" cy="666138"/>
          </a:xfrm>
        </p:spPr>
        <p:txBody>
          <a:bodyPr>
            <a:normAutofit/>
          </a:bodyPr>
          <a:lstStyle/>
          <a:p>
            <a:pPr marL="0" lvl="0" indent="0" algn="just">
              <a:lnSpc>
                <a:spcPct val="107000"/>
              </a:lnSpc>
              <a:spcAft>
                <a:spcPts val="800"/>
              </a:spcAft>
              <a:buNone/>
              <a:defRPr/>
            </a:pPr>
            <a:r>
              <a:rPr lang="en-US" sz="1400" b="1" dirty="0">
                <a:latin typeface="Arial (body)"/>
                <a:cs typeface="Times New Roman" panose="02020603050405020304" pitchFamily="18" charset="0"/>
              </a:rPr>
              <a:t>01/04/2025, R 1752/2024‑1, (confirmed by T-349/25; further appeal pending before the CJEU C-692/26)</a:t>
            </a:r>
          </a:p>
          <a:p>
            <a:pPr marL="0" indent="0" algn="just">
              <a:buNone/>
            </a:pPr>
            <a:endParaRPr lang="en-US" sz="1400" dirty="0">
              <a:effectLst/>
              <a:ea typeface="Aptos" panose="020B0004020202020204" pitchFamily="34" charset="0"/>
              <a:cs typeface="Times New Roman" panose="02020603050405020304" pitchFamily="18" charset="0"/>
            </a:endParaRPr>
          </a:p>
        </p:txBody>
      </p:sp>
      <p:pic>
        <p:nvPicPr>
          <p:cNvPr id="10" name="Picture 9">
            <a:extLst>
              <a:ext uri="{FF2B5EF4-FFF2-40B4-BE49-F238E27FC236}">
                <a16:creationId xmlns:a16="http://schemas.microsoft.com/office/drawing/2014/main" id="{82A3EDFA-5722-0609-5566-92643FCED0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32486" y="1414250"/>
            <a:ext cx="3879028" cy="1244428"/>
          </a:xfrm>
          <a:prstGeom prst="rect">
            <a:avLst/>
          </a:prstGeom>
        </p:spPr>
      </p:pic>
      <p:sp>
        <p:nvSpPr>
          <p:cNvPr id="5" name="TextBox 4">
            <a:extLst>
              <a:ext uri="{FF2B5EF4-FFF2-40B4-BE49-F238E27FC236}">
                <a16:creationId xmlns:a16="http://schemas.microsoft.com/office/drawing/2014/main" id="{0862D1AC-78D1-CD46-BBE9-274204CFA207}"/>
              </a:ext>
            </a:extLst>
          </p:cNvPr>
          <p:cNvSpPr txBox="1"/>
          <p:nvPr/>
        </p:nvSpPr>
        <p:spPr>
          <a:xfrm>
            <a:off x="520286" y="2750302"/>
            <a:ext cx="8103428" cy="1938992"/>
          </a:xfrm>
          <a:prstGeom prst="rect">
            <a:avLst/>
          </a:prstGeom>
          <a:noFill/>
        </p:spPr>
        <p:txBody>
          <a:bodyPr wrap="square">
            <a:spAutoFit/>
          </a:bodyPr>
          <a:lstStyle/>
          <a:p>
            <a:pPr marL="285750" lvl="0" indent="-285750" algn="just">
              <a:buClr>
                <a:srgbClr val="0D4BA6"/>
              </a:buClr>
              <a:buFont typeface="Arial" panose="020B0604020202020204" pitchFamily="34" charset="0"/>
              <a:buChar char="•"/>
              <a:defRPr/>
            </a:pPr>
            <a:r>
              <a:rPr lang="en-US" sz="1600" kern="1100" spc="-50" dirty="0">
                <a:solidFill>
                  <a:schemeClr val="tx2"/>
                </a:solidFill>
                <a:ea typeface="Open Sans" panose="020B0606030504020204" pitchFamily="34" charset="0"/>
                <a:cs typeface="Arial"/>
              </a:rPr>
              <a:t>‘MOTION’ (C2 level) is understood EU-wide by the </a:t>
            </a:r>
            <a:r>
              <a:rPr lang="en-US" sz="1600" b="1" kern="1100" spc="-50" dirty="0">
                <a:solidFill>
                  <a:schemeClr val="tx2"/>
                </a:solidFill>
                <a:ea typeface="Open Sans" panose="020B0606030504020204" pitchFamily="34" charset="0"/>
                <a:cs typeface="Arial"/>
              </a:rPr>
              <a:t>relevant public consisting of professionals</a:t>
            </a:r>
            <a:r>
              <a:rPr lang="en-US" sz="1600" kern="1100" spc="-50" dirty="0">
                <a:solidFill>
                  <a:schemeClr val="tx2"/>
                </a:solidFill>
                <a:ea typeface="Open Sans" panose="020B0606030504020204" pitchFamily="34" charset="0"/>
                <a:cs typeface="Arial"/>
              </a:rPr>
              <a:t> for goods such as machines, engines and motors.</a:t>
            </a:r>
          </a:p>
          <a:p>
            <a:pPr marL="285750" lvl="0" indent="-285750" algn="just">
              <a:buClr>
                <a:srgbClr val="0D4BA6"/>
              </a:buClr>
              <a:buFont typeface="Arial" panose="020B0604020202020204" pitchFamily="34" charset="0"/>
              <a:buChar char="•"/>
              <a:defRPr/>
            </a:pPr>
            <a:r>
              <a:rPr lang="en-US" sz="1600" kern="1100" spc="-50" dirty="0">
                <a:solidFill>
                  <a:schemeClr val="tx2"/>
                </a:solidFill>
                <a:ea typeface="Open Sans" panose="020B0606030504020204" pitchFamily="34" charset="0"/>
                <a:cs typeface="Arial"/>
              </a:rPr>
              <a:t>Professionals usually have a basic command of the English terms used in their industry.</a:t>
            </a:r>
          </a:p>
          <a:p>
            <a:pPr marL="285750" lvl="0" indent="-285750" algn="just">
              <a:buClr>
                <a:srgbClr val="0D4BA6"/>
              </a:buClr>
              <a:buFont typeface="Arial" panose="020B0604020202020204" pitchFamily="34" charset="0"/>
              <a:buChar char="•"/>
              <a:defRPr/>
            </a:pPr>
            <a:r>
              <a:rPr lang="en-US" sz="1600" kern="1100" spc="-50" dirty="0">
                <a:solidFill>
                  <a:schemeClr val="tx2"/>
                </a:solidFill>
                <a:ea typeface="Open Sans" panose="020B0606030504020204" pitchFamily="34" charset="0"/>
                <a:cs typeface="Arial"/>
              </a:rPr>
              <a:t>‘MOTION’ will be non-distinctive for the relevant professional public.</a:t>
            </a:r>
          </a:p>
          <a:p>
            <a:pPr marL="285750" lvl="0" indent="-285750" algn="just">
              <a:buClr>
                <a:srgbClr val="0D4BA6"/>
              </a:buClr>
              <a:buFont typeface="Arial" panose="020B0604020202020204" pitchFamily="34" charset="0"/>
              <a:buChar char="•"/>
              <a:defRPr/>
            </a:pPr>
            <a:r>
              <a:rPr lang="en-US" sz="1600" kern="1100" spc="-50" dirty="0">
                <a:solidFill>
                  <a:schemeClr val="tx2"/>
                </a:solidFill>
                <a:ea typeface="Open Sans" panose="020B0606030504020204" pitchFamily="34" charset="0"/>
                <a:cs typeface="Arial"/>
              </a:rPr>
              <a:t>The signs are visually and conceptually similar only to a low degree and aurally similar to an average degree. </a:t>
            </a:r>
          </a:p>
          <a:p>
            <a:pPr marL="285750" lvl="0" indent="-285750" algn="just">
              <a:buClr>
                <a:srgbClr val="0D4BA6"/>
              </a:buClr>
              <a:buFont typeface="Arial" panose="020B0604020202020204" pitchFamily="34" charset="0"/>
              <a:buChar char="•"/>
              <a:defRPr/>
            </a:pPr>
            <a:endParaRPr lang="en-US" sz="800" kern="1100" spc="-50" dirty="0">
              <a:solidFill>
                <a:schemeClr val="tx2"/>
              </a:solidFill>
              <a:ea typeface="Open Sans" panose="020B0606030504020204" pitchFamily="34" charset="0"/>
              <a:cs typeface="Arial"/>
            </a:endParaRPr>
          </a:p>
          <a:p>
            <a:pPr marL="0" lvl="0" indent="0" algn="just">
              <a:buNone/>
              <a:defRPr/>
            </a:pPr>
            <a:r>
              <a:rPr lang="en-US" sz="1600" kern="1100" spc="-50" dirty="0">
                <a:solidFill>
                  <a:schemeClr val="tx2"/>
                </a:solidFill>
                <a:latin typeface="Arial" panose="020B0604020202020204" pitchFamily="34" charset="0"/>
                <a:ea typeface="Open Sans" panose="020B0606030504020204" pitchFamily="34" charset="0"/>
                <a:cs typeface="Arial" panose="020B0604020202020204" pitchFamily="34" charset="0"/>
              </a:rPr>
              <a:t>► </a:t>
            </a:r>
            <a:r>
              <a:rPr lang="en-US" sz="1600" kern="1100" spc="-50" dirty="0">
                <a:solidFill>
                  <a:schemeClr val="tx2"/>
                </a:solidFill>
                <a:ea typeface="Open Sans" panose="020B0606030504020204" pitchFamily="34" charset="0"/>
                <a:cs typeface="Arial"/>
              </a:rPr>
              <a:t>No LoC for the relevant professional public in relation to Cl. 7 goods</a:t>
            </a:r>
          </a:p>
        </p:txBody>
      </p:sp>
    </p:spTree>
    <p:extLst>
      <p:ext uri="{BB962C8B-B14F-4D97-AF65-F5344CB8AC3E}">
        <p14:creationId xmlns:p14="http://schemas.microsoft.com/office/powerpoint/2010/main" val="3873200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12109-E77F-DC3D-6A8C-8959FE2293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1F69D9-DF8B-1990-3C65-496499960FB1}"/>
              </a:ext>
            </a:extLst>
          </p:cNvPr>
          <p:cNvSpPr>
            <a:spLocks noGrp="1"/>
          </p:cNvSpPr>
          <p:nvPr>
            <p:ph type="title" idx="10"/>
          </p:nvPr>
        </p:nvSpPr>
        <p:spPr>
          <a:xfrm>
            <a:off x="652210" y="793273"/>
            <a:ext cx="8103428" cy="338410"/>
          </a:xfrm>
          <a:solidFill>
            <a:schemeClr val="tx2"/>
          </a:solidFill>
        </p:spPr>
        <p:txBody>
          <a:bodyPr/>
          <a:lstStyle/>
          <a:p>
            <a:pPr marL="85725" algn="ctr"/>
            <a:r>
              <a:rPr lang="en-US" spc="-71" dirty="0">
                <a:solidFill>
                  <a:srgbClr val="FFFCF6"/>
                </a:solidFill>
                <a:effectLst>
                  <a:outerShdw blurRad="38100" dist="38100" dir="2700000" algn="tl">
                    <a:srgbClr val="000000">
                      <a:alpha val="43137"/>
                    </a:srgbClr>
                  </a:outerShdw>
                </a:effectLst>
                <a:latin typeface="+mn-lt"/>
                <a:ea typeface="Open Sans" panose="020B0606030504020204" pitchFamily="34" charset="0"/>
                <a:cs typeface="Arial"/>
              </a:rPr>
              <a:t>Recent case-law: </a:t>
            </a:r>
            <a:r>
              <a:rPr lang="fr-FR" spc="-71" dirty="0">
                <a:solidFill>
                  <a:srgbClr val="FFFCF6"/>
                </a:solidFill>
                <a:effectLst>
                  <a:outerShdw blurRad="38100" dist="38100" dir="2700000" algn="tl">
                    <a:srgbClr val="000000">
                      <a:alpha val="43137"/>
                    </a:srgbClr>
                  </a:outerShdw>
                </a:effectLst>
                <a:latin typeface="+mn-lt"/>
                <a:ea typeface="Open Sans" panose="020B0606030504020204" pitchFamily="34" charset="0"/>
                <a:cs typeface="Arial"/>
              </a:rPr>
              <a:t>09/09/2026, T‑495/25, MOOVA ALMAVIVA GROUP (fig.) / MOOVIT</a:t>
            </a:r>
            <a:endParaRPr lang="en-GB" dirty="0">
              <a:latin typeface="+mn-lt"/>
            </a:endParaRPr>
          </a:p>
        </p:txBody>
      </p:sp>
      <p:sp>
        <p:nvSpPr>
          <p:cNvPr id="8" name="Content Placeholder 7">
            <a:extLst>
              <a:ext uri="{FF2B5EF4-FFF2-40B4-BE49-F238E27FC236}">
                <a16:creationId xmlns:a16="http://schemas.microsoft.com/office/drawing/2014/main" id="{D7741D32-C7EF-06A8-13A1-7330B7E160E9}"/>
              </a:ext>
            </a:extLst>
          </p:cNvPr>
          <p:cNvSpPr>
            <a:spLocks noGrp="1"/>
          </p:cNvSpPr>
          <p:nvPr>
            <p:ph sz="quarter" idx="11"/>
          </p:nvPr>
        </p:nvSpPr>
        <p:spPr>
          <a:xfrm>
            <a:off x="652210" y="1276141"/>
            <a:ext cx="8103428" cy="2954215"/>
          </a:xfrm>
        </p:spPr>
        <p:txBody>
          <a:bodyPr>
            <a:normAutofit/>
          </a:bodyPr>
          <a:lstStyle/>
          <a:p>
            <a:pPr>
              <a:buFont typeface="Wingdings" panose="05000000000000000000" pitchFamily="2" charset="2"/>
              <a:buChar char="Ø"/>
            </a:pPr>
            <a:r>
              <a:rPr lang="en-GB" sz="1600" dirty="0"/>
              <a:t>GC’s approval of the methodology!</a:t>
            </a:r>
          </a:p>
          <a:p>
            <a:pPr marL="0" indent="0">
              <a:buNone/>
            </a:pPr>
            <a:endParaRPr lang="en-US" sz="800" dirty="0"/>
          </a:p>
          <a:p>
            <a:pPr marL="0" indent="0" algn="just">
              <a:buNone/>
            </a:pPr>
            <a:r>
              <a:rPr lang="en-GB" sz="1600" dirty="0"/>
              <a:t>‘The </a:t>
            </a:r>
            <a:r>
              <a:rPr lang="en-GB" sz="1600" b="1" dirty="0"/>
              <a:t>English words ‘move’ and ‘it’</a:t>
            </a:r>
            <a:r>
              <a:rPr lang="en-GB" sz="1600" dirty="0"/>
              <a:t> </a:t>
            </a:r>
            <a:r>
              <a:rPr lang="en-GB" sz="1600" b="1" dirty="0"/>
              <a:t>must be regarded as forming part of basic English vocabulary</a:t>
            </a:r>
            <a:r>
              <a:rPr lang="en-GB" sz="1600" dirty="0"/>
              <a:t>. Those two </a:t>
            </a:r>
            <a:r>
              <a:rPr lang="en-GB" sz="1600" b="1" dirty="0"/>
              <a:t>words are classified in the Oxford Learner’s Dictionary in Category A1/A2 corresponding to the basic level of English</a:t>
            </a:r>
            <a:r>
              <a:rPr lang="en-GB" sz="1600" dirty="0"/>
              <a:t> in accordance with the Common European Framework of Reference for Languages (CEFR) </a:t>
            </a:r>
            <a:r>
              <a:rPr lang="en-US" sz="1600" dirty="0">
                <a:solidFill>
                  <a:srgbClr val="024DA1"/>
                </a:solidFill>
              </a:rPr>
              <a:t>(§ </a:t>
            </a:r>
            <a:r>
              <a:rPr lang="en-GB" sz="1600" dirty="0"/>
              <a:t>65)</a:t>
            </a:r>
            <a:endParaRPr lang="en-US" sz="1600" dirty="0"/>
          </a:p>
          <a:p>
            <a:pPr marL="0" indent="0">
              <a:buNone/>
            </a:pPr>
            <a:endParaRPr lang="en-US" sz="800" dirty="0"/>
          </a:p>
          <a:p>
            <a:pPr marL="0" indent="0" algn="just">
              <a:buNone/>
            </a:pPr>
            <a:r>
              <a:rPr lang="en-US" sz="1600" dirty="0"/>
              <a:t>The element ‘</a:t>
            </a:r>
            <a:r>
              <a:rPr lang="en-US" sz="1600" dirty="0" err="1"/>
              <a:t>moov</a:t>
            </a:r>
            <a:r>
              <a:rPr lang="en-US" sz="1600" dirty="0"/>
              <a:t>’ is </a:t>
            </a:r>
            <a:r>
              <a:rPr lang="en-US" sz="1600" b="1" dirty="0"/>
              <a:t>evocative</a:t>
            </a:r>
            <a:r>
              <a:rPr lang="en-US" sz="1600" dirty="0"/>
              <a:t> of the G&amp;S in Cl. 9 and 42 in the mobility sector (</a:t>
            </a:r>
            <a:r>
              <a:rPr lang="en-US" sz="1600" i="1" dirty="0"/>
              <a:t>software related to transportation</a:t>
            </a:r>
            <a:r>
              <a:rPr lang="en-US" sz="1600" dirty="0"/>
              <a:t>) and has a </a:t>
            </a:r>
            <a:r>
              <a:rPr lang="en-US" sz="1600" b="1" dirty="0"/>
              <a:t>weak distinctive character</a:t>
            </a:r>
            <a:r>
              <a:rPr lang="en-US" sz="1600" dirty="0"/>
              <a:t>. </a:t>
            </a:r>
          </a:p>
          <a:p>
            <a:pPr marL="0" indent="0" algn="just">
              <a:buNone/>
            </a:pPr>
            <a:endParaRPr lang="en-US" sz="1600" dirty="0"/>
          </a:p>
          <a:p>
            <a:pPr marL="0" indent="0" algn="just">
              <a:buNone/>
            </a:pPr>
            <a:r>
              <a:rPr lang="en-GB" sz="1600" dirty="0">
                <a:latin typeface="Arial" panose="020B0604020202020204" pitchFamily="34" charset="0"/>
                <a:cs typeface="Arial" panose="020B0604020202020204" pitchFamily="34" charset="0"/>
              </a:rPr>
              <a:t>► </a:t>
            </a:r>
            <a:r>
              <a:rPr lang="en-GB" sz="1600" b="1" dirty="0">
                <a:latin typeface="Arial" panose="020B0604020202020204" pitchFamily="34" charset="0"/>
                <a:cs typeface="Arial" panose="020B0604020202020204" pitchFamily="34" charset="0"/>
              </a:rPr>
              <a:t>No LOC </a:t>
            </a:r>
            <a:r>
              <a:rPr lang="en-GB" sz="1600" dirty="0">
                <a:latin typeface="Arial" panose="020B0604020202020204" pitchFamily="34" charset="0"/>
                <a:cs typeface="Arial" panose="020B0604020202020204" pitchFamily="34" charset="0"/>
              </a:rPr>
              <a:t>for all the relevant consumers in the EU. </a:t>
            </a:r>
            <a:endParaRPr lang="en-GB" sz="1600" dirty="0"/>
          </a:p>
        </p:txBody>
      </p:sp>
      <p:sp>
        <p:nvSpPr>
          <p:cNvPr id="4" name="Text Placeholder 3">
            <a:extLst>
              <a:ext uri="{FF2B5EF4-FFF2-40B4-BE49-F238E27FC236}">
                <a16:creationId xmlns:a16="http://schemas.microsoft.com/office/drawing/2014/main" id="{D9FC0DC7-AD76-29D7-5A0C-F46B83906136}"/>
              </a:ext>
            </a:extLst>
          </p:cNvPr>
          <p:cNvSpPr>
            <a:spLocks noGrp="1"/>
          </p:cNvSpPr>
          <p:nvPr>
            <p:ph type="body" sz="quarter" idx="13"/>
          </p:nvPr>
        </p:nvSpPr>
        <p:spPr/>
        <p:txBody>
          <a:bodyPr/>
          <a:lstStyle/>
          <a:p>
            <a:endParaRPr lang="en-US" dirty="0">
              <a:latin typeface="+mn-lt"/>
            </a:endParaRPr>
          </a:p>
          <a:p>
            <a:endParaRPr lang="en-GB" dirty="0">
              <a:latin typeface="+mn-lt"/>
            </a:endParaRPr>
          </a:p>
        </p:txBody>
      </p:sp>
    </p:spTree>
    <p:extLst>
      <p:ext uri="{BB962C8B-B14F-4D97-AF65-F5344CB8AC3E}">
        <p14:creationId xmlns:p14="http://schemas.microsoft.com/office/powerpoint/2010/main" val="223910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8">
            <a:extLst>
              <a:ext uri="{FF2B5EF4-FFF2-40B4-BE49-F238E27FC236}">
                <a16:creationId xmlns:a16="http://schemas.microsoft.com/office/drawing/2014/main" id="{28D1443B-D977-452B-864F-71B768E24595}"/>
              </a:ext>
            </a:extLst>
          </p:cNvPr>
          <p:cNvSpPr>
            <a:spLocks/>
          </p:cNvSpPr>
          <p:nvPr/>
        </p:nvSpPr>
        <p:spPr bwMode="auto">
          <a:xfrm>
            <a:off x="639281" y="730328"/>
            <a:ext cx="8103428" cy="270030"/>
          </a:xfrm>
          <a:prstGeom prst="rect">
            <a:avLst/>
          </a:prstGeom>
          <a:solidFill>
            <a:srgbClr val="183D8C"/>
          </a:solidFill>
          <a:ln>
            <a:noFill/>
          </a:ln>
        </p:spPr>
        <p:txBody>
          <a:bodyPr lIns="0" tIns="0" rIns="0" bIns="0" anchor="ctr"/>
          <a:lstStyle/>
          <a:p>
            <a:pPr marL="85725" algn="ctr"/>
            <a:r>
              <a:rPr lang="es-ES" sz="1600" b="1" spc="-71" dirty="0">
                <a:solidFill>
                  <a:srgbClr val="FFFCF6"/>
                </a:solidFill>
                <a:effectLst>
                  <a:outerShdw blurRad="38100" dist="38100" dir="2700000" algn="tl">
                    <a:srgbClr val="000000">
                      <a:alpha val="43137"/>
                    </a:srgbClr>
                  </a:outerShdw>
                </a:effectLst>
                <a:latin typeface="Arial"/>
                <a:ea typeface="Open Sans" panose="020B0606030504020204" pitchFamily="34" charset="0"/>
                <a:cs typeface="Arial"/>
              </a:rPr>
              <a:t>The No-LoC tren in </a:t>
            </a:r>
            <a:r>
              <a:rPr lang="es-ES" sz="1600" b="1" spc="-71" dirty="0" err="1">
                <a:solidFill>
                  <a:srgbClr val="FFFCF6"/>
                </a:solidFill>
                <a:effectLst>
                  <a:outerShdw blurRad="38100" dist="38100" dir="2700000" algn="tl">
                    <a:srgbClr val="000000">
                      <a:alpha val="43137"/>
                    </a:srgbClr>
                  </a:outerShdw>
                </a:effectLst>
                <a:latin typeface="Arial"/>
                <a:ea typeface="Open Sans" panose="020B0606030504020204" pitchFamily="34" charset="0"/>
                <a:cs typeface="Arial"/>
              </a:rPr>
              <a:t>the</a:t>
            </a:r>
            <a:r>
              <a:rPr lang="es-ES" sz="1600" b="1" spc="-71" dirty="0">
                <a:solidFill>
                  <a:srgbClr val="FFFCF6"/>
                </a:solidFill>
                <a:effectLst>
                  <a:outerShdw blurRad="38100" dist="38100" dir="2700000" algn="tl">
                    <a:srgbClr val="000000">
                      <a:alpha val="43137"/>
                    </a:srgbClr>
                  </a:outerShdw>
                </a:effectLst>
                <a:latin typeface="Arial"/>
                <a:ea typeface="Open Sans" panose="020B0606030504020204" pitchFamily="34" charset="0"/>
                <a:cs typeface="Arial"/>
              </a:rPr>
              <a:t> EU case </a:t>
            </a:r>
            <a:r>
              <a:rPr lang="es-ES" sz="1600" b="1" spc="-71" dirty="0" err="1">
                <a:solidFill>
                  <a:srgbClr val="FFFCF6"/>
                </a:solidFill>
                <a:effectLst>
                  <a:outerShdw blurRad="38100" dist="38100" dir="2700000" algn="tl">
                    <a:srgbClr val="000000">
                      <a:alpha val="43137"/>
                    </a:srgbClr>
                  </a:outerShdw>
                </a:effectLst>
                <a:latin typeface="Arial"/>
                <a:ea typeface="Open Sans" panose="020B0606030504020204" pitchFamily="34" charset="0"/>
                <a:cs typeface="Arial"/>
              </a:rPr>
              <a:t>law</a:t>
            </a:r>
            <a:r>
              <a:rPr lang="es-ES" sz="1600" b="1" spc="-71" dirty="0">
                <a:solidFill>
                  <a:srgbClr val="FFFCF6"/>
                </a:solidFill>
                <a:effectLst>
                  <a:outerShdw blurRad="38100" dist="38100" dir="2700000" algn="tl">
                    <a:srgbClr val="000000">
                      <a:alpha val="43137"/>
                    </a:srgbClr>
                  </a:outerShdw>
                </a:effectLst>
                <a:latin typeface="Arial"/>
                <a:ea typeface="Open Sans" panose="020B0606030504020204" pitchFamily="34" charset="0"/>
                <a:cs typeface="Arial"/>
              </a:rPr>
              <a:t> </a:t>
            </a:r>
            <a:endParaRPr lang="en-US" sz="1600" b="1" spc="-71" dirty="0">
              <a:solidFill>
                <a:srgbClr val="FFFCF6"/>
              </a:solidFill>
              <a:effectLst>
                <a:outerShdw blurRad="38100" dist="38100" dir="2700000" algn="tl">
                  <a:srgbClr val="000000">
                    <a:alpha val="43137"/>
                  </a:srgbClr>
                </a:outerShdw>
              </a:effectLst>
              <a:latin typeface="Arial"/>
              <a:ea typeface="Open Sans" panose="020B0606030504020204" pitchFamily="34" charset="0"/>
              <a:cs typeface="Arial"/>
            </a:endParaRPr>
          </a:p>
        </p:txBody>
      </p:sp>
      <p:sp>
        <p:nvSpPr>
          <p:cNvPr id="6" name="Rectangle 5">
            <a:extLst>
              <a:ext uri="{FF2B5EF4-FFF2-40B4-BE49-F238E27FC236}">
                <a16:creationId xmlns:a16="http://schemas.microsoft.com/office/drawing/2014/main" id="{B30095F3-B2B5-4DFA-A9EB-4EF1092A8C04}"/>
              </a:ext>
            </a:extLst>
          </p:cNvPr>
          <p:cNvSpPr>
            <a:spLocks/>
          </p:cNvSpPr>
          <p:nvPr/>
        </p:nvSpPr>
        <p:spPr bwMode="auto">
          <a:xfrm>
            <a:off x="683568" y="324930"/>
            <a:ext cx="8072070" cy="330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a:tailEnd/>
              </a14:hiddenLine>
            </a:ext>
          </a:extLst>
        </p:spPr>
        <p:txBody>
          <a:bodyPr lIns="0" tIns="0" rIns="0" bIns="0" anchor="ctr"/>
          <a:lstStyle/>
          <a:p>
            <a:pPr algn="r">
              <a:defRPr/>
            </a:pPr>
            <a:endParaRPr lang="en-US" sz="1000" spc="-71" dirty="0">
              <a:solidFill>
                <a:schemeClr val="tx1">
                  <a:lumMod val="50000"/>
                  <a:lumOff val="50000"/>
                </a:schemeClr>
              </a:solidFill>
              <a:latin typeface="Arial"/>
              <a:ea typeface="Open Sans Light" panose="020B0306030504020204" pitchFamily="34" charset="0"/>
              <a:cs typeface="Arial"/>
              <a:sym typeface="Helvetica Neue UltraLight"/>
            </a:endParaRPr>
          </a:p>
        </p:txBody>
      </p:sp>
      <p:sp>
        <p:nvSpPr>
          <p:cNvPr id="9" name="Content Placeholder 3">
            <a:extLst>
              <a:ext uri="{FF2B5EF4-FFF2-40B4-BE49-F238E27FC236}">
                <a16:creationId xmlns:a16="http://schemas.microsoft.com/office/drawing/2014/main" id="{6E52FC2E-AED3-4CA2-9B37-62EF3FB4ABBB}"/>
              </a:ext>
            </a:extLst>
          </p:cNvPr>
          <p:cNvSpPr txBox="1">
            <a:spLocks/>
          </p:cNvSpPr>
          <p:nvPr/>
        </p:nvSpPr>
        <p:spPr>
          <a:xfrm>
            <a:off x="639281" y="1206664"/>
            <a:ext cx="8104487" cy="3408992"/>
          </a:xfrm>
          <a:prstGeom prst="rect">
            <a:avLst/>
          </a:prstGeom>
        </p:spPr>
        <p:txBody>
          <a:bodyPr>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defTabSz="914400">
              <a:spcBef>
                <a:spcPct val="0"/>
              </a:spcBef>
              <a:buNone/>
            </a:pPr>
            <a:endParaRPr lang="en-US" sz="1400" dirty="0">
              <a:solidFill>
                <a:srgbClr val="024DA1"/>
              </a:solidFill>
              <a:latin typeface="Arial"/>
              <a:cs typeface="Arial"/>
            </a:endParaRPr>
          </a:p>
          <a:p>
            <a:pPr algn="just" defTabSz="914400">
              <a:spcBef>
                <a:spcPct val="0"/>
              </a:spcBef>
              <a:buFontTx/>
              <a:buChar char="-"/>
            </a:pPr>
            <a:endParaRPr lang="en-US" sz="1400" dirty="0">
              <a:solidFill>
                <a:srgbClr val="024DA1"/>
              </a:solidFill>
              <a:latin typeface="Arial"/>
              <a:cs typeface="Arial"/>
            </a:endParaRPr>
          </a:p>
          <a:p>
            <a:pPr marL="0" indent="0" algn="just" defTabSz="914400">
              <a:spcBef>
                <a:spcPct val="0"/>
              </a:spcBef>
              <a:buNone/>
            </a:pPr>
            <a:endParaRPr lang="en-US" sz="1400" dirty="0">
              <a:solidFill>
                <a:srgbClr val="024DA1"/>
              </a:solidFill>
              <a:latin typeface="Arial"/>
              <a:cs typeface="Arial"/>
            </a:endParaRPr>
          </a:p>
          <a:p>
            <a:pPr marL="0" indent="0" algn="just" defTabSz="914400">
              <a:spcBef>
                <a:spcPct val="0"/>
              </a:spcBef>
              <a:buNone/>
            </a:pPr>
            <a:endParaRPr lang="en-US" sz="1400" dirty="0">
              <a:solidFill>
                <a:srgbClr val="024DA1"/>
              </a:solidFill>
              <a:latin typeface="Arial"/>
              <a:cs typeface="Arial"/>
            </a:endParaRPr>
          </a:p>
          <a:p>
            <a:pPr marL="0" indent="0" algn="just" defTabSz="914400">
              <a:spcBef>
                <a:spcPct val="0"/>
              </a:spcBef>
              <a:buNone/>
            </a:pPr>
            <a:endParaRPr lang="en-US" sz="1400" dirty="0">
              <a:solidFill>
                <a:srgbClr val="024DA1"/>
              </a:solidFill>
              <a:latin typeface="Arial"/>
              <a:cs typeface="Arial"/>
            </a:endParaRPr>
          </a:p>
          <a:p>
            <a:pPr marL="0" indent="0" algn="just" defTabSz="914400">
              <a:spcBef>
                <a:spcPct val="0"/>
              </a:spcBef>
              <a:buNone/>
            </a:pPr>
            <a:endParaRPr lang="en-US" sz="1400" dirty="0">
              <a:solidFill>
                <a:srgbClr val="024DA1"/>
              </a:solidFill>
              <a:latin typeface="Arial"/>
              <a:cs typeface="Arial"/>
            </a:endParaRPr>
          </a:p>
          <a:p>
            <a:pPr marL="0" indent="0" algn="just" defTabSz="914400">
              <a:spcBef>
                <a:spcPct val="0"/>
              </a:spcBef>
              <a:buNone/>
            </a:pPr>
            <a:endParaRPr lang="en-US" sz="1400" dirty="0">
              <a:solidFill>
                <a:srgbClr val="024DA1"/>
              </a:solidFill>
              <a:latin typeface="Arial"/>
              <a:cs typeface="Arial"/>
            </a:endParaRPr>
          </a:p>
          <a:p>
            <a:pPr marL="0" indent="0" algn="just" defTabSz="914400">
              <a:spcBef>
                <a:spcPct val="0"/>
              </a:spcBef>
              <a:buNone/>
            </a:pPr>
            <a:endParaRPr lang="en-US" sz="1400" dirty="0">
              <a:solidFill>
                <a:srgbClr val="024DA1"/>
              </a:solidFill>
              <a:latin typeface="Arial"/>
              <a:cs typeface="Arial"/>
            </a:endParaRPr>
          </a:p>
          <a:p>
            <a:pPr marL="0" indent="0" algn="just" defTabSz="914400">
              <a:spcBef>
                <a:spcPct val="0"/>
              </a:spcBef>
              <a:buNone/>
            </a:pPr>
            <a:endParaRPr lang="en-US" sz="1400" dirty="0">
              <a:solidFill>
                <a:srgbClr val="024DA1"/>
              </a:solidFill>
              <a:latin typeface="Arial"/>
              <a:cs typeface="Arial"/>
            </a:endParaRPr>
          </a:p>
          <a:p>
            <a:pPr marL="0" indent="0" algn="just" defTabSz="914400">
              <a:spcBef>
                <a:spcPct val="0"/>
              </a:spcBef>
              <a:buNone/>
            </a:pPr>
            <a:endParaRPr lang="en-US" sz="1400" dirty="0">
              <a:solidFill>
                <a:srgbClr val="024DA1"/>
              </a:solidFill>
              <a:latin typeface="Arial"/>
              <a:cs typeface="Arial"/>
            </a:endParaRPr>
          </a:p>
          <a:p>
            <a:pPr marL="0" indent="0" algn="just" defTabSz="914400">
              <a:spcBef>
                <a:spcPct val="0"/>
              </a:spcBef>
              <a:buNone/>
            </a:pPr>
            <a:endParaRPr lang="en-US" sz="1400" dirty="0">
              <a:solidFill>
                <a:srgbClr val="024DA1"/>
              </a:solidFill>
              <a:latin typeface="Arial"/>
              <a:cs typeface="Arial"/>
            </a:endParaRPr>
          </a:p>
          <a:p>
            <a:pPr marL="0" indent="0" algn="just" defTabSz="914400">
              <a:spcBef>
                <a:spcPct val="0"/>
              </a:spcBef>
              <a:buNone/>
            </a:pPr>
            <a:endParaRPr lang="en-US" sz="1400" dirty="0">
              <a:solidFill>
                <a:srgbClr val="024DA1"/>
              </a:solidFill>
              <a:latin typeface="Arial"/>
              <a:cs typeface="Arial"/>
            </a:endParaRPr>
          </a:p>
          <a:p>
            <a:pPr marL="0" indent="0" algn="just" defTabSz="914400">
              <a:spcBef>
                <a:spcPct val="0"/>
              </a:spcBef>
              <a:buNone/>
            </a:pPr>
            <a:endParaRPr lang="en-US" sz="1400" dirty="0">
              <a:solidFill>
                <a:srgbClr val="024DA1"/>
              </a:solidFill>
              <a:latin typeface="Arial"/>
              <a:cs typeface="Arial"/>
            </a:endParaRPr>
          </a:p>
          <a:p>
            <a:pPr marL="0" indent="0" algn="just" defTabSz="914400">
              <a:spcBef>
                <a:spcPct val="0"/>
              </a:spcBef>
              <a:buNone/>
            </a:pPr>
            <a:endParaRPr lang="en-US" sz="1400" dirty="0">
              <a:solidFill>
                <a:srgbClr val="024DA1"/>
              </a:solidFill>
              <a:latin typeface="Arial"/>
              <a:cs typeface="Arial"/>
            </a:endParaRPr>
          </a:p>
          <a:p>
            <a:pPr marL="0" indent="0" algn="just" defTabSz="914400">
              <a:spcBef>
                <a:spcPct val="0"/>
              </a:spcBef>
              <a:buNone/>
            </a:pPr>
            <a:endParaRPr lang="en-US" sz="1400" dirty="0">
              <a:solidFill>
                <a:srgbClr val="024DA1"/>
              </a:solidFill>
              <a:latin typeface="Arial"/>
              <a:cs typeface="Arial"/>
            </a:endParaRPr>
          </a:p>
          <a:p>
            <a:pPr marL="0" indent="0" defTabSz="914400">
              <a:spcBef>
                <a:spcPct val="0"/>
              </a:spcBef>
              <a:buNone/>
            </a:pPr>
            <a:endParaRPr lang="en-US" sz="1400" dirty="0">
              <a:solidFill>
                <a:srgbClr val="024DA1"/>
              </a:solidFill>
              <a:latin typeface="Arial"/>
              <a:cs typeface="Arial"/>
            </a:endParaRPr>
          </a:p>
          <a:p>
            <a:pPr defTabSz="914400">
              <a:spcBef>
                <a:spcPct val="0"/>
              </a:spcBef>
            </a:pPr>
            <a:endParaRPr lang="en-US" sz="1400" dirty="0">
              <a:solidFill>
                <a:srgbClr val="024DA1"/>
              </a:solidFill>
              <a:latin typeface="Arial"/>
              <a:cs typeface="Arial"/>
            </a:endParaRPr>
          </a:p>
          <a:p>
            <a:pPr marL="0" indent="0" algn="just" defTabSz="914400">
              <a:spcBef>
                <a:spcPct val="0"/>
              </a:spcBef>
              <a:buNone/>
            </a:pPr>
            <a:endParaRPr lang="en-US" sz="1400" dirty="0">
              <a:solidFill>
                <a:srgbClr val="024DA1"/>
              </a:solidFill>
              <a:latin typeface="Arial"/>
              <a:cs typeface="Arial"/>
              <a:sym typeface="Wingdings" panose="05000000000000000000" pitchFamily="2" charset="2"/>
            </a:endParaRPr>
          </a:p>
          <a:p>
            <a:pPr algn="just" defTabSz="914400">
              <a:spcBef>
                <a:spcPct val="0"/>
              </a:spcBef>
              <a:buFontTx/>
              <a:buChar char="-"/>
            </a:pPr>
            <a:endParaRPr lang="en-US" sz="1400" dirty="0">
              <a:solidFill>
                <a:srgbClr val="024DA1"/>
              </a:solidFill>
              <a:latin typeface="Arial"/>
              <a:cs typeface="Arial"/>
              <a:sym typeface="Wingdings" panose="05000000000000000000" pitchFamily="2" charset="2"/>
            </a:endParaRPr>
          </a:p>
          <a:p>
            <a:pPr marL="0" indent="0" algn="just" defTabSz="914400">
              <a:spcBef>
                <a:spcPct val="0"/>
              </a:spcBef>
              <a:buNone/>
            </a:pPr>
            <a:endParaRPr lang="en-US" sz="1400" dirty="0">
              <a:solidFill>
                <a:srgbClr val="024DA1"/>
              </a:solidFill>
              <a:latin typeface="Arial"/>
              <a:cs typeface="Arial"/>
              <a:sym typeface="Wingdings" panose="05000000000000000000" pitchFamily="2" charset="2"/>
            </a:endParaRPr>
          </a:p>
          <a:p>
            <a:pPr algn="just" defTabSz="914400">
              <a:spcBef>
                <a:spcPct val="0"/>
              </a:spcBef>
              <a:buFontTx/>
              <a:buChar char="-"/>
            </a:pPr>
            <a:endParaRPr lang="en-US" sz="1400" dirty="0">
              <a:solidFill>
                <a:srgbClr val="024DA1"/>
              </a:solidFill>
              <a:latin typeface="Arial"/>
              <a:cs typeface="Arial"/>
            </a:endParaRPr>
          </a:p>
          <a:p>
            <a:pPr marL="0" indent="0" defTabSz="914400">
              <a:spcBef>
                <a:spcPct val="0"/>
              </a:spcBef>
              <a:buNone/>
            </a:pPr>
            <a:endParaRPr lang="en-US" sz="1600" dirty="0">
              <a:solidFill>
                <a:srgbClr val="024DA1"/>
              </a:solidFill>
              <a:latin typeface="Arial"/>
              <a:cs typeface="Arial"/>
            </a:endParaRPr>
          </a:p>
          <a:p>
            <a:pPr marL="0" indent="0" algn="just" defTabSz="914400">
              <a:spcBef>
                <a:spcPct val="0"/>
              </a:spcBef>
              <a:buNone/>
            </a:pPr>
            <a:endParaRPr lang="en-US" sz="1600" dirty="0">
              <a:solidFill>
                <a:srgbClr val="024DA1"/>
              </a:solidFill>
              <a:latin typeface="Arial"/>
              <a:cs typeface="Arial"/>
            </a:endParaRPr>
          </a:p>
        </p:txBody>
      </p:sp>
      <p:sp>
        <p:nvSpPr>
          <p:cNvPr id="2" name="TextBox 1">
            <a:extLst>
              <a:ext uri="{FF2B5EF4-FFF2-40B4-BE49-F238E27FC236}">
                <a16:creationId xmlns:a16="http://schemas.microsoft.com/office/drawing/2014/main" id="{BA77CEFA-8108-4522-850C-BE16809D2A2F}"/>
              </a:ext>
            </a:extLst>
          </p:cNvPr>
          <p:cNvSpPr txBox="1"/>
          <p:nvPr/>
        </p:nvSpPr>
        <p:spPr>
          <a:xfrm>
            <a:off x="652210" y="967276"/>
            <a:ext cx="8103428" cy="3785652"/>
          </a:xfrm>
          <a:prstGeom prst="rect">
            <a:avLst/>
          </a:prstGeom>
          <a:noFill/>
        </p:spPr>
        <p:txBody>
          <a:bodyPr wrap="square" rtlCol="0">
            <a:spAutoFit/>
          </a:bodyPr>
          <a:lstStyle/>
          <a:p>
            <a:pPr marR="0" lvl="0" algn="just" defTabSz="457200" rtl="0" eaLnBrk="1" fontAlgn="auto" latinLnBrk="0" hangingPunct="1">
              <a:lnSpc>
                <a:spcPct val="100000"/>
              </a:lnSpc>
              <a:spcBef>
                <a:spcPts val="0"/>
              </a:spcBef>
              <a:spcAft>
                <a:spcPts val="0"/>
              </a:spcAft>
              <a:buClrTx/>
              <a:buSzTx/>
              <a:tabLst/>
              <a:defRPr/>
            </a:pPr>
            <a:r>
              <a:rPr kumimoji="0" lang="en-US" sz="1400" b="1" u="none" strike="noStrike" kern="1200" cap="none" spc="0" normalizeH="0" baseline="0" noProof="0" dirty="0">
                <a:ln>
                  <a:noFill/>
                </a:ln>
                <a:solidFill>
                  <a:srgbClr val="024DA1"/>
                </a:solidFill>
                <a:effectLst/>
                <a:uLnTx/>
                <a:uFillTx/>
                <a:latin typeface="Arial"/>
                <a:ea typeface="+mn-ea"/>
                <a:cs typeface="Arial"/>
              </a:rPr>
              <a:t>12/06/2019, C-705/17, ROSLAGSÖL (Hansson)</a:t>
            </a:r>
          </a:p>
          <a:p>
            <a:pPr marR="0" lvl="0" algn="just" defTabSz="457200" rtl="0" eaLnBrk="1" fontAlgn="auto" latinLnBrk="0" hangingPunct="1">
              <a:lnSpc>
                <a:spcPct val="100000"/>
              </a:lnSpc>
              <a:spcBef>
                <a:spcPts val="0"/>
              </a:spcBef>
              <a:spcAft>
                <a:spcPts val="0"/>
              </a:spcAft>
              <a:buClrTx/>
              <a:buSzTx/>
              <a:tabLst/>
              <a:defRPr/>
            </a:pPr>
            <a:endParaRPr kumimoji="0" lang="en-US" sz="800" b="1" u="none" strike="noStrike" kern="1200" cap="none" spc="0" normalizeH="0" baseline="0" noProof="0" dirty="0">
              <a:ln>
                <a:noFill/>
              </a:ln>
              <a:solidFill>
                <a:srgbClr val="024DA1"/>
              </a:solidFill>
              <a:effectLst/>
              <a:uLnTx/>
              <a:uFillTx/>
              <a:latin typeface="Arial"/>
              <a:ea typeface="+mn-ea"/>
              <a:cs typeface="Arial"/>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u="none" strike="noStrike" kern="1200" cap="none" spc="0" normalizeH="0" baseline="0" noProof="0" dirty="0">
                <a:ln>
                  <a:noFill/>
                </a:ln>
                <a:solidFill>
                  <a:srgbClr val="024DA1"/>
                </a:solidFill>
                <a:effectLst/>
                <a:uLnTx/>
                <a:uFillTx/>
                <a:latin typeface="Arial"/>
                <a:ea typeface="+mn-ea"/>
                <a:cs typeface="Arial"/>
              </a:rPr>
              <a:t>Weak elements of complex signs </a:t>
            </a:r>
            <a:r>
              <a:rPr kumimoji="0" lang="en-US" sz="1200" b="1" u="none" strike="noStrike" kern="1200" cap="none" spc="0" normalizeH="0" baseline="0" noProof="0" dirty="0">
                <a:ln>
                  <a:noFill/>
                </a:ln>
                <a:solidFill>
                  <a:srgbClr val="024DA1"/>
                </a:solidFill>
                <a:effectLst/>
                <a:uLnTx/>
                <a:uFillTx/>
                <a:latin typeface="Arial"/>
                <a:ea typeface="+mn-ea"/>
                <a:cs typeface="Arial"/>
              </a:rPr>
              <a:t>generally have less weight in the analysis of the similarity between </a:t>
            </a:r>
            <a:r>
              <a:rPr kumimoji="0" lang="en-US" sz="1200" b="0" u="none" strike="noStrike" kern="1200" cap="none" spc="0" normalizeH="0" baseline="0" noProof="0" dirty="0">
                <a:ln>
                  <a:noFill/>
                </a:ln>
                <a:solidFill>
                  <a:srgbClr val="024DA1"/>
                </a:solidFill>
                <a:effectLst/>
                <a:uLnTx/>
                <a:uFillTx/>
                <a:latin typeface="Arial"/>
                <a:ea typeface="+mn-ea"/>
                <a:cs typeface="Arial"/>
              </a:rPr>
              <a:t>the signs than elements of a greater distinctiveness, which are also more able to dominate the overall impression created by the mark</a:t>
            </a:r>
            <a:r>
              <a:rPr lang="en-US" sz="1200" dirty="0">
                <a:solidFill>
                  <a:srgbClr val="024DA1"/>
                </a:solidFill>
                <a:latin typeface="Arial"/>
                <a:cs typeface="Arial"/>
              </a:rPr>
              <a:t> (§ 53).</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US" sz="1200" b="0" u="none" strike="noStrike" kern="1200" cap="none" spc="0" normalizeH="0" baseline="0" noProof="0" dirty="0">
                <a:ln>
                  <a:noFill/>
                </a:ln>
                <a:solidFill>
                  <a:srgbClr val="024DA1"/>
                </a:solidFill>
                <a:effectLst/>
                <a:uLnTx/>
                <a:uFillTx/>
                <a:latin typeface="Arial"/>
                <a:ea typeface="+mn-ea"/>
                <a:cs typeface="Arial"/>
              </a:rPr>
              <a:t>Where the signs overlap in a weak element, the </a:t>
            </a:r>
            <a:r>
              <a:rPr kumimoji="0" lang="en-US" sz="1200" b="1" u="none" strike="noStrike" kern="1200" cap="none" spc="0" normalizeH="0" baseline="0" noProof="0" dirty="0">
                <a:ln>
                  <a:noFill/>
                </a:ln>
                <a:solidFill>
                  <a:srgbClr val="024DA1"/>
                </a:solidFill>
                <a:effectLst/>
                <a:uLnTx/>
                <a:uFillTx/>
                <a:latin typeface="Arial"/>
                <a:ea typeface="+mn-ea"/>
                <a:cs typeface="Arial"/>
              </a:rPr>
              <a:t>global assessment of the likelihood of confusion </a:t>
            </a:r>
            <a:r>
              <a:rPr kumimoji="0" lang="en-US" sz="1200" b="1" u="sng" strike="noStrike" kern="1200" cap="none" spc="0" normalizeH="0" baseline="0" noProof="0" dirty="0">
                <a:ln>
                  <a:noFill/>
                </a:ln>
                <a:solidFill>
                  <a:srgbClr val="024DA1"/>
                </a:solidFill>
                <a:effectLst/>
                <a:uLnTx/>
                <a:uFillTx/>
                <a:latin typeface="Arial"/>
                <a:ea typeface="+mn-ea"/>
                <a:cs typeface="Arial"/>
              </a:rPr>
              <a:t>will rarely lead </a:t>
            </a:r>
            <a:r>
              <a:rPr kumimoji="0" lang="en-US" sz="1200" b="1" u="none" strike="noStrike" kern="1200" cap="none" spc="0" normalizeH="0" baseline="0" noProof="0" dirty="0">
                <a:ln>
                  <a:noFill/>
                </a:ln>
                <a:solidFill>
                  <a:srgbClr val="024DA1"/>
                </a:solidFill>
                <a:effectLst/>
                <a:uLnTx/>
                <a:uFillTx/>
                <a:latin typeface="Arial"/>
                <a:ea typeface="+mn-ea"/>
                <a:cs typeface="Arial"/>
              </a:rPr>
              <a:t>to a finding that that likelihood exists</a:t>
            </a:r>
            <a:r>
              <a:rPr kumimoji="0" lang="en-US" sz="1200" b="0" u="none" strike="noStrike" kern="1200" cap="none" spc="0" normalizeH="0" baseline="0" noProof="0" dirty="0">
                <a:ln>
                  <a:noFill/>
                </a:ln>
                <a:solidFill>
                  <a:srgbClr val="024DA1"/>
                </a:solidFill>
                <a:effectLst/>
                <a:uLnTx/>
                <a:uFillTx/>
                <a:latin typeface="Arial"/>
                <a:ea typeface="+mn-ea"/>
                <a:cs typeface="Arial"/>
              </a:rPr>
              <a:t>. Nevertheless, a finding that it exists cannot be ruled out in advance and in any event without an assessment of the specific circumstances of the case</a:t>
            </a:r>
            <a:r>
              <a:rPr lang="en-US" sz="1200" dirty="0">
                <a:solidFill>
                  <a:srgbClr val="024DA1"/>
                </a:solidFill>
                <a:latin typeface="Arial"/>
                <a:cs typeface="Arial"/>
              </a:rPr>
              <a:t> (§ 55).</a:t>
            </a: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en-US" sz="1400" dirty="0">
              <a:solidFill>
                <a:srgbClr val="024DA1"/>
              </a:solidFill>
              <a:latin typeface="Arial"/>
              <a:cs typeface="Arial"/>
            </a:endParaRPr>
          </a:p>
          <a:p>
            <a:pPr algn="just">
              <a:defRPr/>
            </a:pPr>
            <a:r>
              <a:rPr lang="en-US" sz="1400" b="1" dirty="0">
                <a:solidFill>
                  <a:srgbClr val="024DA1"/>
                </a:solidFill>
                <a:latin typeface="Arial"/>
                <a:cs typeface="Arial"/>
              </a:rPr>
              <a:t>18/06/2020, C-702/18 P, PRIMART Marek Łukasiewicz (fig.) / PRIMA,</a:t>
            </a:r>
          </a:p>
          <a:p>
            <a:pPr algn="just">
              <a:defRPr/>
            </a:pPr>
            <a:endParaRPr lang="en-US" sz="800" b="1" dirty="0">
              <a:solidFill>
                <a:srgbClr val="024DA1"/>
              </a:solidFill>
              <a:latin typeface="Arial"/>
              <a:cs typeface="Arial"/>
            </a:endParaRPr>
          </a:p>
          <a:p>
            <a:pPr marL="285750" indent="-285750" algn="just">
              <a:buFont typeface="Wingdings" panose="05000000000000000000" pitchFamily="2" charset="2"/>
              <a:buChar char="Ø"/>
              <a:defRPr/>
            </a:pPr>
            <a:r>
              <a:rPr lang="en-US" sz="1200" dirty="0">
                <a:solidFill>
                  <a:srgbClr val="024DA1"/>
                </a:solidFill>
                <a:latin typeface="Arial"/>
                <a:cs typeface="Arial"/>
              </a:rPr>
              <a:t>W</a:t>
            </a:r>
            <a:r>
              <a:rPr lang="en-US" sz="1200" dirty="0">
                <a:solidFill>
                  <a:srgbClr val="024DA1"/>
                </a:solidFill>
                <a:latin typeface="+mj-lt"/>
                <a:cs typeface="Arial"/>
              </a:rPr>
              <a:t>here the earlier mark and the contested sign </a:t>
            </a:r>
            <a:r>
              <a:rPr lang="en-US" sz="1200" b="1" dirty="0">
                <a:solidFill>
                  <a:srgbClr val="024DA1"/>
                </a:solidFill>
                <a:latin typeface="+mj-lt"/>
                <a:cs typeface="Arial"/>
              </a:rPr>
              <a:t>coincide in an element that is weakly distinctive</a:t>
            </a:r>
            <a:r>
              <a:rPr lang="en-US" sz="1200" dirty="0">
                <a:solidFill>
                  <a:srgbClr val="024DA1"/>
                </a:solidFill>
                <a:latin typeface="+mj-lt"/>
                <a:cs typeface="Arial"/>
              </a:rPr>
              <a:t> in relation to the G&amp;S, the </a:t>
            </a:r>
            <a:r>
              <a:rPr lang="en-US" sz="1200" b="1" dirty="0">
                <a:solidFill>
                  <a:srgbClr val="024DA1"/>
                </a:solidFill>
                <a:latin typeface="+mj-lt"/>
                <a:cs typeface="Arial"/>
              </a:rPr>
              <a:t>global assessment </a:t>
            </a:r>
            <a:r>
              <a:rPr lang="en-US" sz="1200" dirty="0">
                <a:solidFill>
                  <a:srgbClr val="024DA1"/>
                </a:solidFill>
                <a:latin typeface="+mj-lt"/>
                <a:cs typeface="Arial"/>
              </a:rPr>
              <a:t>of the LOC </a:t>
            </a:r>
            <a:r>
              <a:rPr lang="en-US" sz="1200" b="1" u="sng" dirty="0">
                <a:solidFill>
                  <a:srgbClr val="024DA1"/>
                </a:solidFill>
                <a:latin typeface="+mj-lt"/>
                <a:cs typeface="Arial"/>
              </a:rPr>
              <a:t>does not often lead </a:t>
            </a:r>
            <a:r>
              <a:rPr lang="en-US" sz="1200" dirty="0">
                <a:solidFill>
                  <a:srgbClr val="024DA1"/>
                </a:solidFill>
                <a:latin typeface="+mj-lt"/>
                <a:cs typeface="Arial"/>
              </a:rPr>
              <a:t>to a finding that such likelihood exist.</a:t>
            </a:r>
            <a:endParaRPr lang="en-US" sz="1100" dirty="0">
              <a:solidFill>
                <a:srgbClr val="024DA1"/>
              </a:solidFill>
              <a:latin typeface="+mj-lt"/>
              <a:cs typeface="Arial"/>
            </a:endParaRPr>
          </a:p>
          <a:p>
            <a:pPr lvl="0" algn="just">
              <a:defRPr/>
            </a:pPr>
            <a:endParaRPr kumimoji="0" lang="en-US" sz="1000" b="0" u="none" strike="noStrike" kern="1200" cap="none" spc="0" normalizeH="0" baseline="0" noProof="0" dirty="0">
              <a:ln>
                <a:noFill/>
              </a:ln>
              <a:solidFill>
                <a:srgbClr val="024DA1"/>
              </a:solidFill>
              <a:effectLst/>
              <a:uLnTx/>
              <a:uFillTx/>
              <a:latin typeface="Arial"/>
              <a:ea typeface="+mn-ea"/>
              <a:cs typeface="Arial"/>
            </a:endParaRPr>
          </a:p>
          <a:p>
            <a:pPr marL="0" marR="0" lvl="0" indent="0" defTabSz="457200" rtl="0" eaLnBrk="1" fontAlgn="auto" latinLnBrk="0" hangingPunct="1">
              <a:lnSpc>
                <a:spcPct val="100000"/>
              </a:lnSpc>
              <a:spcBef>
                <a:spcPts val="0"/>
              </a:spcBef>
              <a:spcAft>
                <a:spcPts val="0"/>
              </a:spcAft>
              <a:buClrTx/>
              <a:buSzTx/>
              <a:buFontTx/>
              <a:buNone/>
              <a:tabLst/>
              <a:defRPr/>
            </a:pPr>
            <a:r>
              <a:rPr lang="en-US" sz="1400" b="1" dirty="0">
                <a:solidFill>
                  <a:srgbClr val="024DA1"/>
                </a:solidFill>
                <a:latin typeface="Arial"/>
                <a:cs typeface="Arial"/>
              </a:rPr>
              <a:t>05/10/2020, T-602/19, NATURANOVE / NATURALIUM</a:t>
            </a:r>
          </a:p>
          <a:p>
            <a:pPr marL="0" marR="0" lvl="0" indent="0" defTabSz="457200" rtl="0" eaLnBrk="1" fontAlgn="auto" latinLnBrk="0" hangingPunct="1">
              <a:lnSpc>
                <a:spcPct val="100000"/>
              </a:lnSpc>
              <a:spcBef>
                <a:spcPts val="0"/>
              </a:spcBef>
              <a:spcAft>
                <a:spcPts val="0"/>
              </a:spcAft>
              <a:buClrTx/>
              <a:buSzTx/>
              <a:buFontTx/>
              <a:buNone/>
              <a:tabLst/>
              <a:defRPr/>
            </a:pPr>
            <a:endParaRPr lang="en-US" sz="800" b="1" dirty="0">
              <a:solidFill>
                <a:srgbClr val="024DA1"/>
              </a:solidFill>
              <a:latin typeface="Arial"/>
              <a:cs typeface="Arial"/>
            </a:endParaRPr>
          </a:p>
          <a:p>
            <a:pPr marL="285750" marR="0" lvl="0" indent="-285750" algn="just" defTabSz="4572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sz="1200" dirty="0">
                <a:solidFill>
                  <a:srgbClr val="024DA1"/>
                </a:solidFill>
                <a:latin typeface="Arial"/>
                <a:cs typeface="Arial"/>
              </a:rPr>
              <a:t>The </a:t>
            </a:r>
            <a:r>
              <a:rPr lang="en-US" sz="1200" b="1" dirty="0">
                <a:solidFill>
                  <a:srgbClr val="024DA1"/>
                </a:solidFill>
                <a:latin typeface="Arial"/>
                <a:cs typeface="Arial"/>
              </a:rPr>
              <a:t>distinctive character</a:t>
            </a:r>
            <a:r>
              <a:rPr lang="en-US" sz="1200" dirty="0">
                <a:solidFill>
                  <a:srgbClr val="024DA1"/>
                </a:solidFill>
                <a:latin typeface="Arial"/>
                <a:cs typeface="Arial"/>
              </a:rPr>
              <a:t> of the earlier mark must be regarded as being of </a:t>
            </a:r>
            <a:r>
              <a:rPr lang="en-US" sz="1200" b="1" dirty="0">
                <a:solidFill>
                  <a:srgbClr val="024DA1"/>
                </a:solidFill>
                <a:latin typeface="Arial"/>
                <a:cs typeface="Arial"/>
              </a:rPr>
              <a:t>decisive importance.</a:t>
            </a:r>
            <a:r>
              <a:rPr lang="en-US" sz="1200" dirty="0">
                <a:solidFill>
                  <a:srgbClr val="024DA1"/>
                </a:solidFill>
                <a:latin typeface="Arial"/>
                <a:cs typeface="Arial"/>
              </a:rPr>
              <a:t> With regard to a trade mark with a weak distinctive character, and which thus has a lesser capacity to identify the G&amp;S for which it has been registered as coming from a particular undertaking, </a:t>
            </a:r>
            <a:r>
              <a:rPr lang="en-US" sz="1200" b="1" dirty="0">
                <a:solidFill>
                  <a:srgbClr val="024DA1"/>
                </a:solidFill>
                <a:latin typeface="Arial"/>
                <a:cs typeface="Arial"/>
              </a:rPr>
              <a:t>the degree of similarity between the signs should be high to justify a LOC, or this would risk granting excessive protection </a:t>
            </a:r>
            <a:r>
              <a:rPr lang="en-US" sz="1200" dirty="0">
                <a:solidFill>
                  <a:srgbClr val="024DA1"/>
                </a:solidFill>
                <a:latin typeface="Arial"/>
                <a:cs typeface="Arial"/>
              </a:rPr>
              <a:t>(</a:t>
            </a:r>
            <a:r>
              <a:rPr kumimoji="0" lang="en-US" sz="1200" b="0" u="none" strike="noStrike" kern="1200" cap="none" spc="0" normalizeH="0" baseline="0" noProof="0" dirty="0">
                <a:ln>
                  <a:noFill/>
                </a:ln>
                <a:solidFill>
                  <a:srgbClr val="024DA1"/>
                </a:solidFill>
                <a:effectLst/>
                <a:uLnTx/>
                <a:uFillTx/>
                <a:latin typeface="Arial"/>
                <a:ea typeface="+mn-ea"/>
                <a:cs typeface="Arial"/>
              </a:rPr>
              <a:t>§ 56</a:t>
            </a:r>
            <a:r>
              <a:rPr lang="en-US" sz="1200" dirty="0">
                <a:solidFill>
                  <a:srgbClr val="024DA1"/>
                </a:solidFill>
                <a:latin typeface="Arial"/>
                <a:cs typeface="Arial"/>
              </a:rPr>
              <a:t>).</a:t>
            </a:r>
            <a:r>
              <a:rPr kumimoji="0" lang="en-US" sz="1200" b="0" u="none" strike="noStrike" kern="1200" cap="none" spc="0" normalizeH="0" baseline="0" noProof="0" dirty="0">
                <a:ln>
                  <a:noFill/>
                </a:ln>
                <a:solidFill>
                  <a:srgbClr val="024DA1"/>
                </a:solidFill>
                <a:effectLst/>
                <a:uLnTx/>
                <a:uFillTx/>
                <a:latin typeface="Arial"/>
                <a:ea typeface="+mn-ea"/>
                <a:cs typeface="Arial"/>
              </a:rPr>
              <a:t> </a:t>
            </a:r>
            <a:endParaRPr kumimoji="0" lang="en-US" sz="1400" b="0" u="none" strike="noStrike" kern="1200" cap="none" spc="0" normalizeH="0" baseline="0" noProof="0" dirty="0">
              <a:ln>
                <a:noFill/>
              </a:ln>
              <a:solidFill>
                <a:srgbClr val="024DA1"/>
              </a:solidFill>
              <a:effectLst/>
              <a:uLnTx/>
              <a:uFillTx/>
              <a:latin typeface="Arial"/>
              <a:ea typeface="+mn-ea"/>
              <a:cs typeface="Arial"/>
            </a:endParaRPr>
          </a:p>
        </p:txBody>
      </p:sp>
    </p:spTree>
    <p:extLst>
      <p:ext uri="{BB962C8B-B14F-4D97-AF65-F5344CB8AC3E}">
        <p14:creationId xmlns:p14="http://schemas.microsoft.com/office/powerpoint/2010/main" val="3929791328"/>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8">
            <a:extLst>
              <a:ext uri="{FF2B5EF4-FFF2-40B4-BE49-F238E27FC236}">
                <a16:creationId xmlns:a16="http://schemas.microsoft.com/office/drawing/2014/main" id="{6931E86C-A8E7-89EC-3D2A-896C0C94C836}"/>
              </a:ext>
            </a:extLst>
          </p:cNvPr>
          <p:cNvSpPr>
            <a:spLocks/>
          </p:cNvSpPr>
          <p:nvPr/>
        </p:nvSpPr>
        <p:spPr bwMode="auto">
          <a:xfrm>
            <a:off x="639281" y="730328"/>
            <a:ext cx="8103428" cy="270030"/>
          </a:xfrm>
          <a:prstGeom prst="rect">
            <a:avLst/>
          </a:prstGeom>
          <a:solidFill>
            <a:srgbClr val="024DA1"/>
          </a:solidFill>
          <a:ln>
            <a:noFill/>
          </a:ln>
        </p:spPr>
        <p:txBody>
          <a:bodyPr lIns="0" tIns="0" rIns="0" bIns="0" anchor="ctr"/>
          <a:lstStyle/>
          <a:p>
            <a:pPr marL="85725" algn="ctr"/>
            <a:r>
              <a:rPr lang="es-ES" sz="1600" b="1" spc="-71" dirty="0">
                <a:solidFill>
                  <a:srgbClr val="FFFCF6"/>
                </a:solidFill>
                <a:effectLst>
                  <a:outerShdw blurRad="38100" dist="38100" dir="2700000" algn="tl">
                    <a:srgbClr val="000000">
                      <a:alpha val="43137"/>
                    </a:srgbClr>
                  </a:outerShdw>
                </a:effectLst>
                <a:latin typeface="Arial"/>
                <a:ea typeface="Open Sans" panose="020B0606030504020204" pitchFamily="34" charset="0"/>
                <a:cs typeface="Arial"/>
              </a:rPr>
              <a:t>More cases </a:t>
            </a:r>
            <a:r>
              <a:rPr lang="es-ES" sz="1600" b="1" spc="-71" dirty="0" err="1">
                <a:solidFill>
                  <a:srgbClr val="FFFCF6"/>
                </a:solidFill>
                <a:effectLst>
                  <a:outerShdw blurRad="38100" dist="38100" dir="2700000" algn="tl">
                    <a:srgbClr val="000000">
                      <a:alpha val="43137"/>
                    </a:srgbClr>
                  </a:outerShdw>
                </a:effectLst>
                <a:latin typeface="Arial"/>
                <a:ea typeface="Open Sans" panose="020B0606030504020204" pitchFamily="34" charset="0"/>
                <a:cs typeface="Arial"/>
              </a:rPr>
              <a:t>following</a:t>
            </a:r>
            <a:r>
              <a:rPr lang="es-ES" sz="1600" b="1" spc="-71" dirty="0">
                <a:solidFill>
                  <a:srgbClr val="FFFCF6"/>
                </a:solidFill>
                <a:effectLst>
                  <a:outerShdw blurRad="38100" dist="38100" dir="2700000" algn="tl">
                    <a:srgbClr val="000000">
                      <a:alpha val="43137"/>
                    </a:srgbClr>
                  </a:outerShdw>
                </a:effectLst>
                <a:latin typeface="Arial"/>
                <a:ea typeface="Open Sans" panose="020B0606030504020204" pitchFamily="34" charset="0"/>
                <a:cs typeface="Arial"/>
              </a:rPr>
              <a:t> </a:t>
            </a:r>
            <a:r>
              <a:rPr lang="es-ES" sz="1600" b="1" spc="-71" dirty="0" err="1">
                <a:solidFill>
                  <a:srgbClr val="FFFCF6"/>
                </a:solidFill>
                <a:effectLst>
                  <a:outerShdw blurRad="38100" dist="38100" dir="2700000" algn="tl">
                    <a:srgbClr val="000000">
                      <a:alpha val="43137"/>
                    </a:srgbClr>
                  </a:outerShdw>
                </a:effectLst>
                <a:latin typeface="Arial"/>
                <a:ea typeface="Open Sans" panose="020B0606030504020204" pitchFamily="34" charset="0"/>
                <a:cs typeface="Arial"/>
              </a:rPr>
              <a:t>this</a:t>
            </a:r>
            <a:r>
              <a:rPr lang="es-ES" sz="1600" b="1" spc="-71" dirty="0">
                <a:solidFill>
                  <a:srgbClr val="FFFCF6"/>
                </a:solidFill>
                <a:effectLst>
                  <a:outerShdw blurRad="38100" dist="38100" dir="2700000" algn="tl">
                    <a:srgbClr val="000000">
                      <a:alpha val="43137"/>
                    </a:srgbClr>
                  </a:outerShdw>
                </a:effectLst>
                <a:latin typeface="Arial"/>
                <a:ea typeface="Open Sans" panose="020B0606030504020204" pitchFamily="34" charset="0"/>
                <a:cs typeface="Arial"/>
              </a:rPr>
              <a:t> </a:t>
            </a:r>
            <a:r>
              <a:rPr lang="es-ES" sz="1600" b="1" spc="-71" dirty="0" err="1">
                <a:solidFill>
                  <a:srgbClr val="FFFCF6"/>
                </a:solidFill>
                <a:effectLst>
                  <a:outerShdw blurRad="38100" dist="38100" dir="2700000" algn="tl">
                    <a:srgbClr val="000000">
                      <a:alpha val="43137"/>
                    </a:srgbClr>
                  </a:outerShdw>
                </a:effectLst>
                <a:latin typeface="Arial"/>
                <a:ea typeface="Open Sans" panose="020B0606030504020204" pitchFamily="34" charset="0"/>
                <a:cs typeface="Arial"/>
              </a:rPr>
              <a:t>trend</a:t>
            </a:r>
            <a:endParaRPr lang="en-US" sz="1600" b="1" spc="-71" dirty="0">
              <a:solidFill>
                <a:srgbClr val="FFFCF6"/>
              </a:solidFill>
              <a:effectLst>
                <a:outerShdw blurRad="38100" dist="38100" dir="2700000" algn="tl">
                  <a:srgbClr val="000000">
                    <a:alpha val="43137"/>
                  </a:srgbClr>
                </a:outerShdw>
              </a:effectLst>
              <a:latin typeface="Arial"/>
              <a:ea typeface="Open Sans" panose="020B0606030504020204" pitchFamily="34" charset="0"/>
              <a:cs typeface="Arial"/>
            </a:endParaRPr>
          </a:p>
        </p:txBody>
      </p:sp>
      <p:pic>
        <p:nvPicPr>
          <p:cNvPr id="3" name="Picture 2">
            <a:extLst>
              <a:ext uri="{FF2B5EF4-FFF2-40B4-BE49-F238E27FC236}">
                <a16:creationId xmlns:a16="http://schemas.microsoft.com/office/drawing/2014/main" id="{D0ABD511-0031-34E9-EBF6-9363044ACA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3453" y="1032744"/>
            <a:ext cx="7451002" cy="3983024"/>
          </a:xfrm>
          <a:prstGeom prst="rect">
            <a:avLst/>
          </a:prstGeom>
        </p:spPr>
      </p:pic>
    </p:spTree>
    <p:extLst>
      <p:ext uri="{BB962C8B-B14F-4D97-AF65-F5344CB8AC3E}">
        <p14:creationId xmlns:p14="http://schemas.microsoft.com/office/powerpoint/2010/main" val="19629662"/>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D8D7E61-EA53-30FF-4EC1-09E4AEC3D65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9299" y="867557"/>
            <a:ext cx="8501204" cy="3408385"/>
          </a:xfrm>
          <a:prstGeom prst="rect">
            <a:avLst/>
          </a:prstGeom>
        </p:spPr>
      </p:pic>
    </p:spTree>
    <p:extLst>
      <p:ext uri="{BB962C8B-B14F-4D97-AF65-F5344CB8AC3E}">
        <p14:creationId xmlns:p14="http://schemas.microsoft.com/office/powerpoint/2010/main" val="17298524"/>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73C68-265B-1E3A-4F0E-207E9AFC6A9A}"/>
            </a:ext>
          </a:extLst>
        </p:cNvPr>
        <p:cNvGrpSpPr/>
        <p:nvPr/>
      </p:nvGrpSpPr>
      <p:grpSpPr>
        <a:xfrm>
          <a:off x="0" y="0"/>
          <a:ext cx="0" cy="0"/>
          <a:chOff x="0" y="0"/>
          <a:chExt cx="0" cy="0"/>
        </a:xfrm>
      </p:grpSpPr>
      <p:sp>
        <p:nvSpPr>
          <p:cNvPr id="6" name="Rectangle 8">
            <a:extLst>
              <a:ext uri="{FF2B5EF4-FFF2-40B4-BE49-F238E27FC236}">
                <a16:creationId xmlns:a16="http://schemas.microsoft.com/office/drawing/2014/main" id="{2E670822-A3E2-BB57-874D-AAC2BAD580F5}"/>
              </a:ext>
            </a:extLst>
          </p:cNvPr>
          <p:cNvSpPr>
            <a:spLocks/>
          </p:cNvSpPr>
          <p:nvPr/>
        </p:nvSpPr>
        <p:spPr bwMode="auto">
          <a:xfrm>
            <a:off x="543207" y="785028"/>
            <a:ext cx="8320135" cy="210853"/>
          </a:xfrm>
          <a:prstGeom prst="rect">
            <a:avLst/>
          </a:prstGeom>
          <a:solidFill>
            <a:srgbClr val="0D4BA6"/>
          </a:solidFill>
          <a:ln>
            <a:noFill/>
          </a:ln>
        </p:spPr>
        <p:txBody>
          <a:bodyPr lIns="0" tIns="0" rIns="0" bIns="0" anchor="ctr"/>
          <a:lstStyle/>
          <a:p>
            <a:pPr marL="85725" algn="ctr"/>
            <a:r>
              <a:rPr lang="da-DK" sz="1500" b="1" dirty="0">
                <a:solidFill>
                  <a:schemeClr val="bg1"/>
                </a:solidFill>
                <a:latin typeface="Arial"/>
                <a:ea typeface="Open Sans" panose="020B0606030504020204" pitchFamily="34" charset="0"/>
                <a:cs typeface="Arial"/>
              </a:rPr>
              <a:t>08/07/2026, T‑309/25, BIO-GROUP MEDICAL SYSTEM (fig.) / BIOGROUP (fig.) et al.</a:t>
            </a:r>
            <a:endParaRPr lang="en-IE" sz="1500" b="1" dirty="0">
              <a:solidFill>
                <a:schemeClr val="bg1"/>
              </a:solidFill>
              <a:latin typeface="Arial"/>
              <a:ea typeface="Open Sans" panose="020B0606030504020204" pitchFamily="34" charset="0"/>
              <a:cs typeface="Arial"/>
            </a:endParaRPr>
          </a:p>
        </p:txBody>
      </p:sp>
      <p:grpSp>
        <p:nvGrpSpPr>
          <p:cNvPr id="5" name="Grupo 4">
            <a:extLst>
              <a:ext uri="{FF2B5EF4-FFF2-40B4-BE49-F238E27FC236}">
                <a16:creationId xmlns:a16="http://schemas.microsoft.com/office/drawing/2014/main" id="{48BC5230-18ED-41C5-F088-BB7702F4DA30}"/>
              </a:ext>
            </a:extLst>
          </p:cNvPr>
          <p:cNvGrpSpPr/>
          <p:nvPr/>
        </p:nvGrpSpPr>
        <p:grpSpPr>
          <a:xfrm>
            <a:off x="694229" y="1275606"/>
            <a:ext cx="8061409" cy="3358742"/>
            <a:chOff x="-144016" y="912564"/>
            <a:chExt cx="6199647" cy="3087000"/>
          </a:xfrm>
          <a:solidFill>
            <a:schemeClr val="bg1"/>
          </a:solidFill>
        </p:grpSpPr>
        <p:sp>
          <p:nvSpPr>
            <p:cNvPr id="7" name="Rectángulo 6">
              <a:extLst>
                <a:ext uri="{FF2B5EF4-FFF2-40B4-BE49-F238E27FC236}">
                  <a16:creationId xmlns:a16="http://schemas.microsoft.com/office/drawing/2014/main" id="{EC5C248D-560A-9D07-6884-0FFD8789D45B}"/>
                </a:ext>
              </a:extLst>
            </p:cNvPr>
            <p:cNvSpPr/>
            <p:nvPr/>
          </p:nvSpPr>
          <p:spPr>
            <a:xfrm>
              <a:off x="-144016" y="912564"/>
              <a:ext cx="6192687" cy="3087000"/>
            </a:xfrm>
            <a:prstGeom prst="rect">
              <a:avLst/>
            </a:prstGeom>
            <a:grpFill/>
            <a:ln>
              <a:noFill/>
            </a:ln>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IE"/>
            </a:p>
          </p:txBody>
        </p:sp>
        <p:sp>
          <p:nvSpPr>
            <p:cNvPr id="8" name="CuadroTexto 7">
              <a:extLst>
                <a:ext uri="{FF2B5EF4-FFF2-40B4-BE49-F238E27FC236}">
                  <a16:creationId xmlns:a16="http://schemas.microsoft.com/office/drawing/2014/main" id="{37C8B87B-681F-F235-0613-E6544D66A9CD}"/>
                </a:ext>
              </a:extLst>
            </p:cNvPr>
            <p:cNvSpPr txBox="1"/>
            <p:nvPr/>
          </p:nvSpPr>
          <p:spPr>
            <a:xfrm>
              <a:off x="-137056" y="912564"/>
              <a:ext cx="6192687" cy="3087000"/>
            </a:xfrm>
            <a:prstGeom prst="rect">
              <a:avLst/>
            </a:prstGeom>
            <a:grp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80621" tIns="416560" rIns="480621" bIns="142240" numCol="1" spcCol="1270" anchor="t" anchorCtr="0">
              <a:noAutofit/>
            </a:bodyPr>
            <a:lstStyle/>
            <a:p>
              <a:pPr marL="228600" marR="0" lvl="1" indent="-228600" algn="l" defTabSz="889000" rtl="0" eaLnBrk="1" fontAlgn="auto" latinLnBrk="0" hangingPunct="1">
                <a:lnSpc>
                  <a:spcPct val="90000"/>
                </a:lnSpc>
                <a:spcBef>
                  <a:spcPct val="0"/>
                </a:spcBef>
                <a:spcAft>
                  <a:spcPct val="15000"/>
                </a:spcAft>
                <a:buClrTx/>
                <a:buSzTx/>
                <a:buFont typeface="Wingdings" panose="05000000000000000000" pitchFamily="2" charset="2"/>
                <a:buChar char="q"/>
                <a:tabLst/>
                <a:defRPr/>
              </a:pPr>
              <a:endParaRPr kumimoji="0" lang="en-US" sz="2000" b="0" i="0" u="none" strike="noStrike" kern="1200" cap="none" spc="-71" normalizeH="0" baseline="0" noProof="0" dirty="0">
                <a:ln>
                  <a:noFill/>
                </a:ln>
                <a:solidFill>
                  <a:srgbClr val="14438E"/>
                </a:solidFill>
                <a:effectLst/>
                <a:uLnTx/>
                <a:uFillTx/>
                <a:latin typeface="Arial"/>
                <a:ea typeface="+mn-ea"/>
                <a:cs typeface="Arial"/>
              </a:endParaRPr>
            </a:p>
          </p:txBody>
        </p:sp>
      </p:grpSp>
      <p:sp>
        <p:nvSpPr>
          <p:cNvPr id="9" name="Rectángulo 8">
            <a:extLst>
              <a:ext uri="{FF2B5EF4-FFF2-40B4-BE49-F238E27FC236}">
                <a16:creationId xmlns:a16="http://schemas.microsoft.com/office/drawing/2014/main" id="{86C41A55-2248-840D-5CDD-9A06FA45C16D}"/>
              </a:ext>
            </a:extLst>
          </p:cNvPr>
          <p:cNvSpPr/>
          <p:nvPr/>
        </p:nvSpPr>
        <p:spPr>
          <a:xfrm>
            <a:off x="548432" y="1096853"/>
            <a:ext cx="8314909" cy="3754874"/>
          </a:xfrm>
          <a:prstGeom prst="rect">
            <a:avLst/>
          </a:prstGeom>
        </p:spPr>
        <p:txBody>
          <a:bodyPr wrap="square">
            <a:spAutoFit/>
          </a:bodyPr>
          <a:lstStyle/>
          <a:p>
            <a:pPr marL="285750" indent="-285750" algn="just" fontAlgn="base">
              <a:spcBef>
                <a:spcPct val="20000"/>
              </a:spcBef>
              <a:spcAft>
                <a:spcPct val="0"/>
              </a:spcAft>
              <a:buFont typeface="Wingdings" panose="05000000000000000000" pitchFamily="2" charset="2"/>
              <a:buChar char="Ø"/>
              <a:defRPr/>
            </a:pPr>
            <a:r>
              <a:rPr lang="en-US" sz="1400" dirty="0">
                <a:solidFill>
                  <a:srgbClr val="14438E"/>
                </a:solidFill>
                <a:latin typeface="Arial" panose="020B0604020202020204" pitchFamily="34" charset="0"/>
                <a:cs typeface="Arial" panose="020B0604020202020204" pitchFamily="34" charset="0"/>
              </a:rPr>
              <a:t>GC confirms that ‘BIOGROUP’ is </a:t>
            </a:r>
            <a:r>
              <a:rPr lang="en-US" sz="1400" b="1" u="sng" dirty="0">
                <a:solidFill>
                  <a:srgbClr val="14438E"/>
                </a:solidFill>
                <a:latin typeface="Arial" panose="020B0604020202020204" pitchFamily="34" charset="0"/>
                <a:cs typeface="Arial" panose="020B0604020202020204" pitchFamily="34" charset="0"/>
              </a:rPr>
              <a:t>weak </a:t>
            </a:r>
            <a:r>
              <a:rPr lang="en-US" sz="1400" dirty="0">
                <a:solidFill>
                  <a:srgbClr val="14438E"/>
                </a:solidFill>
                <a:latin typeface="Arial" panose="020B0604020202020204" pitchFamily="34" charset="0"/>
                <a:cs typeface="Arial" panose="020B0604020202020204" pitchFamily="34" charset="0"/>
              </a:rPr>
              <a:t>but states that the BoA should have found it </a:t>
            </a:r>
            <a:r>
              <a:rPr lang="en-US" sz="1400" b="1" dirty="0">
                <a:solidFill>
                  <a:srgbClr val="14438E"/>
                </a:solidFill>
                <a:latin typeface="Arial" panose="020B0604020202020204" pitchFamily="34" charset="0"/>
                <a:cs typeface="Arial" panose="020B0604020202020204" pitchFamily="34" charset="0"/>
              </a:rPr>
              <a:t>dominant.</a:t>
            </a:r>
            <a:r>
              <a:rPr lang="en-US" sz="1400" b="1" u="sng" dirty="0">
                <a:solidFill>
                  <a:srgbClr val="14438E"/>
                </a:solidFill>
                <a:latin typeface="Arial" panose="020B0604020202020204" pitchFamily="34" charset="0"/>
                <a:cs typeface="Arial" panose="020B0604020202020204" pitchFamily="34" charset="0"/>
              </a:rPr>
              <a:t>  </a:t>
            </a:r>
          </a:p>
          <a:p>
            <a:pPr algn="just" fontAlgn="base">
              <a:spcBef>
                <a:spcPct val="20000"/>
              </a:spcBef>
              <a:spcAft>
                <a:spcPct val="0"/>
              </a:spcAft>
              <a:defRPr/>
            </a:pPr>
            <a:endParaRPr lang="en-US" sz="1400" spc="-71" dirty="0">
              <a:solidFill>
                <a:srgbClr val="14438E"/>
              </a:solidFill>
              <a:latin typeface="Arial" panose="020B0604020202020204" pitchFamily="34" charset="0"/>
              <a:cs typeface="Arial" panose="020B0604020202020204" pitchFamily="34" charset="0"/>
            </a:endParaRPr>
          </a:p>
          <a:p>
            <a:pPr algn="just" fontAlgn="base">
              <a:spcBef>
                <a:spcPct val="20000"/>
              </a:spcBef>
              <a:spcAft>
                <a:spcPct val="0"/>
              </a:spcAft>
              <a:defRPr/>
            </a:pPr>
            <a:r>
              <a:rPr lang="en-US" sz="1400" spc="-71" dirty="0">
                <a:latin typeface="Arial" panose="020B0604020202020204" pitchFamily="34" charset="0"/>
                <a:cs typeface="Arial" panose="020B0604020202020204" pitchFamily="34" charset="0"/>
              </a:rPr>
              <a:t>												</a:t>
            </a:r>
          </a:p>
          <a:p>
            <a:pPr algn="just" fontAlgn="base">
              <a:spcBef>
                <a:spcPct val="20000"/>
              </a:spcBef>
              <a:spcAft>
                <a:spcPct val="0"/>
              </a:spcAft>
              <a:defRPr/>
            </a:pPr>
            <a:endParaRPr lang="en-US" sz="1400" spc="-71" dirty="0">
              <a:solidFill>
                <a:srgbClr val="14438E"/>
              </a:solidFill>
              <a:latin typeface="Arial" panose="020B0604020202020204" pitchFamily="34" charset="0"/>
              <a:cs typeface="Arial" panose="020B0604020202020204" pitchFamily="34" charset="0"/>
            </a:endParaRPr>
          </a:p>
          <a:p>
            <a:pPr algn="just" fontAlgn="base">
              <a:spcBef>
                <a:spcPct val="20000"/>
              </a:spcBef>
              <a:spcAft>
                <a:spcPct val="0"/>
              </a:spcAft>
              <a:defRPr/>
            </a:pPr>
            <a:endParaRPr lang="en-US" sz="1400" spc="-71" dirty="0">
              <a:solidFill>
                <a:srgbClr val="14438E"/>
              </a:solidFill>
              <a:latin typeface="Arial" panose="020B0604020202020204" pitchFamily="34" charset="0"/>
              <a:cs typeface="Arial" panose="020B0604020202020204" pitchFamily="34" charset="0"/>
            </a:endParaRPr>
          </a:p>
          <a:p>
            <a:pPr algn="just" fontAlgn="base">
              <a:spcBef>
                <a:spcPct val="20000"/>
              </a:spcBef>
              <a:spcAft>
                <a:spcPct val="0"/>
              </a:spcAft>
              <a:defRPr/>
            </a:pPr>
            <a:endParaRPr lang="en-US" sz="1400" spc="-71" dirty="0">
              <a:solidFill>
                <a:srgbClr val="14438E"/>
              </a:solidFill>
              <a:latin typeface="Arial" panose="020B0604020202020204" pitchFamily="34" charset="0"/>
              <a:cs typeface="Arial" panose="020B0604020202020204" pitchFamily="34" charset="0"/>
            </a:endParaRPr>
          </a:p>
          <a:p>
            <a:pPr marL="285750" indent="-285750" algn="just" fontAlgn="base">
              <a:spcBef>
                <a:spcPct val="20000"/>
              </a:spcBef>
              <a:spcAft>
                <a:spcPct val="0"/>
              </a:spcAft>
              <a:buFont typeface="Arial" panose="020B0604020202020204" pitchFamily="34" charset="0"/>
              <a:buChar char="•"/>
              <a:defRPr/>
            </a:pPr>
            <a:r>
              <a:rPr lang="en-US" sz="1400" b="1" dirty="0">
                <a:solidFill>
                  <a:srgbClr val="14438E"/>
                </a:solidFill>
                <a:latin typeface="Arial" panose="020B0604020202020204" pitchFamily="34" charset="0"/>
                <a:cs typeface="Arial" panose="020B0604020202020204" pitchFamily="34" charset="0"/>
              </a:rPr>
              <a:t>‘</a:t>
            </a:r>
            <a:r>
              <a:rPr lang="en-US" sz="1400" b="1" dirty="0" err="1">
                <a:solidFill>
                  <a:srgbClr val="14438E"/>
                </a:solidFill>
                <a:latin typeface="Arial" panose="020B0604020202020204" pitchFamily="34" charset="0"/>
                <a:cs typeface="Arial" panose="020B0604020202020204" pitchFamily="34" charset="0"/>
              </a:rPr>
              <a:t>Biogroup</a:t>
            </a:r>
            <a:r>
              <a:rPr lang="en-US" sz="1400" dirty="0">
                <a:solidFill>
                  <a:srgbClr val="14438E"/>
                </a:solidFill>
                <a:latin typeface="Arial" panose="020B0604020202020204" pitchFamily="34" charset="0"/>
                <a:cs typeface="Arial" panose="020B0604020202020204" pitchFamily="34" charset="0"/>
              </a:rPr>
              <a:t>’ is more memorable because it </a:t>
            </a:r>
            <a:r>
              <a:rPr lang="en-US" sz="1400" b="1" dirty="0">
                <a:solidFill>
                  <a:srgbClr val="14438E"/>
                </a:solidFill>
                <a:latin typeface="Arial" panose="020B0604020202020204" pitchFamily="34" charset="0"/>
                <a:cs typeface="Arial" panose="020B0604020202020204" pitchFamily="34" charset="0"/>
              </a:rPr>
              <a:t>stands out </a:t>
            </a:r>
            <a:r>
              <a:rPr lang="en-US" sz="1400" dirty="0">
                <a:solidFill>
                  <a:srgbClr val="14438E"/>
                </a:solidFill>
                <a:latin typeface="Arial" panose="020B0604020202020204" pitchFamily="34" charset="0"/>
                <a:cs typeface="Arial" panose="020B0604020202020204" pitchFamily="34" charset="0"/>
              </a:rPr>
              <a:t>by its length, size, central position and dark </a:t>
            </a:r>
            <a:r>
              <a:rPr lang="en-US" sz="1400" dirty="0" err="1">
                <a:solidFill>
                  <a:srgbClr val="14438E"/>
                </a:solidFill>
                <a:latin typeface="Arial" panose="020B0604020202020204" pitchFamily="34" charset="0"/>
                <a:cs typeface="Arial" panose="020B0604020202020204" pitchFamily="34" charset="0"/>
              </a:rPr>
              <a:t>colour</a:t>
            </a:r>
            <a:r>
              <a:rPr lang="en-US" sz="1400" dirty="0">
                <a:solidFill>
                  <a:srgbClr val="14438E"/>
                </a:solidFill>
                <a:latin typeface="Arial" panose="020B0604020202020204" pitchFamily="34" charset="0"/>
                <a:cs typeface="Arial" panose="020B0604020202020204" pitchFamily="34" charset="0"/>
              </a:rPr>
              <a:t>, and is the only word element in the earlier mark. </a:t>
            </a:r>
          </a:p>
          <a:p>
            <a:pPr marL="285750" indent="-285750" algn="just" fontAlgn="base">
              <a:spcBef>
                <a:spcPct val="20000"/>
              </a:spcBef>
              <a:spcAft>
                <a:spcPct val="0"/>
              </a:spcAft>
              <a:buFont typeface="Arial" panose="020B0604020202020204" pitchFamily="34" charset="0"/>
              <a:buChar char="•"/>
              <a:defRPr/>
            </a:pPr>
            <a:r>
              <a:rPr lang="en-US" sz="1400" dirty="0">
                <a:solidFill>
                  <a:srgbClr val="14438E"/>
                </a:solidFill>
                <a:latin typeface="Arial" panose="020B0604020202020204" pitchFamily="34" charset="0"/>
                <a:cs typeface="Arial" panose="020B0604020202020204" pitchFamily="34" charset="0"/>
              </a:rPr>
              <a:t>‘</a:t>
            </a:r>
            <a:r>
              <a:rPr lang="en-US" sz="1400" dirty="0" err="1">
                <a:solidFill>
                  <a:srgbClr val="14438E"/>
                </a:solidFill>
                <a:latin typeface="Arial" panose="020B0604020202020204" pitchFamily="34" charset="0"/>
                <a:cs typeface="Arial" panose="020B0604020202020204" pitchFamily="34" charset="0"/>
              </a:rPr>
              <a:t>Biogroup</a:t>
            </a:r>
            <a:r>
              <a:rPr lang="en-US" sz="1400" dirty="0">
                <a:solidFill>
                  <a:srgbClr val="14438E"/>
                </a:solidFill>
                <a:latin typeface="Arial" panose="020B0604020202020204" pitchFamily="34" charset="0"/>
                <a:cs typeface="Arial" panose="020B0604020202020204" pitchFamily="34" charset="0"/>
              </a:rPr>
              <a:t>’/‘bio-group’ dominated the overall impression, as consumers more readily refer to goods by name than by describing figurative elements.</a:t>
            </a:r>
          </a:p>
          <a:p>
            <a:pPr marL="285750" indent="-285750" algn="just" fontAlgn="base">
              <a:spcBef>
                <a:spcPct val="20000"/>
              </a:spcBef>
              <a:spcAft>
                <a:spcPct val="0"/>
              </a:spcAft>
              <a:buFont typeface="Arial" panose="020B0604020202020204" pitchFamily="34" charset="0"/>
              <a:buChar char="•"/>
              <a:defRPr/>
            </a:pPr>
            <a:r>
              <a:rPr lang="en-US" sz="1400" dirty="0">
                <a:solidFill>
                  <a:srgbClr val="14438E"/>
                </a:solidFill>
                <a:latin typeface="Arial" panose="020B0604020202020204" pitchFamily="34" charset="0"/>
                <a:cs typeface="Arial" panose="020B0604020202020204" pitchFamily="34" charset="0"/>
              </a:rPr>
              <a:t>The fact that the marks </a:t>
            </a:r>
            <a:r>
              <a:rPr lang="en-US" sz="1400" b="1" dirty="0">
                <a:solidFill>
                  <a:srgbClr val="14438E"/>
                </a:solidFill>
                <a:latin typeface="Arial" panose="020B0604020202020204" pitchFamily="34" charset="0"/>
                <a:cs typeface="Arial" panose="020B0604020202020204" pitchFamily="34" charset="0"/>
              </a:rPr>
              <a:t>consist exclusively of weak elements </a:t>
            </a:r>
            <a:r>
              <a:rPr lang="en-US" sz="1400" dirty="0">
                <a:solidFill>
                  <a:srgbClr val="14438E"/>
                </a:solidFill>
                <a:latin typeface="Arial" panose="020B0604020202020204" pitchFamily="34" charset="0"/>
                <a:cs typeface="Arial" panose="020B0604020202020204" pitchFamily="34" charset="0"/>
              </a:rPr>
              <a:t>is </a:t>
            </a:r>
            <a:r>
              <a:rPr lang="en-US" sz="1400" b="1" dirty="0">
                <a:solidFill>
                  <a:srgbClr val="14438E"/>
                </a:solidFill>
                <a:latin typeface="Arial" panose="020B0604020202020204" pitchFamily="34" charset="0"/>
                <a:cs typeface="Arial" panose="020B0604020202020204" pitchFamily="34" charset="0"/>
              </a:rPr>
              <a:t>not sufficient to rule out </a:t>
            </a:r>
            <a:r>
              <a:rPr lang="en-US" sz="1400" dirty="0">
                <a:solidFill>
                  <a:srgbClr val="14438E"/>
                </a:solidFill>
                <a:latin typeface="Arial" panose="020B0604020202020204" pitchFamily="34" charset="0"/>
                <a:cs typeface="Arial" panose="020B0604020202020204" pitchFamily="34" charset="0"/>
              </a:rPr>
              <a:t>the possibility that one of those elements </a:t>
            </a:r>
            <a:r>
              <a:rPr lang="en-US" sz="1400" b="1" dirty="0">
                <a:solidFill>
                  <a:srgbClr val="14438E"/>
                </a:solidFill>
                <a:latin typeface="Arial" panose="020B0604020202020204" pitchFamily="34" charset="0"/>
                <a:cs typeface="Arial" panose="020B0604020202020204" pitchFamily="34" charset="0"/>
              </a:rPr>
              <a:t>may dominate </a:t>
            </a:r>
            <a:r>
              <a:rPr lang="en-US" sz="1400" dirty="0">
                <a:solidFill>
                  <a:srgbClr val="14438E"/>
                </a:solidFill>
                <a:latin typeface="Arial" panose="020B0604020202020204" pitchFamily="34" charset="0"/>
                <a:cs typeface="Arial" panose="020B0604020202020204" pitchFamily="34" charset="0"/>
              </a:rPr>
              <a:t>the other elements. </a:t>
            </a:r>
          </a:p>
          <a:p>
            <a:pPr marL="285750" indent="-285750" algn="just" fontAlgn="base">
              <a:spcBef>
                <a:spcPct val="20000"/>
              </a:spcBef>
              <a:spcAft>
                <a:spcPct val="0"/>
              </a:spcAft>
              <a:buFont typeface="Arial" panose="020B0604020202020204" pitchFamily="34" charset="0"/>
              <a:buChar char="•"/>
              <a:defRPr/>
            </a:pPr>
            <a:r>
              <a:rPr lang="en-US" sz="1400" dirty="0">
                <a:solidFill>
                  <a:srgbClr val="14438E"/>
                </a:solidFill>
                <a:latin typeface="Arial" panose="020B0604020202020204" pitchFamily="34" charset="0"/>
                <a:cs typeface="Arial" panose="020B0604020202020204" pitchFamily="34" charset="0"/>
              </a:rPr>
              <a:t>The error in the dominant character of ‘BIOGROUP’ impacts the visual and phonetic similarity, and consequently, the global assessment. </a:t>
            </a:r>
          </a:p>
          <a:p>
            <a:pPr algn="just" fontAlgn="base">
              <a:spcBef>
                <a:spcPct val="20000"/>
              </a:spcBef>
              <a:spcAft>
                <a:spcPct val="0"/>
              </a:spcAft>
              <a:defRPr/>
            </a:pPr>
            <a:r>
              <a:rPr lang="en-US" sz="1400" b="1" spc="-71" dirty="0">
                <a:solidFill>
                  <a:srgbClr val="14438E"/>
                </a:solidFill>
                <a:latin typeface="Arial" panose="020B0604020202020204" pitchFamily="34" charset="0"/>
                <a:cs typeface="Arial" panose="020B0604020202020204" pitchFamily="34" charset="0"/>
              </a:rPr>
              <a:t>► LOC</a:t>
            </a:r>
            <a:endParaRPr lang="en-US" sz="1500" spc="-71" dirty="0">
              <a:solidFill>
                <a:srgbClr val="14438E"/>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73BB2172-87B2-8157-96EB-C903DC12F9D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65573" y="1313700"/>
            <a:ext cx="4612853" cy="1258050"/>
          </a:xfrm>
          <a:prstGeom prst="rect">
            <a:avLst/>
          </a:prstGeom>
        </p:spPr>
      </p:pic>
    </p:spTree>
    <p:extLst>
      <p:ext uri="{BB962C8B-B14F-4D97-AF65-F5344CB8AC3E}">
        <p14:creationId xmlns:p14="http://schemas.microsoft.com/office/powerpoint/2010/main" val="610752044"/>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D6AC4-6F55-CDE6-666C-060C5CB74237}"/>
            </a:ext>
          </a:extLst>
        </p:cNvPr>
        <p:cNvGrpSpPr/>
        <p:nvPr/>
      </p:nvGrpSpPr>
      <p:grpSpPr>
        <a:xfrm>
          <a:off x="0" y="0"/>
          <a:ext cx="0" cy="0"/>
          <a:chOff x="0" y="0"/>
          <a:chExt cx="0" cy="0"/>
        </a:xfrm>
      </p:grpSpPr>
      <p:sp>
        <p:nvSpPr>
          <p:cNvPr id="6" name="Rectangle 8">
            <a:extLst>
              <a:ext uri="{FF2B5EF4-FFF2-40B4-BE49-F238E27FC236}">
                <a16:creationId xmlns:a16="http://schemas.microsoft.com/office/drawing/2014/main" id="{2AD5BCC3-7945-5D95-7E60-6AE8F15E7350}"/>
              </a:ext>
            </a:extLst>
          </p:cNvPr>
          <p:cNvSpPr>
            <a:spLocks/>
          </p:cNvSpPr>
          <p:nvPr/>
        </p:nvSpPr>
        <p:spPr bwMode="auto">
          <a:xfrm>
            <a:off x="560340" y="652207"/>
            <a:ext cx="8320135" cy="346562"/>
          </a:xfrm>
          <a:prstGeom prst="rect">
            <a:avLst/>
          </a:prstGeom>
          <a:solidFill>
            <a:srgbClr val="183D8C"/>
          </a:solidFill>
          <a:ln>
            <a:noFill/>
          </a:ln>
        </p:spPr>
        <p:txBody>
          <a:bodyPr lIns="0" tIns="0" rIns="0" bIns="0" anchor="ctr"/>
          <a:lstStyle/>
          <a:p>
            <a:pPr marL="85725" algn="ctr"/>
            <a:r>
              <a:rPr lang="fr-FR" sz="1600" b="1" dirty="0">
                <a:solidFill>
                  <a:schemeClr val="bg1"/>
                </a:solidFill>
                <a:latin typeface="Arial" panose="020B0604020202020204" pitchFamily="34" charset="0"/>
                <a:cs typeface="Arial" panose="020B0604020202020204" pitchFamily="34" charset="0"/>
              </a:rPr>
              <a:t>15/07/2026, T‑677/25,’ go VEGE (fig.) / végé’</a:t>
            </a:r>
            <a:endParaRPr lang="en-IE" sz="1500" b="1" dirty="0">
              <a:solidFill>
                <a:schemeClr val="bg1"/>
              </a:solidFill>
              <a:latin typeface="Arial"/>
              <a:ea typeface="Open Sans" panose="020B0606030504020204" pitchFamily="34" charset="0"/>
              <a:cs typeface="Arial"/>
            </a:endParaRPr>
          </a:p>
        </p:txBody>
      </p:sp>
      <p:grpSp>
        <p:nvGrpSpPr>
          <p:cNvPr id="5" name="Grupo 4">
            <a:extLst>
              <a:ext uri="{FF2B5EF4-FFF2-40B4-BE49-F238E27FC236}">
                <a16:creationId xmlns:a16="http://schemas.microsoft.com/office/drawing/2014/main" id="{E416204B-763C-214B-BFB4-24879211161D}"/>
              </a:ext>
            </a:extLst>
          </p:cNvPr>
          <p:cNvGrpSpPr/>
          <p:nvPr/>
        </p:nvGrpSpPr>
        <p:grpSpPr>
          <a:xfrm>
            <a:off x="588475" y="1083759"/>
            <a:ext cx="8292000" cy="3627990"/>
            <a:chOff x="-225346" y="912564"/>
            <a:chExt cx="6376983" cy="3087000"/>
          </a:xfrm>
          <a:solidFill>
            <a:schemeClr val="bg1"/>
          </a:solidFill>
        </p:grpSpPr>
        <p:sp>
          <p:nvSpPr>
            <p:cNvPr id="7" name="Rectángulo 6">
              <a:extLst>
                <a:ext uri="{FF2B5EF4-FFF2-40B4-BE49-F238E27FC236}">
                  <a16:creationId xmlns:a16="http://schemas.microsoft.com/office/drawing/2014/main" id="{0D47949B-B163-9CAF-B110-BBEF7060EE5C}"/>
                </a:ext>
              </a:extLst>
            </p:cNvPr>
            <p:cNvSpPr/>
            <p:nvPr/>
          </p:nvSpPr>
          <p:spPr>
            <a:xfrm>
              <a:off x="-144016" y="912564"/>
              <a:ext cx="6192687" cy="3087000"/>
            </a:xfrm>
            <a:prstGeom prst="rect">
              <a:avLst/>
            </a:prstGeom>
            <a:grpFill/>
            <a:ln>
              <a:noFill/>
            </a:ln>
          </p:spPr>
          <p:style>
            <a:lnRef idx="2">
              <a:schemeClr val="dk2">
                <a:hueOff val="0"/>
                <a:satOff val="0"/>
                <a:lumOff val="0"/>
                <a:alphaOff val="0"/>
              </a:schemeClr>
            </a:lnRef>
            <a:fillRef idx="1">
              <a:schemeClr val="lt2">
                <a:alpha val="90000"/>
                <a:hueOff val="0"/>
                <a:satOff val="0"/>
                <a:lumOff val="0"/>
                <a:alphaOff val="0"/>
              </a:schemeClr>
            </a:fillRef>
            <a:effectRef idx="0">
              <a:schemeClr val="lt2">
                <a:alpha val="90000"/>
                <a:hueOff val="0"/>
                <a:satOff val="0"/>
                <a:lumOff val="0"/>
                <a:alphaOff val="0"/>
              </a:schemeClr>
            </a:effectRef>
            <a:fontRef idx="minor">
              <a:schemeClr val="dk1">
                <a:hueOff val="0"/>
                <a:satOff val="0"/>
                <a:lumOff val="0"/>
                <a:alphaOff val="0"/>
              </a:schemeClr>
            </a:fontRef>
          </p:style>
          <p:txBody>
            <a:bodyPr/>
            <a:lstStyle/>
            <a:p>
              <a:endParaRPr lang="en-IE" dirty="0"/>
            </a:p>
          </p:txBody>
        </p:sp>
        <p:sp>
          <p:nvSpPr>
            <p:cNvPr id="8" name="CuadroTexto 7">
              <a:extLst>
                <a:ext uri="{FF2B5EF4-FFF2-40B4-BE49-F238E27FC236}">
                  <a16:creationId xmlns:a16="http://schemas.microsoft.com/office/drawing/2014/main" id="{ACB80585-17A8-3183-325A-B287FE13CC02}"/>
                </a:ext>
              </a:extLst>
            </p:cNvPr>
            <p:cNvSpPr txBox="1"/>
            <p:nvPr/>
          </p:nvSpPr>
          <p:spPr>
            <a:xfrm>
              <a:off x="-225346" y="2661297"/>
              <a:ext cx="6376983" cy="1256606"/>
            </a:xfrm>
            <a:prstGeom prst="rect">
              <a:avLst/>
            </a:prstGeom>
            <a:grpFill/>
            <a:ln>
              <a:no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480621" tIns="416560" rIns="480621" bIns="142240" numCol="1" spcCol="1270" anchor="t" anchorCtr="0">
              <a:noAutofit/>
            </a:bodyPr>
            <a:lstStyle/>
            <a:p>
              <a:pPr marL="228600" marR="0" lvl="1" indent="-228600" algn="l" defTabSz="889000" rtl="0" eaLnBrk="1" fontAlgn="auto" latinLnBrk="0" hangingPunct="1">
                <a:lnSpc>
                  <a:spcPct val="90000"/>
                </a:lnSpc>
                <a:spcBef>
                  <a:spcPct val="0"/>
                </a:spcBef>
                <a:spcAft>
                  <a:spcPct val="15000"/>
                </a:spcAft>
                <a:buClrTx/>
                <a:buSzTx/>
                <a:buFont typeface="Wingdings" panose="05000000000000000000" pitchFamily="2" charset="2"/>
                <a:buChar char="q"/>
                <a:tabLst/>
                <a:defRPr/>
              </a:pPr>
              <a:endParaRPr kumimoji="0" lang="en-US" sz="2000" b="0" i="0" u="none" strike="noStrike" kern="1200" cap="none" spc="-71" normalizeH="0" baseline="0" noProof="0" dirty="0">
                <a:ln>
                  <a:noFill/>
                </a:ln>
                <a:solidFill>
                  <a:srgbClr val="14438E"/>
                </a:solidFill>
                <a:effectLst/>
                <a:uLnTx/>
                <a:uFillTx/>
                <a:latin typeface="Arial"/>
                <a:ea typeface="+mn-ea"/>
                <a:cs typeface="Arial"/>
              </a:endParaRPr>
            </a:p>
          </p:txBody>
        </p:sp>
      </p:grpSp>
      <p:sp>
        <p:nvSpPr>
          <p:cNvPr id="9" name="TextBox 8">
            <a:extLst>
              <a:ext uri="{FF2B5EF4-FFF2-40B4-BE49-F238E27FC236}">
                <a16:creationId xmlns:a16="http://schemas.microsoft.com/office/drawing/2014/main" id="{2C7FE4E3-476B-13E0-6B3B-3C6E61CEA685}"/>
              </a:ext>
            </a:extLst>
          </p:cNvPr>
          <p:cNvSpPr txBox="1"/>
          <p:nvPr/>
        </p:nvSpPr>
        <p:spPr>
          <a:xfrm>
            <a:off x="560339" y="2861955"/>
            <a:ext cx="8320135" cy="1368067"/>
          </a:xfrm>
          <a:prstGeom prst="rect">
            <a:avLst/>
          </a:prstGeom>
          <a:noFill/>
        </p:spPr>
        <p:txBody>
          <a:bodyPr wrap="square">
            <a:spAutoFit/>
          </a:bodyPr>
          <a:lstStyle/>
          <a:p>
            <a:pPr marL="285750" lvl="1" indent="-285750" algn="just">
              <a:spcBef>
                <a:spcPct val="0"/>
              </a:spcBef>
              <a:spcAft>
                <a:spcPct val="15000"/>
              </a:spcAft>
              <a:buFont typeface="Arial" panose="020B0604020202020204" pitchFamily="34" charset="0"/>
              <a:buChar char="•"/>
              <a:defRPr/>
            </a:pPr>
            <a:r>
              <a:rPr lang="en-US" sz="1600" spc="-71" dirty="0">
                <a:solidFill>
                  <a:srgbClr val="14438E"/>
                </a:solidFill>
                <a:latin typeface="Arial" panose="020B0604020202020204" pitchFamily="34" charset="0"/>
                <a:cs typeface="Arial" panose="020B0604020202020204" pitchFamily="34" charset="0"/>
              </a:rPr>
              <a:t>The figurative elements are merely decorative, and their differences should be </a:t>
            </a:r>
            <a:r>
              <a:rPr lang="en-US" sz="1600" spc="-71" dirty="0" err="1">
                <a:solidFill>
                  <a:srgbClr val="14438E"/>
                </a:solidFill>
                <a:latin typeface="Arial" panose="020B0604020202020204" pitchFamily="34" charset="0"/>
                <a:cs typeface="Arial" panose="020B0604020202020204" pitchFamily="34" charset="0"/>
              </a:rPr>
              <a:t>minimised</a:t>
            </a:r>
            <a:r>
              <a:rPr lang="en-US" sz="1600" spc="-71" dirty="0">
                <a:solidFill>
                  <a:srgbClr val="14438E"/>
                </a:solidFill>
                <a:latin typeface="Arial" panose="020B0604020202020204" pitchFamily="34" charset="0"/>
                <a:cs typeface="Arial" panose="020B0604020202020204" pitchFamily="34" charset="0"/>
              </a:rPr>
              <a:t>. </a:t>
            </a:r>
          </a:p>
          <a:p>
            <a:pPr marL="285750" lvl="1" indent="-285750" algn="just">
              <a:spcBef>
                <a:spcPct val="0"/>
              </a:spcBef>
              <a:spcAft>
                <a:spcPct val="15000"/>
              </a:spcAft>
              <a:buFont typeface="Arial" panose="020B0604020202020204" pitchFamily="34" charset="0"/>
              <a:buChar char="•"/>
              <a:defRPr/>
            </a:pPr>
            <a:r>
              <a:rPr lang="en-US" sz="1600" spc="-71" dirty="0">
                <a:solidFill>
                  <a:srgbClr val="14438E"/>
                </a:solidFill>
                <a:latin typeface="Arial" panose="020B0604020202020204" pitchFamily="34" charset="0"/>
                <a:cs typeface="Arial" panose="020B0604020202020204" pitchFamily="34" charset="0"/>
              </a:rPr>
              <a:t>The weakly distinctive, smaller ‘go’ is unlikely to attract attention, so ‘</a:t>
            </a:r>
            <a:r>
              <a:rPr lang="en-US" sz="1600" spc="-71" dirty="0" err="1">
                <a:solidFill>
                  <a:srgbClr val="14438E"/>
                </a:solidFill>
                <a:latin typeface="Arial" panose="020B0604020202020204" pitchFamily="34" charset="0"/>
                <a:cs typeface="Arial" panose="020B0604020202020204" pitchFamily="34" charset="0"/>
              </a:rPr>
              <a:t>végé</a:t>
            </a:r>
            <a:r>
              <a:rPr lang="en-US" sz="1600" spc="-71" dirty="0">
                <a:solidFill>
                  <a:srgbClr val="14438E"/>
                </a:solidFill>
                <a:latin typeface="Arial" panose="020B0604020202020204" pitchFamily="34" charset="0"/>
                <a:cs typeface="Arial" panose="020B0604020202020204" pitchFamily="34" charset="0"/>
              </a:rPr>
              <a:t>’ dominates the overall impression.</a:t>
            </a:r>
          </a:p>
          <a:p>
            <a:pPr marL="0" lvl="1" algn="just">
              <a:spcBef>
                <a:spcPct val="0"/>
              </a:spcBef>
              <a:spcAft>
                <a:spcPct val="15000"/>
              </a:spcAft>
              <a:defRPr/>
            </a:pPr>
            <a:endParaRPr lang="en-US" sz="1400" spc="-71" dirty="0">
              <a:solidFill>
                <a:srgbClr val="14438E"/>
              </a:solidFill>
              <a:latin typeface="Arial" panose="020B0604020202020204" pitchFamily="34" charset="0"/>
              <a:cs typeface="Arial" panose="020B0604020202020204" pitchFamily="34" charset="0"/>
            </a:endParaRPr>
          </a:p>
          <a:p>
            <a:pPr marL="0" lvl="1">
              <a:spcBef>
                <a:spcPct val="0"/>
              </a:spcBef>
              <a:spcAft>
                <a:spcPct val="15000"/>
              </a:spcAft>
              <a:defRPr/>
            </a:pPr>
            <a:r>
              <a:rPr lang="en-US" sz="1400" spc="-71" dirty="0">
                <a:solidFill>
                  <a:srgbClr val="14438E"/>
                </a:solidFill>
                <a:latin typeface="Arial" panose="020B0604020202020204" pitchFamily="34" charset="0"/>
                <a:cs typeface="Arial" panose="020B0604020202020204" pitchFamily="34" charset="0"/>
              </a:rPr>
              <a:t>	► LOC</a:t>
            </a:r>
          </a:p>
        </p:txBody>
      </p:sp>
      <p:pic>
        <p:nvPicPr>
          <p:cNvPr id="10" name="Picture 9">
            <a:extLst>
              <a:ext uri="{FF2B5EF4-FFF2-40B4-BE49-F238E27FC236}">
                <a16:creationId xmlns:a16="http://schemas.microsoft.com/office/drawing/2014/main" id="{19DEAE94-E7BB-7A1B-BF90-9665C44E54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50908" y="1083759"/>
            <a:ext cx="5042183" cy="1433311"/>
          </a:xfrm>
          <a:prstGeom prst="rect">
            <a:avLst/>
          </a:prstGeom>
        </p:spPr>
      </p:pic>
    </p:spTree>
    <p:extLst>
      <p:ext uri="{BB962C8B-B14F-4D97-AF65-F5344CB8AC3E}">
        <p14:creationId xmlns:p14="http://schemas.microsoft.com/office/powerpoint/2010/main" val="1028744369"/>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6F242-79A4-1B01-6759-0946960798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6CC599-9D79-F2B1-FC0E-2F6F54124EE5}"/>
              </a:ext>
            </a:extLst>
          </p:cNvPr>
          <p:cNvSpPr>
            <a:spLocks noGrp="1"/>
          </p:cNvSpPr>
          <p:nvPr>
            <p:ph type="title" idx="10"/>
          </p:nvPr>
        </p:nvSpPr>
        <p:spPr>
          <a:solidFill>
            <a:schemeClr val="tx2"/>
          </a:solidFill>
        </p:spPr>
        <p:txBody>
          <a:bodyPr/>
          <a:lstStyle/>
          <a:p>
            <a:pPr algn="ctr"/>
            <a:r>
              <a:rPr lang="en-US" dirty="0"/>
              <a:t>Takeaways and questions</a:t>
            </a:r>
            <a:endParaRPr lang="en-GB" dirty="0"/>
          </a:p>
        </p:txBody>
      </p:sp>
      <p:sp>
        <p:nvSpPr>
          <p:cNvPr id="8" name="Content Placeholder 7">
            <a:extLst>
              <a:ext uri="{FF2B5EF4-FFF2-40B4-BE49-F238E27FC236}">
                <a16:creationId xmlns:a16="http://schemas.microsoft.com/office/drawing/2014/main" id="{4DCE5D2A-37C8-BCF9-917F-33F01675A7BB}"/>
              </a:ext>
            </a:extLst>
          </p:cNvPr>
          <p:cNvSpPr>
            <a:spLocks noGrp="1"/>
          </p:cNvSpPr>
          <p:nvPr>
            <p:ph sz="quarter" idx="11"/>
          </p:nvPr>
        </p:nvSpPr>
        <p:spPr>
          <a:xfrm>
            <a:off x="652210" y="1055059"/>
            <a:ext cx="8103428" cy="3950139"/>
          </a:xfrm>
        </p:spPr>
        <p:txBody>
          <a:bodyPr>
            <a:normAutofit/>
          </a:bodyPr>
          <a:lstStyle/>
          <a:p>
            <a:pPr algn="just"/>
            <a:r>
              <a:rPr lang="en-US" sz="1600" dirty="0">
                <a:latin typeface="+mn-lt"/>
              </a:rPr>
              <a:t>A term’s meaning depends on the </a:t>
            </a:r>
            <a:r>
              <a:rPr lang="en-US" sz="1600" b="1" dirty="0">
                <a:latin typeface="+mn-lt"/>
              </a:rPr>
              <a:t>relevant public </a:t>
            </a:r>
            <a:r>
              <a:rPr lang="en-US" sz="1600" dirty="0">
                <a:latin typeface="+mn-lt"/>
              </a:rPr>
              <a:t>and its language(s) in the EUTM context.</a:t>
            </a:r>
          </a:p>
          <a:p>
            <a:pPr algn="just"/>
            <a:endParaRPr lang="en-US" sz="1600" dirty="0">
              <a:latin typeface="+mn-lt"/>
            </a:endParaRPr>
          </a:p>
          <a:p>
            <a:pPr algn="just"/>
            <a:r>
              <a:rPr lang="en-US" sz="1600" dirty="0">
                <a:latin typeface="+mn-lt"/>
              </a:rPr>
              <a:t>Procedural point: opponents/ invalidity applicants should challenge findings that common elements are of weak distinctiveness.</a:t>
            </a:r>
          </a:p>
          <a:p>
            <a:pPr algn="just"/>
            <a:endParaRPr lang="en-US" sz="1600" dirty="0">
              <a:latin typeface="+mn-lt"/>
            </a:endParaRPr>
          </a:p>
          <a:p>
            <a:pPr algn="just"/>
            <a:r>
              <a:rPr lang="en-US" sz="1600" dirty="0">
                <a:latin typeface="+mn-lt"/>
              </a:rPr>
              <a:t>GC and CJEU use cautious language: (“generally”, “will rarely lead to the findings of a LOC”, “does not often lead to a LOC”, etc.).</a:t>
            </a:r>
          </a:p>
          <a:p>
            <a:pPr algn="just"/>
            <a:endParaRPr lang="en-US" sz="1600" dirty="0">
              <a:latin typeface="+mn-lt"/>
            </a:endParaRPr>
          </a:p>
          <a:p>
            <a:pPr algn="just"/>
            <a:r>
              <a:rPr lang="en-US" sz="1600" dirty="0">
                <a:latin typeface="+mn-lt"/>
              </a:rPr>
              <a:t>No factor operates in isolation: LOC requires a </a:t>
            </a:r>
            <a:r>
              <a:rPr lang="en-US" sz="1600" b="1" dirty="0">
                <a:latin typeface="+mn-lt"/>
              </a:rPr>
              <a:t>global assessment </a:t>
            </a:r>
            <a:r>
              <a:rPr lang="en-US" sz="1600" dirty="0">
                <a:latin typeface="+mn-lt"/>
              </a:rPr>
              <a:t>and </a:t>
            </a:r>
            <a:r>
              <a:rPr lang="en-US" sz="1600" b="1" dirty="0">
                <a:latin typeface="+mn-lt"/>
              </a:rPr>
              <a:t>interdependence</a:t>
            </a:r>
            <a:r>
              <a:rPr lang="en-US" sz="1600" dirty="0">
                <a:latin typeface="+mn-lt"/>
              </a:rPr>
              <a:t> of all relevant factors.</a:t>
            </a:r>
          </a:p>
          <a:p>
            <a:pPr algn="just"/>
            <a:endParaRPr lang="en-US" sz="1600" dirty="0">
              <a:latin typeface="+mn-lt"/>
            </a:endParaRPr>
          </a:p>
          <a:p>
            <a:pPr algn="just"/>
            <a:r>
              <a:rPr lang="en-US" sz="1600" dirty="0">
                <a:latin typeface="+mn-lt"/>
              </a:rPr>
              <a:t>Case-by-case analysis remains essential: do not overlook the other, particularly figurative, elements of the signs.</a:t>
            </a:r>
          </a:p>
          <a:p>
            <a:pPr marL="0" indent="0">
              <a:buNone/>
            </a:pPr>
            <a:endParaRPr lang="en-US" sz="1600" b="1" dirty="0"/>
          </a:p>
          <a:p>
            <a:pPr marL="0" indent="0">
              <a:buNone/>
            </a:pPr>
            <a:endParaRPr lang="en-US" dirty="0"/>
          </a:p>
          <a:p>
            <a:pPr marL="0" indent="0">
              <a:buNone/>
            </a:pPr>
            <a:endParaRPr lang="en-US" dirty="0"/>
          </a:p>
        </p:txBody>
      </p:sp>
      <p:sp>
        <p:nvSpPr>
          <p:cNvPr id="4" name="Text Placeholder 3">
            <a:extLst>
              <a:ext uri="{FF2B5EF4-FFF2-40B4-BE49-F238E27FC236}">
                <a16:creationId xmlns:a16="http://schemas.microsoft.com/office/drawing/2014/main" id="{337545C9-6820-AB1C-BCE7-368318749FB4}"/>
              </a:ext>
            </a:extLst>
          </p:cNvPr>
          <p:cNvSpPr>
            <a:spLocks noGrp="1"/>
          </p:cNvSpPr>
          <p:nvPr>
            <p:ph type="body" sz="quarter" idx="13"/>
          </p:nvPr>
        </p:nvSpPr>
        <p:spPr/>
        <p:txBody>
          <a:bodyPr/>
          <a:lstStyle/>
          <a:p>
            <a:endParaRPr lang="en-GB" dirty="0">
              <a:latin typeface="+mj-lt"/>
            </a:endParaRPr>
          </a:p>
        </p:txBody>
      </p:sp>
    </p:spTree>
    <p:extLst>
      <p:ext uri="{BB962C8B-B14F-4D97-AF65-F5344CB8AC3E}">
        <p14:creationId xmlns:p14="http://schemas.microsoft.com/office/powerpoint/2010/main" val="583029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49543-4167-C725-13D8-4CF9851998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A66DF2-AD9D-33A4-DF98-3BE929B7AC81}"/>
              </a:ext>
            </a:extLst>
          </p:cNvPr>
          <p:cNvSpPr>
            <a:spLocks noGrp="1"/>
          </p:cNvSpPr>
          <p:nvPr>
            <p:ph type="title" idx="10"/>
          </p:nvPr>
        </p:nvSpPr>
        <p:spPr>
          <a:solidFill>
            <a:schemeClr val="tx2"/>
          </a:solidFill>
        </p:spPr>
        <p:txBody>
          <a:bodyPr/>
          <a:lstStyle/>
          <a:p>
            <a:pPr algn="ctr"/>
            <a:r>
              <a:rPr lang="en-US" dirty="0"/>
              <a:t>Takeaways and questions</a:t>
            </a:r>
            <a:endParaRPr lang="en-GB" dirty="0"/>
          </a:p>
        </p:txBody>
      </p:sp>
      <p:sp>
        <p:nvSpPr>
          <p:cNvPr id="8" name="Content Placeholder 7">
            <a:extLst>
              <a:ext uri="{FF2B5EF4-FFF2-40B4-BE49-F238E27FC236}">
                <a16:creationId xmlns:a16="http://schemas.microsoft.com/office/drawing/2014/main" id="{3DA6315D-3B95-054F-63B0-A93622FB5EEA}"/>
              </a:ext>
            </a:extLst>
          </p:cNvPr>
          <p:cNvSpPr>
            <a:spLocks noGrp="1"/>
          </p:cNvSpPr>
          <p:nvPr>
            <p:ph sz="quarter" idx="11"/>
          </p:nvPr>
        </p:nvSpPr>
        <p:spPr>
          <a:xfrm>
            <a:off x="208230" y="1055059"/>
            <a:ext cx="8763754" cy="3950139"/>
          </a:xfrm>
        </p:spPr>
        <p:txBody>
          <a:bodyPr>
            <a:normAutofit/>
          </a:bodyPr>
          <a:lstStyle/>
          <a:p>
            <a:pPr algn="just"/>
            <a:r>
              <a:rPr lang="en-US" sz="1600" dirty="0">
                <a:latin typeface="+mn-lt"/>
              </a:rPr>
              <a:t>Where the common element is weak, a high degree of similarity between the signs may be required to establish LOC (NATURANOVE / NATURALIUM, T-602/19).</a:t>
            </a:r>
          </a:p>
          <a:p>
            <a:pPr algn="just"/>
            <a:endParaRPr lang="en-US" sz="1600" dirty="0">
              <a:latin typeface="+mn-lt"/>
            </a:endParaRPr>
          </a:p>
          <a:p>
            <a:pPr algn="just"/>
            <a:r>
              <a:rPr lang="en-US" sz="1600" dirty="0">
                <a:latin typeface="+mn-lt"/>
              </a:rPr>
              <a:t>“Dominant” ≠ merely eye-catching: ask whether the element is simply visually striking or whether it actually dominates the overall impression and is likely to be remembered.</a:t>
            </a:r>
          </a:p>
          <a:p>
            <a:pPr algn="just"/>
            <a:endParaRPr lang="en-US" sz="1600" dirty="0">
              <a:latin typeface="+mn-lt"/>
            </a:endParaRPr>
          </a:p>
          <a:p>
            <a:pPr algn="just"/>
            <a:r>
              <a:rPr lang="en-US" sz="1600" b="1" dirty="0">
                <a:latin typeface="+mn-lt"/>
              </a:rPr>
              <a:t>Keep the two stages distinct</a:t>
            </a:r>
            <a:r>
              <a:rPr lang="en-US" sz="1600" dirty="0">
                <a:latin typeface="+mn-lt"/>
              </a:rPr>
              <a:t>: dominance matters first in the comparison of the signs, and then within the global assessment of LOC.</a:t>
            </a:r>
          </a:p>
          <a:p>
            <a:pPr algn="just"/>
            <a:endParaRPr lang="en-US" sz="1600" dirty="0">
              <a:latin typeface="+mn-lt"/>
            </a:endParaRPr>
          </a:p>
          <a:p>
            <a:pPr algn="just"/>
            <a:r>
              <a:rPr lang="en-US" sz="1600" dirty="0">
                <a:latin typeface="+mn-lt"/>
              </a:rPr>
              <a:t>A weak element may still be dominant, but dominance does not automatically establish LOC—creating a degree of uncertainty that must be resolved through the overall assessment.</a:t>
            </a:r>
          </a:p>
          <a:p>
            <a:pPr algn="just"/>
            <a:endParaRPr lang="en-US" sz="1600" dirty="0">
              <a:latin typeface="+mn-lt"/>
            </a:endParaRPr>
          </a:p>
          <a:p>
            <a:pPr marL="0" indent="0" algn="just">
              <a:buNone/>
            </a:pPr>
            <a:r>
              <a:rPr lang="en-US" sz="1600" b="1" dirty="0">
                <a:latin typeface="+mn-lt"/>
              </a:rPr>
              <a:t>Bottom line</a:t>
            </a:r>
            <a:r>
              <a:rPr lang="en-US" sz="1600" dirty="0">
                <a:latin typeface="+mn-lt"/>
              </a:rPr>
              <a:t>: the analysis requires a careful balance between distinctiveness, dominance, similarity and the overall impression of the signs.</a:t>
            </a:r>
          </a:p>
          <a:p>
            <a:pPr marL="0" indent="0">
              <a:buNone/>
            </a:pPr>
            <a:endParaRPr lang="en-US" sz="1600" b="1" dirty="0"/>
          </a:p>
          <a:p>
            <a:pPr marL="0" indent="0">
              <a:buNone/>
            </a:pPr>
            <a:endParaRPr lang="en-US" dirty="0"/>
          </a:p>
          <a:p>
            <a:pPr marL="0" indent="0">
              <a:buNone/>
            </a:pPr>
            <a:endParaRPr lang="en-US" dirty="0"/>
          </a:p>
        </p:txBody>
      </p:sp>
      <p:sp>
        <p:nvSpPr>
          <p:cNvPr id="4" name="Text Placeholder 3">
            <a:extLst>
              <a:ext uri="{FF2B5EF4-FFF2-40B4-BE49-F238E27FC236}">
                <a16:creationId xmlns:a16="http://schemas.microsoft.com/office/drawing/2014/main" id="{D10B5015-A3FF-83F8-0484-53D1103455DE}"/>
              </a:ext>
            </a:extLst>
          </p:cNvPr>
          <p:cNvSpPr>
            <a:spLocks noGrp="1"/>
          </p:cNvSpPr>
          <p:nvPr>
            <p:ph type="body" sz="quarter" idx="13"/>
          </p:nvPr>
        </p:nvSpPr>
        <p:spPr/>
        <p:txBody>
          <a:bodyPr/>
          <a:lstStyle/>
          <a:p>
            <a:endParaRPr lang="en-GB" dirty="0">
              <a:latin typeface="+mj-lt"/>
            </a:endParaRPr>
          </a:p>
        </p:txBody>
      </p:sp>
    </p:spTree>
    <p:extLst>
      <p:ext uri="{BB962C8B-B14F-4D97-AF65-F5344CB8AC3E}">
        <p14:creationId xmlns:p14="http://schemas.microsoft.com/office/powerpoint/2010/main" val="805335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D717040B-8F3E-8095-6AD7-A2228F69C0A2}"/>
              </a:ext>
            </a:extLst>
          </p:cNvPr>
          <p:cNvSpPr txBox="1">
            <a:spLocks/>
          </p:cNvSpPr>
          <p:nvPr/>
        </p:nvSpPr>
        <p:spPr>
          <a:xfrm>
            <a:off x="4474301" y="2349352"/>
            <a:ext cx="2131044" cy="244994"/>
          </a:xfrm>
          <a:prstGeom prst="rect">
            <a:avLst/>
          </a:prstGeom>
        </p:spPr>
        <p:txBody>
          <a:bodyPr vert="horz" lIns="91440" tIns="45720" rIns="91440" bIns="4572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1400" cap="all" spc="-100" dirty="0">
                <a:solidFill>
                  <a:srgbClr val="024DA1"/>
                </a:solidFill>
                <a:latin typeface="Arial"/>
                <a:cs typeface="Arial"/>
                <a:hlinkClick r:id="rId4"/>
              </a:rPr>
              <a:t>@EU_IPO</a:t>
            </a:r>
            <a:endParaRPr lang="en-GB" sz="1400" spc="-100" dirty="0">
              <a:solidFill>
                <a:srgbClr val="024DA1"/>
              </a:solidFill>
              <a:latin typeface="Arial"/>
              <a:cs typeface="Arial"/>
            </a:endParaRPr>
          </a:p>
        </p:txBody>
      </p:sp>
      <p:sp>
        <p:nvSpPr>
          <p:cNvPr id="9" name="Title 3">
            <a:extLst>
              <a:ext uri="{FF2B5EF4-FFF2-40B4-BE49-F238E27FC236}">
                <a16:creationId xmlns:a16="http://schemas.microsoft.com/office/drawing/2014/main" id="{82E68C3D-EBD3-65FF-763D-72F61CECDBCE}"/>
              </a:ext>
            </a:extLst>
          </p:cNvPr>
          <p:cNvSpPr txBox="1">
            <a:spLocks/>
          </p:cNvSpPr>
          <p:nvPr/>
        </p:nvSpPr>
        <p:spPr>
          <a:xfrm>
            <a:off x="4474301" y="2733298"/>
            <a:ext cx="2131044" cy="244994"/>
          </a:xfrm>
          <a:prstGeom prst="rect">
            <a:avLst/>
          </a:prstGeom>
        </p:spPr>
        <p:txBody>
          <a:bodyPr vert="horz" lIns="91440" tIns="45720" rIns="91440" bIns="4572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1400" cap="all" spc="-100" dirty="0">
                <a:solidFill>
                  <a:srgbClr val="024DA1"/>
                </a:solidFill>
                <a:latin typeface="Arial"/>
                <a:cs typeface="Arial"/>
                <a:hlinkClick r:id="rId5"/>
              </a:rPr>
              <a:t>euipo</a:t>
            </a:r>
            <a:endParaRPr lang="en-GB" sz="1400" spc="-100" dirty="0">
              <a:solidFill>
                <a:srgbClr val="024DA1"/>
              </a:solidFill>
              <a:latin typeface="Arial"/>
              <a:cs typeface="Arial"/>
            </a:endParaRPr>
          </a:p>
        </p:txBody>
      </p:sp>
      <p:sp>
        <p:nvSpPr>
          <p:cNvPr id="10" name="Title 3">
            <a:extLst>
              <a:ext uri="{FF2B5EF4-FFF2-40B4-BE49-F238E27FC236}">
                <a16:creationId xmlns:a16="http://schemas.microsoft.com/office/drawing/2014/main" id="{B396E3B2-B5F9-B357-BF64-CE792F4D6501}"/>
              </a:ext>
            </a:extLst>
          </p:cNvPr>
          <p:cNvSpPr txBox="1">
            <a:spLocks/>
          </p:cNvSpPr>
          <p:nvPr/>
        </p:nvSpPr>
        <p:spPr>
          <a:xfrm>
            <a:off x="4474301" y="3110549"/>
            <a:ext cx="2131044" cy="244994"/>
          </a:xfrm>
          <a:prstGeom prst="rect">
            <a:avLst/>
          </a:prstGeom>
        </p:spPr>
        <p:txBody>
          <a:bodyPr vert="horz" lIns="91440" tIns="45720" rIns="91440" bIns="4572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1400" cap="all" spc="-100" dirty="0">
                <a:solidFill>
                  <a:srgbClr val="000090"/>
                </a:solidFill>
                <a:latin typeface="Arial"/>
                <a:cs typeface="Arial"/>
                <a:hlinkClick r:id="rId6"/>
              </a:rPr>
              <a:t>EUIPO.eu</a:t>
            </a:r>
            <a:endParaRPr lang="en-GB" sz="1400" spc="-100" dirty="0">
              <a:solidFill>
                <a:srgbClr val="000090"/>
              </a:solidFill>
              <a:latin typeface="Arial"/>
              <a:cs typeface="Arial"/>
            </a:endParaRPr>
          </a:p>
        </p:txBody>
      </p:sp>
      <p:sp>
        <p:nvSpPr>
          <p:cNvPr id="11" name="Title 3">
            <a:extLst>
              <a:ext uri="{FF2B5EF4-FFF2-40B4-BE49-F238E27FC236}">
                <a16:creationId xmlns:a16="http://schemas.microsoft.com/office/drawing/2014/main" id="{23E6C6F7-1023-F958-8E3B-C5A6AAA41E19}"/>
              </a:ext>
            </a:extLst>
          </p:cNvPr>
          <p:cNvSpPr txBox="1">
            <a:spLocks/>
          </p:cNvSpPr>
          <p:nvPr/>
        </p:nvSpPr>
        <p:spPr>
          <a:xfrm>
            <a:off x="4178775" y="4226145"/>
            <a:ext cx="1791835" cy="346643"/>
          </a:xfrm>
          <a:prstGeom prst="rect">
            <a:avLst/>
          </a:prstGeom>
        </p:spPr>
        <p:txBody>
          <a:bodyPr vert="horz" lIns="91440" tIns="45720" rIns="91440" bIns="4572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1800" b="1" spc="-150" dirty="0">
                <a:solidFill>
                  <a:schemeClr val="tx2"/>
                </a:solidFill>
                <a:latin typeface="Arial"/>
                <a:ea typeface="Open Sans Semibold" panose="020B0706030804020204" pitchFamily="34" charset="0"/>
                <a:cs typeface="Arial"/>
              </a:rPr>
              <a:t>THANK YOU !</a:t>
            </a:r>
          </a:p>
        </p:txBody>
      </p:sp>
      <p:sp>
        <p:nvSpPr>
          <p:cNvPr id="12" name="Title 3">
            <a:extLst>
              <a:ext uri="{FF2B5EF4-FFF2-40B4-BE49-F238E27FC236}">
                <a16:creationId xmlns:a16="http://schemas.microsoft.com/office/drawing/2014/main" id="{09214AD5-FB65-75F1-E233-3AB9EC0E86B8}"/>
              </a:ext>
            </a:extLst>
          </p:cNvPr>
          <p:cNvSpPr txBox="1">
            <a:spLocks/>
          </p:cNvSpPr>
          <p:nvPr/>
        </p:nvSpPr>
        <p:spPr>
          <a:xfrm>
            <a:off x="4474301" y="3477385"/>
            <a:ext cx="2131044" cy="244994"/>
          </a:xfrm>
          <a:prstGeom prst="rect">
            <a:avLst/>
          </a:prstGeom>
        </p:spPr>
        <p:txBody>
          <a:bodyPr vert="horz" lIns="91440" tIns="45720" rIns="91440" bIns="4572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1400" cap="all" spc="-100" dirty="0">
                <a:solidFill>
                  <a:srgbClr val="000090"/>
                </a:solidFill>
                <a:latin typeface="Arial"/>
                <a:cs typeface="Arial"/>
                <a:hlinkClick r:id="rId7"/>
              </a:rPr>
              <a:t>@euipo</a:t>
            </a:r>
            <a:endParaRPr lang="en-GB" sz="1400" spc="-100" dirty="0">
              <a:solidFill>
                <a:srgbClr val="000090"/>
              </a:solidFill>
              <a:latin typeface="Arial"/>
              <a:cs typeface="Arial"/>
            </a:endParaRPr>
          </a:p>
        </p:txBody>
      </p:sp>
      <p:sp>
        <p:nvSpPr>
          <p:cNvPr id="13" name="Title 3">
            <a:extLst>
              <a:ext uri="{FF2B5EF4-FFF2-40B4-BE49-F238E27FC236}">
                <a16:creationId xmlns:a16="http://schemas.microsoft.com/office/drawing/2014/main" id="{E293C7CF-4E2B-C149-B9D1-1BC062E45710}"/>
              </a:ext>
            </a:extLst>
          </p:cNvPr>
          <p:cNvSpPr txBox="1">
            <a:spLocks/>
          </p:cNvSpPr>
          <p:nvPr/>
        </p:nvSpPr>
        <p:spPr>
          <a:xfrm>
            <a:off x="4474301" y="3841865"/>
            <a:ext cx="2131044" cy="244994"/>
          </a:xfrm>
          <a:prstGeom prst="rect">
            <a:avLst/>
          </a:prstGeom>
        </p:spPr>
        <p:txBody>
          <a:bodyPr vert="horz" lIns="91440" tIns="45720" rIns="91440" bIns="45720" rtlCol="0" anchor="b">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GB" sz="1400" cap="all" spc="-100" dirty="0">
                <a:solidFill>
                  <a:srgbClr val="000090"/>
                </a:solidFill>
                <a:latin typeface="Arial"/>
                <a:cs typeface="Arial"/>
                <a:hlinkClick r:id="rId8"/>
              </a:rPr>
              <a:t>EUIPO</a:t>
            </a:r>
            <a:endParaRPr lang="en-GB" sz="1400" spc="-100" dirty="0">
              <a:solidFill>
                <a:srgbClr val="000090"/>
              </a:solidFill>
              <a:latin typeface="Arial"/>
              <a:cs typeface="Arial"/>
            </a:endParaRPr>
          </a:p>
        </p:txBody>
      </p:sp>
    </p:spTree>
    <p:extLst>
      <p:ext uri="{BB962C8B-B14F-4D97-AF65-F5344CB8AC3E}">
        <p14:creationId xmlns:p14="http://schemas.microsoft.com/office/powerpoint/2010/main" val="992774475"/>
      </p:ext>
    </p:extLst>
  </p:cSld>
  <p:clrMapOvr>
    <a:masterClrMapping/>
  </p:clrMapOvr>
</p:sld>
</file>

<file path=ppt/theme/theme1.xml><?xml version="1.0" encoding="utf-8"?>
<a:theme xmlns:a="http://schemas.openxmlformats.org/drawingml/2006/main" name="Office Theme">
  <a:themeElements>
    <a:clrScheme name="Custom 19">
      <a:dk1>
        <a:srgbClr val="706F73"/>
      </a:dk1>
      <a:lt1>
        <a:srgbClr val="FFFFFF"/>
      </a:lt1>
      <a:dk2>
        <a:srgbClr val="024DA1"/>
      </a:dk2>
      <a:lt2>
        <a:srgbClr val="CCD8E9"/>
      </a:lt2>
      <a:accent1>
        <a:srgbClr val="4E77B2"/>
      </a:accent1>
      <a:accent2>
        <a:srgbClr val="EAC148"/>
      </a:accent2>
      <a:accent3>
        <a:srgbClr val="6E8E3B"/>
      </a:accent3>
      <a:accent4>
        <a:srgbClr val="7F325C"/>
      </a:accent4>
      <a:accent5>
        <a:srgbClr val="993333"/>
      </a:accent5>
      <a:accent6>
        <a:srgbClr val="EA8000"/>
      </a:accent6>
      <a:hlink>
        <a:srgbClr val="809FCA"/>
      </a:hlink>
      <a:folHlink>
        <a:srgbClr val="809FC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UIPO PPT EN.pptx" id="{67A0BB29-9BB6-4201-9C54-6AEA32C60CF3}" vid="{92ABB395-ABC0-4EF8-AEFF-D3EC57FD92B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Identification_x0020_Number xmlns="0e656187-b300-4fb0-8bf4-3a50f872073c">0170911959</Document_x0020_Identification_x0020_Number>
    <Description xmlns="0e656187-b300-4fb0-8bf4-3a50f872073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EUIPO Document" ma:contentTypeID="0x01010044705F7E7DDC43ADB6FC98B382BDEF83" ma:contentTypeVersion="1" ma:contentTypeDescription="" ma:contentTypeScope="" ma:versionID="84a7f6b9a9324c93f7c429fe637c4145">
  <xsd:schema xmlns:xsd="http://www.w3.org/2001/XMLSchema" xmlns:p="http://schemas.microsoft.com/office/2006/metadata/properties" xmlns:ns2="0e656187-b300-4fb0-8bf4-3a50f872073c" targetNamespace="http://schemas.microsoft.com/office/2006/metadata/properties" ma:root="true" ma:fieldsID="d82bb511108d8e269345fc9bd5c1ab5b" ns2:_="">
    <xsd:import namespace="0e656187-b300-4fb0-8bf4-3a50f872073c"/>
    <xsd:element name="properties">
      <xsd:complexType>
        <xsd:sequence>
          <xsd:element name="documentManagement">
            <xsd:complexType>
              <xsd:all>
                <xsd:element ref="ns2:Document_x0020_Identification_x0020_Number" minOccurs="0"/>
                <xsd:element ref="ns2:Description" minOccurs="0"/>
              </xsd:all>
            </xsd:complexType>
          </xsd:element>
        </xsd:sequence>
      </xsd:complexType>
    </xsd:element>
  </xsd:schema>
  <xsd:schema xmlns:xsd="http://www.w3.org/2001/XMLSchema" xmlns:dms="http://schemas.microsoft.com/office/2006/documentManagement/types" targetNamespace="0e656187-b300-4fb0-8bf4-3a50f872073c" elementFormDefault="qualified">
    <xsd:import namespace="http://schemas.microsoft.com/office/2006/documentManagement/types"/>
    <xsd:element name="Document_x0020_Identification_x0020_Number" ma:readOnly="true" ma:index="8" nillable="true" ma:displayName="Document Identification Number" ma:internalName="Document_x0020_Identification_x0020_Number">
      <xsd:simpleType>
        <xsd:restriction base="dms:Text">
</xsd:restriction>
      </xsd:simpleType>
    </xsd:element>
    <xsd:element name="Description" ma:index="9" nillable="true" ma:displayName="Description" ma:internalName="Description">
      <xsd:simpleType>
        <xsd:restriction base="dms:No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4E3A0660-4E27-4BF4-AEB5-81D68CB4C71B}">
  <ds:schemaRefs>
    <ds:schemaRef ds:uri="http://purl.org/dc/terms/"/>
    <ds:schemaRef ds:uri="http://schemas.openxmlformats.org/package/2006/metadata/core-properties"/>
    <ds:schemaRef ds:uri="http://schemas.microsoft.com/office/2006/documentManagement/types"/>
    <ds:schemaRef ds:uri="http://purl.org/dc/dcmitype/"/>
    <ds:schemaRef ds:uri="http://purl.org/dc/elements/1.1/"/>
    <ds:schemaRef ds:uri="http://schemas.microsoft.com/office/2006/metadata/properties"/>
    <ds:schemaRef ds:uri="0e656187-b300-4fb0-8bf4-3a50f872073c"/>
    <ds:schemaRef ds:uri="http://www.w3.org/XML/1998/namespace"/>
    <ds:schemaRef ds:uri="http://schemas.microsoft.com/office/infopath/2007/PartnerControls"/>
  </ds:schemaRefs>
</ds:datastoreItem>
</file>

<file path=customXml/itemProps2.xml><?xml version="1.0" encoding="utf-8"?>
<ds:datastoreItem xmlns:ds="http://schemas.openxmlformats.org/officeDocument/2006/customXml" ds:itemID="{CEB03FF2-DE26-44E9-ABA7-5416430F0448}">
  <ds:schemaRefs>
    <ds:schemaRef ds:uri="http://schemas.microsoft.com/sharepoint/v3/contenttype/forms"/>
  </ds:schemaRefs>
</ds:datastoreItem>
</file>

<file path=customXml/itemProps3.xml><?xml version="1.0" encoding="utf-8"?>
<ds:datastoreItem xmlns:ds="http://schemas.openxmlformats.org/officeDocument/2006/customXml" ds:itemID="{B8AFF7F6-39D2-48AB-ACFA-171A2ECF67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656187-b300-4fb0-8bf4-3a50f872073c"/>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EUIPO PPT EN</Template>
  <TotalTime>522</TotalTime>
  <Words>4290</Words>
  <Application>Microsoft Office PowerPoint</Application>
  <PresentationFormat>On-screen Show (16:9)</PresentationFormat>
  <Paragraphs>270</Paragraphs>
  <Slides>16</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Aptos</vt:lpstr>
      <vt:lpstr>Arial</vt:lpstr>
      <vt:lpstr>Arial (body)</vt:lpstr>
      <vt:lpstr>Calibri</vt:lpstr>
      <vt:lpstr>Open Sans</vt:lpstr>
      <vt:lpstr>Open Sans Light</vt:lpstr>
      <vt:lpstr>Symbol</vt:lpstr>
      <vt:lpstr>Wingdings</vt:lpstr>
      <vt:lpstr>Office Theme</vt:lpstr>
      <vt:lpstr>PowerPoint Presentation</vt:lpstr>
      <vt:lpstr>Why the distinctive character of an overlapping element matters?</vt:lpstr>
      <vt:lpstr>Key Questions</vt:lpstr>
      <vt:lpstr>PowerPoint Presentation</vt:lpstr>
      <vt:lpstr>PowerPoint Presentation</vt:lpstr>
      <vt:lpstr>Cases implementing the Boards of Appeal Methodology</vt:lpstr>
      <vt:lpstr>Cases implementing the Boards of Appeal Methodology</vt:lpstr>
      <vt:lpstr>Recent case-law: 09/09/2026, T‑495/25, MOOVA ALMAVIVA GROUP (fig.) / MOOVIT</vt:lpstr>
      <vt:lpstr>PowerPoint Presentation</vt:lpstr>
      <vt:lpstr>PowerPoint Presentation</vt:lpstr>
      <vt:lpstr>PowerPoint Presentation</vt:lpstr>
      <vt:lpstr>PowerPoint Presentation</vt:lpstr>
      <vt:lpstr>PowerPoint Presentation</vt:lpstr>
      <vt:lpstr>Takeaways and questions</vt:lpstr>
      <vt:lpstr>Takeaways and questions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04.2026-10-05 Presentation global assessment of LOC between TM when weak or non-distinctive element- GR.pptx</dc:title>
  <dc:creator>Emilie Scheffer</dc:creator>
  <cp:lastModifiedBy>BENITO MARTÍNEZ Beatriz </cp:lastModifiedBy>
  <cp:revision>7</cp:revision>
  <dcterms:created xsi:type="dcterms:W3CDTF">2026-09-04T13:11:53Z</dcterms:created>
  <dcterms:modified xsi:type="dcterms:W3CDTF">2026-10-02T10:00:43Z</dcterms:modified>
</cp:coreProperties>
</file>